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41"/>
  </p:notesMasterIdLst>
  <p:sldIdLst>
    <p:sldId id="256" r:id="rId2"/>
    <p:sldId id="265" r:id="rId3"/>
    <p:sldId id="271" r:id="rId4"/>
    <p:sldId id="269" r:id="rId5"/>
    <p:sldId id="272" r:id="rId6"/>
    <p:sldId id="354" r:id="rId7"/>
    <p:sldId id="373" r:id="rId8"/>
    <p:sldId id="372" r:id="rId9"/>
    <p:sldId id="356" r:id="rId10"/>
    <p:sldId id="379" r:id="rId11"/>
    <p:sldId id="380" r:id="rId12"/>
    <p:sldId id="381" r:id="rId13"/>
    <p:sldId id="382" r:id="rId14"/>
    <p:sldId id="483" r:id="rId15"/>
    <p:sldId id="484" r:id="rId16"/>
    <p:sldId id="350" r:id="rId17"/>
    <p:sldId id="485" r:id="rId18"/>
    <p:sldId id="486" r:id="rId19"/>
    <p:sldId id="487" r:id="rId20"/>
    <p:sldId id="488" r:id="rId21"/>
    <p:sldId id="489" r:id="rId22"/>
    <p:sldId id="490" r:id="rId23"/>
    <p:sldId id="491" r:id="rId24"/>
    <p:sldId id="492" r:id="rId25"/>
    <p:sldId id="355" r:id="rId26"/>
    <p:sldId id="374" r:id="rId27"/>
    <p:sldId id="376" r:id="rId28"/>
    <p:sldId id="378" r:id="rId29"/>
    <p:sldId id="377" r:id="rId30"/>
    <p:sldId id="375" r:id="rId31"/>
    <p:sldId id="383" r:id="rId32"/>
    <p:sldId id="384" r:id="rId33"/>
    <p:sldId id="493" r:id="rId34"/>
    <p:sldId id="385" r:id="rId35"/>
    <p:sldId id="386" r:id="rId36"/>
    <p:sldId id="387" r:id="rId37"/>
    <p:sldId id="388" r:id="rId38"/>
    <p:sldId id="390" r:id="rId39"/>
    <p:sldId id="391" r:id="rId40"/>
    <p:sldId id="392" r:id="rId41"/>
    <p:sldId id="393" r:id="rId42"/>
    <p:sldId id="394" r:id="rId43"/>
    <p:sldId id="395" r:id="rId44"/>
    <p:sldId id="396" r:id="rId45"/>
    <p:sldId id="397" r:id="rId46"/>
    <p:sldId id="398" r:id="rId47"/>
    <p:sldId id="399" r:id="rId48"/>
    <p:sldId id="400" r:id="rId49"/>
    <p:sldId id="419" r:id="rId50"/>
    <p:sldId id="404" r:id="rId51"/>
    <p:sldId id="401" r:id="rId52"/>
    <p:sldId id="402" r:id="rId53"/>
    <p:sldId id="403" r:id="rId54"/>
    <p:sldId id="415" r:id="rId55"/>
    <p:sldId id="406" r:id="rId56"/>
    <p:sldId id="407" r:id="rId57"/>
    <p:sldId id="416" r:id="rId58"/>
    <p:sldId id="408" r:id="rId59"/>
    <p:sldId id="409" r:id="rId60"/>
    <p:sldId id="417" r:id="rId61"/>
    <p:sldId id="410" r:id="rId62"/>
    <p:sldId id="411" r:id="rId63"/>
    <p:sldId id="418" r:id="rId64"/>
    <p:sldId id="412" r:id="rId65"/>
    <p:sldId id="494" r:id="rId66"/>
    <p:sldId id="413" r:id="rId67"/>
    <p:sldId id="414" r:id="rId68"/>
    <p:sldId id="420" r:id="rId69"/>
    <p:sldId id="421" r:id="rId70"/>
    <p:sldId id="422" r:id="rId71"/>
    <p:sldId id="431" r:id="rId72"/>
    <p:sldId id="496" r:id="rId73"/>
    <p:sldId id="495" r:id="rId74"/>
    <p:sldId id="423" r:id="rId75"/>
    <p:sldId id="424" r:id="rId76"/>
    <p:sldId id="425" r:id="rId77"/>
    <p:sldId id="426" r:id="rId78"/>
    <p:sldId id="427" r:id="rId79"/>
    <p:sldId id="428" r:id="rId80"/>
    <p:sldId id="429" r:id="rId81"/>
    <p:sldId id="430" r:id="rId82"/>
    <p:sldId id="432" r:id="rId83"/>
    <p:sldId id="433" r:id="rId84"/>
    <p:sldId id="434" r:id="rId85"/>
    <p:sldId id="436" r:id="rId86"/>
    <p:sldId id="437" r:id="rId87"/>
    <p:sldId id="438" r:id="rId88"/>
    <p:sldId id="441" r:id="rId89"/>
    <p:sldId id="439" r:id="rId90"/>
    <p:sldId id="440" r:id="rId91"/>
    <p:sldId id="452" r:id="rId92"/>
    <p:sldId id="451" r:id="rId93"/>
    <p:sldId id="442" r:id="rId94"/>
    <p:sldId id="453" r:id="rId95"/>
    <p:sldId id="497" r:id="rId96"/>
    <p:sldId id="498" r:id="rId97"/>
    <p:sldId id="500" r:id="rId98"/>
    <p:sldId id="499" r:id="rId99"/>
    <p:sldId id="501" r:id="rId100"/>
    <p:sldId id="502" r:id="rId101"/>
    <p:sldId id="503" r:id="rId102"/>
    <p:sldId id="504" r:id="rId103"/>
    <p:sldId id="454" r:id="rId104"/>
    <p:sldId id="455" r:id="rId105"/>
    <p:sldId id="456" r:id="rId106"/>
    <p:sldId id="457" r:id="rId107"/>
    <p:sldId id="458" r:id="rId108"/>
    <p:sldId id="459" r:id="rId109"/>
    <p:sldId id="460" r:id="rId110"/>
    <p:sldId id="444" r:id="rId111"/>
    <p:sldId id="472" r:id="rId112"/>
    <p:sldId id="445" r:id="rId113"/>
    <p:sldId id="473" r:id="rId114"/>
    <p:sldId id="474" r:id="rId115"/>
    <p:sldId id="475" r:id="rId116"/>
    <p:sldId id="446" r:id="rId117"/>
    <p:sldId id="476" r:id="rId118"/>
    <p:sldId id="477" r:id="rId119"/>
    <p:sldId id="448" r:id="rId120"/>
    <p:sldId id="478" r:id="rId121"/>
    <p:sldId id="449" r:id="rId122"/>
    <p:sldId id="479" r:id="rId123"/>
    <p:sldId id="480" r:id="rId124"/>
    <p:sldId id="450" r:id="rId125"/>
    <p:sldId id="481" r:id="rId126"/>
    <p:sldId id="482" r:id="rId127"/>
    <p:sldId id="443" r:id="rId128"/>
    <p:sldId id="461" r:id="rId129"/>
    <p:sldId id="462" r:id="rId130"/>
    <p:sldId id="463" r:id="rId131"/>
    <p:sldId id="464" r:id="rId132"/>
    <p:sldId id="465" r:id="rId133"/>
    <p:sldId id="466" r:id="rId134"/>
    <p:sldId id="467" r:id="rId135"/>
    <p:sldId id="468" r:id="rId136"/>
    <p:sldId id="469" r:id="rId137"/>
    <p:sldId id="470" r:id="rId138"/>
    <p:sldId id="471" r:id="rId139"/>
    <p:sldId id="270" r:id="rId140"/>
  </p:sldIdLst>
  <p:sldSz cx="12192000" cy="6858000"/>
  <p:notesSz cx="6858000" cy="9144000"/>
  <p:embeddedFontLst>
    <p:embeddedFont>
      <p:font typeface="Calibri" panose="020F0502020204030204" pitchFamily="34" charset="0"/>
      <p:regular r:id="rId142"/>
      <p:bold r:id="rId143"/>
      <p:italic r:id="rId144"/>
      <p:boldItalic r:id="rId145"/>
    </p:embeddedFont>
    <p:embeddedFont>
      <p:font typeface="Cambria" panose="02040503050406030204" pitchFamily="18" charset="0"/>
      <p:regular r:id="rId146"/>
      <p:bold r:id="rId147"/>
      <p:italic r:id="rId148"/>
      <p:boldItalic r:id="rId149"/>
    </p:embeddedFont>
    <p:embeddedFont>
      <p:font typeface="Comic Sans MS" panose="030F0702030302020204" pitchFamily="66" charset="0"/>
      <p:regular r:id="rId150"/>
      <p:bold r:id="rId151"/>
      <p:italic r:id="rId152"/>
      <p:boldItalic r:id="rId153"/>
    </p:embeddedFont>
    <p:embeddedFont>
      <p:font typeface="Proxima Nova" panose="020B0604020202020204" charset="0"/>
      <p:regular r:id="rId154"/>
      <p:bold r:id="rId155"/>
      <p:italic r:id="rId156"/>
      <p:boldItalic r:id="rId157"/>
    </p:embeddedFont>
    <p:embeddedFont>
      <p:font typeface="Roboto Condensed" panose="02000000000000000000" pitchFamily="2" charset="0"/>
      <p:regular r:id="rId158"/>
      <p:bold r:id="rId159"/>
      <p:italic r:id="rId160"/>
      <p:boldItalic r:id="rId161"/>
    </p:embeddedFont>
    <p:embeddedFont>
      <p:font typeface="Source Sans Pro" panose="020F0502020204030204" pitchFamily="34" charset="0"/>
      <p:regular r:id="rId162"/>
      <p:bold r:id="rId163"/>
      <p:italic r:id="rId164"/>
      <p:boldItalic r:id="rId165"/>
    </p:embeddedFont>
    <p:embeddedFont>
      <p:font typeface="Times" panose="02020603050405020304" pitchFamily="18" charset="0"/>
      <p:regular r:id="rId166"/>
      <p:bold r:id="rId167"/>
      <p:italic r:id="rId168"/>
      <p:boldItalic r:id="rId169"/>
    </p:embeddedFont>
    <p:embeddedFont>
      <p:font typeface="Wingdings 3" panose="05040102010807070707" pitchFamily="18" charset="2"/>
      <p:regular r:id="rId17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5A9F0D88-F59C-447A-9168-C81FF9BAB879}">
          <p14:sldIdLst>
            <p14:sldId id="256"/>
            <p14:sldId id="265"/>
          </p14:sldIdLst>
        </p14:section>
        <p14:section name="Untitled Section" id="{8A698D10-5C97-4D60-B406-C167E9BC6F09}">
          <p14:sldIdLst>
            <p14:sldId id="271"/>
            <p14:sldId id="269"/>
            <p14:sldId id="272"/>
            <p14:sldId id="354"/>
            <p14:sldId id="373"/>
            <p14:sldId id="372"/>
            <p14:sldId id="356"/>
            <p14:sldId id="379"/>
            <p14:sldId id="380"/>
            <p14:sldId id="381"/>
            <p14:sldId id="382"/>
            <p14:sldId id="483"/>
            <p14:sldId id="484"/>
            <p14:sldId id="350"/>
            <p14:sldId id="485"/>
            <p14:sldId id="486"/>
            <p14:sldId id="487"/>
            <p14:sldId id="488"/>
            <p14:sldId id="489"/>
            <p14:sldId id="490"/>
            <p14:sldId id="491"/>
            <p14:sldId id="492"/>
            <p14:sldId id="355"/>
            <p14:sldId id="374"/>
            <p14:sldId id="376"/>
            <p14:sldId id="378"/>
            <p14:sldId id="377"/>
            <p14:sldId id="375"/>
            <p14:sldId id="383"/>
            <p14:sldId id="384"/>
            <p14:sldId id="493"/>
            <p14:sldId id="385"/>
            <p14:sldId id="386"/>
            <p14:sldId id="387"/>
            <p14:sldId id="388"/>
            <p14:sldId id="390"/>
            <p14:sldId id="391"/>
            <p14:sldId id="392"/>
            <p14:sldId id="393"/>
            <p14:sldId id="394"/>
            <p14:sldId id="395"/>
            <p14:sldId id="396"/>
            <p14:sldId id="397"/>
            <p14:sldId id="398"/>
            <p14:sldId id="399"/>
            <p14:sldId id="400"/>
            <p14:sldId id="419"/>
            <p14:sldId id="404"/>
            <p14:sldId id="401"/>
            <p14:sldId id="402"/>
            <p14:sldId id="403"/>
            <p14:sldId id="415"/>
            <p14:sldId id="406"/>
            <p14:sldId id="407"/>
            <p14:sldId id="416"/>
            <p14:sldId id="408"/>
            <p14:sldId id="409"/>
            <p14:sldId id="417"/>
            <p14:sldId id="410"/>
            <p14:sldId id="411"/>
            <p14:sldId id="418"/>
            <p14:sldId id="412"/>
            <p14:sldId id="494"/>
            <p14:sldId id="413"/>
            <p14:sldId id="414"/>
            <p14:sldId id="420"/>
            <p14:sldId id="421"/>
            <p14:sldId id="422"/>
            <p14:sldId id="431"/>
            <p14:sldId id="496"/>
            <p14:sldId id="495"/>
            <p14:sldId id="423"/>
            <p14:sldId id="424"/>
            <p14:sldId id="425"/>
            <p14:sldId id="426"/>
            <p14:sldId id="427"/>
            <p14:sldId id="428"/>
            <p14:sldId id="429"/>
            <p14:sldId id="430"/>
            <p14:sldId id="432"/>
            <p14:sldId id="433"/>
            <p14:sldId id="434"/>
            <p14:sldId id="436"/>
            <p14:sldId id="437"/>
            <p14:sldId id="438"/>
            <p14:sldId id="441"/>
            <p14:sldId id="439"/>
            <p14:sldId id="440"/>
            <p14:sldId id="452"/>
            <p14:sldId id="451"/>
            <p14:sldId id="442"/>
            <p14:sldId id="453"/>
            <p14:sldId id="497"/>
            <p14:sldId id="498"/>
            <p14:sldId id="500"/>
            <p14:sldId id="499"/>
            <p14:sldId id="501"/>
            <p14:sldId id="502"/>
            <p14:sldId id="503"/>
            <p14:sldId id="504"/>
            <p14:sldId id="454"/>
            <p14:sldId id="455"/>
            <p14:sldId id="456"/>
            <p14:sldId id="457"/>
            <p14:sldId id="458"/>
            <p14:sldId id="459"/>
            <p14:sldId id="460"/>
            <p14:sldId id="444"/>
            <p14:sldId id="472"/>
            <p14:sldId id="445"/>
            <p14:sldId id="473"/>
            <p14:sldId id="474"/>
            <p14:sldId id="475"/>
            <p14:sldId id="446"/>
            <p14:sldId id="476"/>
            <p14:sldId id="477"/>
            <p14:sldId id="448"/>
            <p14:sldId id="478"/>
            <p14:sldId id="449"/>
            <p14:sldId id="479"/>
            <p14:sldId id="480"/>
            <p14:sldId id="450"/>
            <p14:sldId id="481"/>
            <p14:sldId id="482"/>
            <p14:sldId id="443"/>
            <p14:sldId id="461"/>
            <p14:sldId id="462"/>
            <p14:sldId id="463"/>
            <p14:sldId id="464"/>
            <p14:sldId id="465"/>
            <p14:sldId id="466"/>
            <p14:sldId id="467"/>
            <p14:sldId id="468"/>
            <p14:sldId id="469"/>
            <p14:sldId id="470"/>
            <p14:sldId id="471"/>
            <p14:sldId id="270"/>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A5A5A"/>
    <a:srgbClr val="EB2546"/>
    <a:srgbClr val="1D6FA9"/>
    <a:srgbClr val="D17B6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675" autoAdjust="0"/>
    <p:restoredTop sz="87773" autoAdjust="0"/>
  </p:normalViewPr>
  <p:slideViewPr>
    <p:cSldViewPr snapToGrid="0">
      <p:cViewPr varScale="1">
        <p:scale>
          <a:sx n="99" d="100"/>
          <a:sy n="99" d="100"/>
        </p:scale>
        <p:origin x="510" y="78"/>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font" Target="fonts/font18.fntdata"/><Relationship Id="rId170" Type="http://schemas.openxmlformats.org/officeDocument/2006/relationships/font" Target="fonts/font29.fntdata"/><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font" Target="fonts/font8.fntdata"/><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font" Target="fonts/font19.fntdata"/><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font" Target="fonts/font9.fntdata"/><Relationship Id="rId171" Type="http://schemas.openxmlformats.org/officeDocument/2006/relationships/presProps" Target="presProps.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font" Target="fonts/font20.fntdata"/><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font" Target="fonts/font10.fntdata"/><Relationship Id="rId156" Type="http://schemas.openxmlformats.org/officeDocument/2006/relationships/font" Target="fonts/font15.fntdata"/><Relationship Id="rId172" Type="http://schemas.openxmlformats.org/officeDocument/2006/relationships/viewProps" Target="view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notesMaster" Target="notesMasters/notesMaster1.xml"/><Relationship Id="rId146" Type="http://schemas.openxmlformats.org/officeDocument/2006/relationships/font" Target="fonts/font5.fntdata"/><Relationship Id="rId167" Type="http://schemas.openxmlformats.org/officeDocument/2006/relationships/font" Target="fonts/font26.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font" Target="fonts/font21.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font" Target="fonts/font16.fntdata"/><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font" Target="fonts/font11.fntdata"/><Relationship Id="rId173"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font" Target="fonts/font6.fntdata"/><Relationship Id="rId168" Type="http://schemas.openxmlformats.org/officeDocument/2006/relationships/font" Target="fonts/font27.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font" Target="fonts/font1.fntdata"/><Relationship Id="rId163" Type="http://schemas.openxmlformats.org/officeDocument/2006/relationships/font" Target="fonts/font22.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font" Target="fonts/font17.fntdata"/><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font" Target="fonts/font12.fntdata"/><Relationship Id="rId174" Type="http://schemas.openxmlformats.org/officeDocument/2006/relationships/tableStyles" Target="tableStyle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font" Target="fonts/font2.fntdata"/><Relationship Id="rId148" Type="http://schemas.openxmlformats.org/officeDocument/2006/relationships/font" Target="fonts/font7.fntdata"/><Relationship Id="rId164" Type="http://schemas.openxmlformats.org/officeDocument/2006/relationships/font" Target="fonts/font23.fntdata"/><Relationship Id="rId169" Type="http://schemas.openxmlformats.org/officeDocument/2006/relationships/font" Target="fonts/font28.fntdata"/><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font" Target="fonts/font13.fntdata"/><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font" Target="fonts/font3.fntdata"/><Relationship Id="rId90" Type="http://schemas.openxmlformats.org/officeDocument/2006/relationships/slide" Target="slides/slide89.xml"/><Relationship Id="rId165" Type="http://schemas.openxmlformats.org/officeDocument/2006/relationships/font" Target="fonts/font24.fntdata"/><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font" Target="fonts/font14.fntdata"/><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font" Target="fonts/font4.fntdata"/><Relationship Id="rId166" Type="http://schemas.openxmlformats.org/officeDocument/2006/relationships/font" Target="fonts/font25.fntdata"/></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19T19:07:13.801"/>
    </inkml:context>
    <inkml:brush xml:id="br0">
      <inkml:brushProperty name="width" value="0.035" units="cm"/>
      <inkml:brushProperty name="height" value="0.035" units="cm"/>
      <inkml:brushProperty name="color" value="#E71224"/>
    </inkml:brush>
  </inkml:definitions>
  <inkml:trace contextRef="#ctx0" brushRef="#br0">1 515 24575,'1'0'0,"0"1"0,1-1 0,-1 1 0,0-1 0,0 1 0,0-1 0,0 1 0,0 0 0,0 0 0,0 0 0,0 0 0,0 0 0,0 0 0,0 0 0,-1 0 0,1 0 0,0 0 0,-1 0 0,1 0 0,-1 0 0,1 0 0,-1 1 0,0-1 0,1 0 0,-1 0 0,0 1 0,0 1 0,5 41 0,-4-39 0,2 22 0,2 0 0,0-1 0,13 34 0,4 20 0,-20-72 0,0 0 0,0 1 0,1-1 0,0 0 0,1 0 0,-1-1 0,2 1 0,4 6 0,-8-12 0,1-1 0,-1 1 0,0-1 0,1 1 0,-1-1 0,1 0 0,0 0 0,0 0 0,-1 1 0,1-2 0,0 1 0,0 0 0,0 0 0,0-1 0,0 1 0,0-1 0,0 1 0,0-1 0,0 0 0,0 0 0,0 0 0,0 0 0,0 0 0,0 0 0,0-1 0,0 1 0,0-1 0,0 1 0,0-1 0,0 0 0,0 0 0,-1 0 0,1 0 0,0 0 0,0 0 0,-1 0 0,1 0 0,2-3 0,21-16 0,30-20 0,-45 34 0,-1-1 0,0 0 0,0-1 0,12-12 0,-16 13 0,1 1 0,0 0 0,0 1 0,1 0 0,-1 0 0,1 0 0,0 1 0,0 0 0,15-6 0,-11 5 0,0 0 0,0-1 0,0 0 0,-1-1 0,0 0 0,0-1 0,15-16 0,-12 13 0,0-1 0,0 2 0,18-12 0,25-17 0,-46 30 0,1 1 0,0 0 0,0 1 0,20-10 0,-17 10 0,0-1 0,0-1 0,-1 0 0,0-1 0,0 0 0,13-15 0,-13 13 0,0 0 0,1 0 0,0 2 0,0 0 0,20-10 0,-5 5 0,46-33 0,-55 33 0,1 2 0,0 0 0,1 1 0,30-11 0,53-23 0,-71 29 0,43-14 0,-55 22 0,-1-1 0,0-1 0,32-22 0,-22 13 0,12-15-1365,-32 23-5461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19T19:07:15.772"/>
    </inkml:context>
    <inkml:brush xml:id="br0">
      <inkml:brushProperty name="width" value="0.035" units="cm"/>
      <inkml:brushProperty name="height" value="0.035" units="cm"/>
      <inkml:brushProperty name="color" value="#E71224"/>
    </inkml:brush>
  </inkml:definitions>
  <inkml:trace contextRef="#ctx0" brushRef="#br0">1 490 24575,'1'87'0,"18"121"0,-17-193 0,4 12 0,-5-27 0,0 1 0,0-1 0,0 0 0,0 0 0,-1 1 0,1-1 0,0 0 0,0 0 0,0 0 0,0 0 0,0 0 0,0 0 0,-1 0 0,1-1 0,0 1 0,0 0 0,0 0 0,0-1 0,0 1 0,-1 0 0,1-1 0,0 1 0,0-1 0,-1 1 0,1-1 0,0 0 0,-1 1 0,1-1 0,0 1 0,-1-1 0,1-1 0,45-44 0,-39 37 0,0 1 0,1 0 0,0 1 0,0-1 0,0 2 0,15-10 0,-18 13 0,0 0 0,-1-1 0,1 0 0,-1 0 0,0 0 0,0-1 0,-1 1 0,1-1 0,3-6 0,-4 6 0,0 0 0,0 1 0,1-1 0,-1 1 0,1 0 0,0 0 0,1 0 0,-1 0 0,1 1 0,7-5 0,-4 4 0,0 0 0,0 0 0,-1-1 0,0 0 0,1 0 0,-2-1 0,1 1 0,-1-2 0,0 1 0,0-1 0,0 0 0,8-14 0,-10 15 0,1 0 0,0 1 0,1 0 0,-1-1 0,11-5 0,20-23 0,-9 1 0,3 2 0,51-45 0,37-17 0,-93 71 0,-10 10 0,-2-1 0,1 0 0,-2-1 0,18-23 0,-23 28 19,0 1 0,0 1 0,1-1-1,0 1 1,0 1 0,11-8 0,29-25-1516,-37 27-5329</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19T19:07:19.242"/>
    </inkml:context>
    <inkml:brush xml:id="br0">
      <inkml:brushProperty name="width" value="0.035" units="cm"/>
      <inkml:brushProperty name="height" value="0.035" units="cm"/>
      <inkml:brushProperty name="color" value="#E71224"/>
    </inkml:brush>
  </inkml:definitions>
  <inkml:trace contextRef="#ctx0" brushRef="#br0">1 478 24575,'0'375'0,"0"-374"0,0 0 0,0 1 0,0-1 0,0 1 0,0-1 0,0 0 0,0 1 0,0-1 0,0 0 0,1 1 0,-1-1 0,1 0 0,-1 0 0,1 1 0,-1-1 0,1 0 0,0 0 0,0 0 0,-1 0 0,1 0 0,0 0 0,0 0 0,0 0 0,0 0 0,0 0 0,1 0 0,-1 0 0,0-1 0,0 1 0,0-1 0,1 1 0,-1-1 0,0 1 0,0-1 0,1 1 0,-1-1 0,0 0 0,1 0 0,-1 0 0,1 0 0,-1 0 0,0 0 0,1 0 0,-1 0 0,0-1 0,1 1 0,0-1 0,3 0 0,-1 0 0,0-1 0,0 0 0,0 1 0,0-1 0,0-1 0,-1 1 0,1 0 0,-1-1 0,1 0 0,-1 0 0,0 0 0,6-7 0,-5 4 0,1 0 0,0 0 0,0 1 0,0 0 0,11-8 0,-11 9 0,1-1 0,-1 1 0,0-1 0,0 0 0,-1-1 0,8-10 0,-7 8 0,0 0 0,0 0 0,1 0 0,0 1 0,0 0 0,1 0 0,0 1 0,0-1 0,11-6 0,2 2 0,-1 1 0,36-13 0,-20 9 0,-18 5 0,0 0 0,-1-1 0,0-1 0,27-24 0,-27 21 0,1 0 0,0 2 0,32-18 0,-39 24 0,-1 0 0,-1-1 0,0 0 0,0-1 0,0 0 0,-1 0 0,0 0 0,0-1 0,-1 0 0,0 0 0,5-13 0,27-35 0,-33 52 0,0 0 0,0 1 0,0 0 0,1 0 0,-1 0 0,1 1 0,0 0 0,0 0 0,10-3 0,-7 2 0,-1 1 0,1-2 0,-1 1 0,10-8 0,155-123 0,-151 118 0,1 0 0,1 2 0,27-14 0,-12 8 0,-22 12-1365,0 2-5461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3687370346"/>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144097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28004315"/>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68344421"/>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93254167"/>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3963682"/>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b6c834fc22_0_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b6c834fc22_0_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36435321"/>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8435039"/>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b6c834fc22_0_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b6c834fc22_0_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69681300"/>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77029181"/>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84784549"/>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b6c834fc22_0_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b6c834fc22_0_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01593684"/>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688140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07488826"/>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91704921"/>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b6c834fc22_0_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b6c834fc22_0_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32996948"/>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90316306"/>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b6c834fc22_0_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b6c834fc22_0_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86597448"/>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39451599"/>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0750663"/>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b6c834fc22_0_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b6c834fc22_0_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96653215"/>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58988809"/>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23137309"/>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b6c834fc22_0_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b6c834fc22_0_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377732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95686008"/>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83797900"/>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59594678"/>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77323284"/>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08453128"/>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7403144"/>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69884339"/>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86048228"/>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17172817"/>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39080421"/>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434474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13842412"/>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29315156"/>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b6c834fc22_0_2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b6c834fc22_0_2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943316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138424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138424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b6c834fc22_0_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b6c834fc22_0_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038731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100" b="0" i="0" u="none" strike="noStrike" cap="none" dirty="0">
                <a:solidFill>
                  <a:srgbClr val="000000"/>
                </a:solidFill>
                <a:latin typeface="Arial"/>
                <a:ea typeface="Arial"/>
                <a:cs typeface="Arial"/>
                <a:sym typeface="Arial"/>
              </a:rPr>
              <a:t>The U interface or U reference point is a Basic Rate Interface in the local loop of an Integrated Services Digital Network, connecting the network terminator on the customer's premises to the line termination in the carrier's local exchange, in other words providing the connection from subscriber to central office</a:t>
            </a:r>
          </a:p>
          <a:p>
            <a:endParaRPr lang="en-US" sz="1100" b="0" i="0" u="none" strike="noStrike" cap="none" dirty="0">
              <a:solidFill>
                <a:srgbClr val="000000"/>
              </a:solidFill>
              <a:latin typeface="Arial"/>
              <a:cs typeface="Arial"/>
              <a:sym typeface="Arial"/>
            </a:endParaRPr>
          </a:p>
          <a:p>
            <a:r>
              <a:rPr lang="en-US" sz="1100" b="0" i="0" u="none" strike="noStrike" cap="none" dirty="0">
                <a:solidFill>
                  <a:srgbClr val="000000"/>
                </a:solidFill>
                <a:latin typeface="Arial"/>
                <a:ea typeface="Arial"/>
                <a:cs typeface="Arial"/>
                <a:sym typeface="Arial"/>
              </a:rPr>
              <a:t>The </a:t>
            </a:r>
            <a:r>
              <a:rPr lang="en-US" sz="1100" b="0" i="0" u="none" strike="noStrike" cap="none" dirty="0" err="1">
                <a:solidFill>
                  <a:srgbClr val="000000"/>
                </a:solidFill>
                <a:latin typeface="Arial"/>
                <a:ea typeface="Arial"/>
                <a:cs typeface="Arial"/>
                <a:sym typeface="Arial"/>
              </a:rPr>
              <a:t>Abis</a:t>
            </a:r>
            <a:r>
              <a:rPr lang="en-US" sz="1100" b="0" i="0" u="none" strike="noStrike" cap="none" dirty="0">
                <a:solidFill>
                  <a:srgbClr val="000000"/>
                </a:solidFill>
                <a:latin typeface="Arial"/>
                <a:ea typeface="Arial"/>
                <a:cs typeface="Arial"/>
                <a:sym typeface="Arial"/>
              </a:rPr>
              <a:t> interface consists of the protocols spoken between the BSC (Base Station Controller) and BTS (Base Transceiver Station).</a:t>
            </a:r>
          </a:p>
          <a:p>
            <a:r>
              <a:rPr lang="en-US" sz="1100" b="0" i="0" u="none" strike="noStrike" cap="none" dirty="0">
                <a:solidFill>
                  <a:srgbClr val="000000"/>
                </a:solidFill>
                <a:latin typeface="Arial"/>
                <a:ea typeface="Arial"/>
                <a:cs typeface="Arial"/>
                <a:sym typeface="Arial"/>
              </a:rPr>
              <a:t>A interface The A interface is used to provide communication between the BSS and the MSC. The interface carries information to enable the channels, timeslots and the like to be allocated to the mobile equipments being serviced by the BSSs.</a:t>
            </a:r>
            <a:endParaRPr 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981201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36806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b6c834fc22_0_1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b6c834fc22_0_1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5910348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581901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9506311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1312265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8955464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7703122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5646637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5646637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0131247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920149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518012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2403676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8191909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8010705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7330080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8300212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b6c834fc22_0_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b6c834fc22_0_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8674588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8081529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1047178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0587029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2903842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588652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b6c834fc22_0_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b6c834fc22_0_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5087669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8588942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1045902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9837947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b6c834fc22_0_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b6c834fc22_0_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6713359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3498736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9445379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8107448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b6c834fc22_0_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b6c834fc22_0_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1274614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2995096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35789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6281476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b6c834fc22_0_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b6c834fc22_0_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9082175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b="0" i="0" u="none" strike="noStrike" cap="none" dirty="0">
                <a:solidFill>
                  <a:srgbClr val="000000"/>
                </a:solidFill>
                <a:latin typeface="Arial"/>
                <a:ea typeface="Arial"/>
                <a:cs typeface="Arial"/>
                <a:sym typeface="Arial"/>
              </a:rPr>
              <a:t>The Gateway Mobile Switching Center (GMSC) is a type of Mobile Switching Center (MSC) that is used to route calls outside the mobile network. Mobile Switching Center Servers (MSC-S) provide control of high-capacity switching in mobile circuit core networks for operators to control services and switching.</a:t>
            </a:r>
            <a:endParaRPr/>
          </a:p>
        </p:txBody>
      </p:sp>
    </p:spTree>
    <p:extLst>
      <p:ext uri="{BB962C8B-B14F-4D97-AF65-F5344CB8AC3E}">
        <p14:creationId xmlns:p14="http://schemas.microsoft.com/office/powerpoint/2010/main" val="90044050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0075928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b6c834fc22_0_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b6c834fc22_0_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0709954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058169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2852832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b6c834fc22_0_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b6c834fc22_0_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9009696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6122466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6122466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492112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9609079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3851554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56638625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1378012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b6c834fc22_0_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b6c834fc22_0_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8060843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5010126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5010126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5010126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3544016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0454689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096256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2499917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9640530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4322963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3992965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8308511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8344549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b6c834fc22_0_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b6c834fc22_0_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484414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41495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366697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2259283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b6c834fc22_0_1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b6c834fc22_0_1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866649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85177528"/>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17458949"/>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3246647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2662178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4493283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b6c834fc22_0_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b6c834fc22_0_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602044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8730865"/>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b6c834fc22_0_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b6c834fc22_0_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68334017"/>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43422416"/>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b="0" i="0" u="none" strike="noStrike" cap="none" dirty="0">
                <a:solidFill>
                  <a:srgbClr val="000000"/>
                </a:solidFill>
                <a:latin typeface="Arial"/>
                <a:ea typeface="Arial"/>
                <a:cs typeface="Arial"/>
                <a:sym typeface="Arial"/>
              </a:rPr>
              <a:t>X. 25 is a Telecommunications Standardization Sector (ITU-T) recommendation that defines the physical level (physical layer), link level (data link layer), and packet level (network layer) of the open systems interconnection (OSI) reference model.</a:t>
            </a:r>
            <a:endParaRPr/>
          </a:p>
        </p:txBody>
      </p:sp>
    </p:spTree>
    <p:extLst>
      <p:ext uri="{BB962C8B-B14F-4D97-AF65-F5344CB8AC3E}">
        <p14:creationId xmlns:p14="http://schemas.microsoft.com/office/powerpoint/2010/main" val="1343422416"/>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434224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37942499"/>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43422416"/>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43422416"/>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43422416"/>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43422416"/>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43422416"/>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43422416"/>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7419874"/>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34936716"/>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14806982"/>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566973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415611" y="992767"/>
            <a:ext cx="11360800" cy="27368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6933"/>
            </a:lvl1pPr>
            <a:lvl2pPr lvl="1" algn="ctr">
              <a:spcBef>
                <a:spcPts val="0"/>
              </a:spcBef>
              <a:spcAft>
                <a:spcPts val="0"/>
              </a:spcAft>
              <a:buSzPts val="5200"/>
              <a:buNone/>
              <a:defRPr sz="6933"/>
            </a:lvl2pPr>
            <a:lvl3pPr lvl="2" algn="ctr">
              <a:spcBef>
                <a:spcPts val="0"/>
              </a:spcBef>
              <a:spcAft>
                <a:spcPts val="0"/>
              </a:spcAft>
              <a:buSzPts val="5200"/>
              <a:buNone/>
              <a:defRPr sz="6933"/>
            </a:lvl3pPr>
            <a:lvl4pPr lvl="3" algn="ctr">
              <a:spcBef>
                <a:spcPts val="0"/>
              </a:spcBef>
              <a:spcAft>
                <a:spcPts val="0"/>
              </a:spcAft>
              <a:buSzPts val="5200"/>
              <a:buNone/>
              <a:defRPr sz="6933"/>
            </a:lvl4pPr>
            <a:lvl5pPr lvl="4" algn="ctr">
              <a:spcBef>
                <a:spcPts val="0"/>
              </a:spcBef>
              <a:spcAft>
                <a:spcPts val="0"/>
              </a:spcAft>
              <a:buSzPts val="5200"/>
              <a:buNone/>
              <a:defRPr sz="6933"/>
            </a:lvl5pPr>
            <a:lvl6pPr lvl="5" algn="ctr">
              <a:spcBef>
                <a:spcPts val="0"/>
              </a:spcBef>
              <a:spcAft>
                <a:spcPts val="0"/>
              </a:spcAft>
              <a:buSzPts val="5200"/>
              <a:buNone/>
              <a:defRPr sz="6933"/>
            </a:lvl6pPr>
            <a:lvl7pPr lvl="6" algn="ctr">
              <a:spcBef>
                <a:spcPts val="0"/>
              </a:spcBef>
              <a:spcAft>
                <a:spcPts val="0"/>
              </a:spcAft>
              <a:buSzPts val="5200"/>
              <a:buNone/>
              <a:defRPr sz="6933"/>
            </a:lvl7pPr>
            <a:lvl8pPr lvl="7" algn="ctr">
              <a:spcBef>
                <a:spcPts val="0"/>
              </a:spcBef>
              <a:spcAft>
                <a:spcPts val="0"/>
              </a:spcAft>
              <a:buSzPts val="5200"/>
              <a:buNone/>
              <a:defRPr sz="6933"/>
            </a:lvl8pPr>
            <a:lvl9pPr lvl="8" algn="ctr">
              <a:spcBef>
                <a:spcPts val="0"/>
              </a:spcBef>
              <a:spcAft>
                <a:spcPts val="0"/>
              </a:spcAft>
              <a:buSzPts val="5200"/>
              <a:buNone/>
              <a:defRPr sz="6933"/>
            </a:lvl9pPr>
          </a:lstStyle>
          <a:p>
            <a:endParaRPr/>
          </a:p>
        </p:txBody>
      </p:sp>
      <p:sp>
        <p:nvSpPr>
          <p:cNvPr id="11" name="Google Shape;11;p2"/>
          <p:cNvSpPr txBox="1">
            <a:spLocks noGrp="1"/>
          </p:cNvSpPr>
          <p:nvPr>
            <p:ph type="subTitle" idx="1"/>
          </p:nvPr>
        </p:nvSpPr>
        <p:spPr>
          <a:xfrm>
            <a:off x="415600" y="3778833"/>
            <a:ext cx="11360800" cy="10568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3733"/>
            </a:lvl1pPr>
            <a:lvl2pPr lvl="1" algn="ctr">
              <a:lnSpc>
                <a:spcPct val="100000"/>
              </a:lnSpc>
              <a:spcBef>
                <a:spcPts val="0"/>
              </a:spcBef>
              <a:spcAft>
                <a:spcPts val="0"/>
              </a:spcAft>
              <a:buSzPts val="2800"/>
              <a:buNone/>
              <a:defRPr sz="3733"/>
            </a:lvl2pPr>
            <a:lvl3pPr lvl="2" algn="ctr">
              <a:lnSpc>
                <a:spcPct val="100000"/>
              </a:lnSpc>
              <a:spcBef>
                <a:spcPts val="0"/>
              </a:spcBef>
              <a:spcAft>
                <a:spcPts val="0"/>
              </a:spcAft>
              <a:buSzPts val="2800"/>
              <a:buNone/>
              <a:defRPr sz="3733"/>
            </a:lvl3pPr>
            <a:lvl4pPr lvl="3" algn="ctr">
              <a:lnSpc>
                <a:spcPct val="100000"/>
              </a:lnSpc>
              <a:spcBef>
                <a:spcPts val="0"/>
              </a:spcBef>
              <a:spcAft>
                <a:spcPts val="0"/>
              </a:spcAft>
              <a:buSzPts val="2800"/>
              <a:buNone/>
              <a:defRPr sz="3733"/>
            </a:lvl4pPr>
            <a:lvl5pPr lvl="4" algn="ctr">
              <a:lnSpc>
                <a:spcPct val="100000"/>
              </a:lnSpc>
              <a:spcBef>
                <a:spcPts val="0"/>
              </a:spcBef>
              <a:spcAft>
                <a:spcPts val="0"/>
              </a:spcAft>
              <a:buSzPts val="2800"/>
              <a:buNone/>
              <a:defRPr sz="3733"/>
            </a:lvl5pPr>
            <a:lvl6pPr lvl="5" algn="ctr">
              <a:lnSpc>
                <a:spcPct val="100000"/>
              </a:lnSpc>
              <a:spcBef>
                <a:spcPts val="0"/>
              </a:spcBef>
              <a:spcAft>
                <a:spcPts val="0"/>
              </a:spcAft>
              <a:buSzPts val="2800"/>
              <a:buNone/>
              <a:defRPr sz="3733"/>
            </a:lvl6pPr>
            <a:lvl7pPr lvl="6" algn="ctr">
              <a:lnSpc>
                <a:spcPct val="100000"/>
              </a:lnSpc>
              <a:spcBef>
                <a:spcPts val="0"/>
              </a:spcBef>
              <a:spcAft>
                <a:spcPts val="0"/>
              </a:spcAft>
              <a:buSzPts val="2800"/>
              <a:buNone/>
              <a:defRPr sz="3733"/>
            </a:lvl7pPr>
            <a:lvl8pPr lvl="7" algn="ctr">
              <a:lnSpc>
                <a:spcPct val="100000"/>
              </a:lnSpc>
              <a:spcBef>
                <a:spcPts val="0"/>
              </a:spcBef>
              <a:spcAft>
                <a:spcPts val="0"/>
              </a:spcAft>
              <a:buSzPts val="2800"/>
              <a:buNone/>
              <a:defRPr sz="3733"/>
            </a:lvl8pPr>
            <a:lvl9pPr lvl="8" algn="ctr">
              <a:lnSpc>
                <a:spcPct val="100000"/>
              </a:lnSpc>
              <a:spcBef>
                <a:spcPts val="0"/>
              </a:spcBef>
              <a:spcAft>
                <a:spcPts val="0"/>
              </a:spcAft>
              <a:buSzPts val="2800"/>
              <a:buNone/>
              <a:defRPr sz="3733"/>
            </a:lvl9pPr>
          </a:lstStyle>
          <a:p>
            <a:endParaRPr/>
          </a:p>
        </p:txBody>
      </p:sp>
      <p:sp>
        <p:nvSpPr>
          <p:cNvPr id="12" name="Google Shape;12;p2"/>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rmAutofit/>
          </a:bodyPr>
          <a:lstStyle>
            <a:lvl1pPr marL="609585" lvl="0" indent="-457189">
              <a:spcBef>
                <a:spcPts val="0"/>
              </a:spcBef>
              <a:spcAft>
                <a:spcPts val="0"/>
              </a:spcAft>
              <a:buSzPts val="1800"/>
              <a:buChar char="●"/>
              <a:defRPr/>
            </a:lvl1pPr>
            <a:lvl2pPr marL="1219170" lvl="1" indent="-423323">
              <a:spcBef>
                <a:spcPts val="0"/>
              </a:spcBef>
              <a:spcAft>
                <a:spcPts val="0"/>
              </a:spcAft>
              <a:buSzPts val="1400"/>
              <a:buChar char="○"/>
              <a:defRPr/>
            </a:lvl2pPr>
            <a:lvl3pPr marL="1828754" lvl="2" indent="-423323">
              <a:spcBef>
                <a:spcPts val="0"/>
              </a:spcBef>
              <a:spcAft>
                <a:spcPts val="0"/>
              </a:spcAft>
              <a:buSzPts val="1400"/>
              <a:buChar char="■"/>
              <a:defRPr/>
            </a:lvl3pPr>
            <a:lvl4pPr marL="2438339" lvl="3" indent="-423323">
              <a:spcBef>
                <a:spcPts val="0"/>
              </a:spcBef>
              <a:spcAft>
                <a:spcPts val="0"/>
              </a:spcAft>
              <a:buSzPts val="1400"/>
              <a:buChar char="●"/>
              <a:defRPr/>
            </a:lvl4pPr>
            <a:lvl5pPr marL="3047924" lvl="4" indent="-423323">
              <a:spcBef>
                <a:spcPts val="0"/>
              </a:spcBef>
              <a:spcAft>
                <a:spcPts val="0"/>
              </a:spcAft>
              <a:buSzPts val="1400"/>
              <a:buChar char="○"/>
              <a:defRPr/>
            </a:lvl5pPr>
            <a:lvl6pPr marL="3657509" lvl="5" indent="-423323">
              <a:spcBef>
                <a:spcPts val="0"/>
              </a:spcBef>
              <a:spcAft>
                <a:spcPts val="0"/>
              </a:spcAft>
              <a:buSzPts val="1400"/>
              <a:buChar char="■"/>
              <a:defRPr/>
            </a:lvl6pPr>
            <a:lvl7pPr marL="4267093" lvl="6" indent="-423323">
              <a:spcBef>
                <a:spcPts val="0"/>
              </a:spcBef>
              <a:spcAft>
                <a:spcPts val="0"/>
              </a:spcAft>
              <a:buSzPts val="1400"/>
              <a:buChar char="●"/>
              <a:defRPr/>
            </a:lvl7pPr>
            <a:lvl8pPr marL="4876678" lvl="7" indent="-423323">
              <a:spcBef>
                <a:spcPts val="0"/>
              </a:spcBef>
              <a:spcAft>
                <a:spcPts val="0"/>
              </a:spcAft>
              <a:buSzPts val="1400"/>
              <a:buChar char="○"/>
              <a:defRPr/>
            </a:lvl8pPr>
            <a:lvl9pPr marL="5486263" lvl="8" indent="-423323">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415600" y="1536633"/>
            <a:ext cx="5333200" cy="4555200"/>
          </a:xfrm>
          <a:prstGeom prst="rect">
            <a:avLst/>
          </a:prstGeom>
        </p:spPr>
        <p:txBody>
          <a:bodyPr spcFirstLastPara="1" wrap="square" lIns="91425" tIns="91425" rIns="91425" bIns="91425" anchor="t" anchorCtr="0">
            <a:normAutofit/>
          </a:bodyPr>
          <a:lstStyle>
            <a:lvl1pPr marL="609585" lvl="0" indent="-423323">
              <a:spcBef>
                <a:spcPts val="0"/>
              </a:spcBef>
              <a:spcAft>
                <a:spcPts val="0"/>
              </a:spcAft>
              <a:buSzPts val="1400"/>
              <a:buChar char="●"/>
              <a:defRPr sz="1867"/>
            </a:lvl1pPr>
            <a:lvl2pPr marL="1219170" lvl="1" indent="-406390">
              <a:spcBef>
                <a:spcPts val="0"/>
              </a:spcBef>
              <a:spcAft>
                <a:spcPts val="0"/>
              </a:spcAft>
              <a:buSzPts val="1200"/>
              <a:buChar char="○"/>
              <a:defRPr sz="1600"/>
            </a:lvl2pPr>
            <a:lvl3pPr marL="1828754" lvl="2" indent="-406390">
              <a:spcBef>
                <a:spcPts val="0"/>
              </a:spcBef>
              <a:spcAft>
                <a:spcPts val="0"/>
              </a:spcAft>
              <a:buSzPts val="1200"/>
              <a:buChar char="■"/>
              <a:defRPr sz="1600"/>
            </a:lvl3pPr>
            <a:lvl4pPr marL="2438339" lvl="3" indent="-406390">
              <a:spcBef>
                <a:spcPts val="0"/>
              </a:spcBef>
              <a:spcAft>
                <a:spcPts val="0"/>
              </a:spcAft>
              <a:buSzPts val="1200"/>
              <a:buChar char="●"/>
              <a:defRPr sz="1600"/>
            </a:lvl4pPr>
            <a:lvl5pPr marL="3047924" lvl="4" indent="-406390">
              <a:spcBef>
                <a:spcPts val="0"/>
              </a:spcBef>
              <a:spcAft>
                <a:spcPts val="0"/>
              </a:spcAft>
              <a:buSzPts val="1200"/>
              <a:buChar char="○"/>
              <a:defRPr sz="1600"/>
            </a:lvl5pPr>
            <a:lvl6pPr marL="3657509" lvl="5" indent="-406390">
              <a:spcBef>
                <a:spcPts val="0"/>
              </a:spcBef>
              <a:spcAft>
                <a:spcPts val="0"/>
              </a:spcAft>
              <a:buSzPts val="1200"/>
              <a:buChar char="■"/>
              <a:defRPr sz="1600"/>
            </a:lvl6pPr>
            <a:lvl7pPr marL="4267093" lvl="6" indent="-406390">
              <a:spcBef>
                <a:spcPts val="0"/>
              </a:spcBef>
              <a:spcAft>
                <a:spcPts val="0"/>
              </a:spcAft>
              <a:buSzPts val="1200"/>
              <a:buChar char="●"/>
              <a:defRPr sz="1600"/>
            </a:lvl7pPr>
            <a:lvl8pPr marL="4876678" lvl="7" indent="-406390">
              <a:spcBef>
                <a:spcPts val="0"/>
              </a:spcBef>
              <a:spcAft>
                <a:spcPts val="0"/>
              </a:spcAft>
              <a:buSzPts val="1200"/>
              <a:buChar char="○"/>
              <a:defRPr sz="1600"/>
            </a:lvl8pPr>
            <a:lvl9pPr marL="5486263" lvl="8" indent="-406390">
              <a:spcBef>
                <a:spcPts val="0"/>
              </a:spcBef>
              <a:spcAft>
                <a:spcPts val="0"/>
              </a:spcAft>
              <a:buSzPts val="1200"/>
              <a:buChar char="■"/>
              <a:defRPr sz="1600"/>
            </a:lvl9pPr>
          </a:lstStyle>
          <a:p>
            <a:endParaRPr/>
          </a:p>
        </p:txBody>
      </p:sp>
      <p:sp>
        <p:nvSpPr>
          <p:cNvPr id="23" name="Google Shape;23;p5"/>
          <p:cNvSpPr txBox="1">
            <a:spLocks noGrp="1"/>
          </p:cNvSpPr>
          <p:nvPr>
            <p:ph type="body" idx="2"/>
          </p:nvPr>
        </p:nvSpPr>
        <p:spPr>
          <a:xfrm>
            <a:off x="6443200" y="1536633"/>
            <a:ext cx="5333200" cy="4555200"/>
          </a:xfrm>
          <a:prstGeom prst="rect">
            <a:avLst/>
          </a:prstGeom>
        </p:spPr>
        <p:txBody>
          <a:bodyPr spcFirstLastPara="1" wrap="square" lIns="91425" tIns="91425" rIns="91425" bIns="91425" anchor="t" anchorCtr="0">
            <a:normAutofit/>
          </a:bodyPr>
          <a:lstStyle>
            <a:lvl1pPr marL="609585" lvl="0" indent="-423323">
              <a:spcBef>
                <a:spcPts val="0"/>
              </a:spcBef>
              <a:spcAft>
                <a:spcPts val="0"/>
              </a:spcAft>
              <a:buSzPts val="1400"/>
              <a:buChar char="●"/>
              <a:defRPr sz="1867"/>
            </a:lvl1pPr>
            <a:lvl2pPr marL="1219170" lvl="1" indent="-406390">
              <a:spcBef>
                <a:spcPts val="0"/>
              </a:spcBef>
              <a:spcAft>
                <a:spcPts val="0"/>
              </a:spcAft>
              <a:buSzPts val="1200"/>
              <a:buChar char="○"/>
              <a:defRPr sz="1600"/>
            </a:lvl2pPr>
            <a:lvl3pPr marL="1828754" lvl="2" indent="-406390">
              <a:spcBef>
                <a:spcPts val="0"/>
              </a:spcBef>
              <a:spcAft>
                <a:spcPts val="0"/>
              </a:spcAft>
              <a:buSzPts val="1200"/>
              <a:buChar char="■"/>
              <a:defRPr sz="1600"/>
            </a:lvl3pPr>
            <a:lvl4pPr marL="2438339" lvl="3" indent="-406390">
              <a:spcBef>
                <a:spcPts val="0"/>
              </a:spcBef>
              <a:spcAft>
                <a:spcPts val="0"/>
              </a:spcAft>
              <a:buSzPts val="1200"/>
              <a:buChar char="●"/>
              <a:defRPr sz="1600"/>
            </a:lvl4pPr>
            <a:lvl5pPr marL="3047924" lvl="4" indent="-406390">
              <a:spcBef>
                <a:spcPts val="0"/>
              </a:spcBef>
              <a:spcAft>
                <a:spcPts val="0"/>
              </a:spcAft>
              <a:buSzPts val="1200"/>
              <a:buChar char="○"/>
              <a:defRPr sz="1600"/>
            </a:lvl5pPr>
            <a:lvl6pPr marL="3657509" lvl="5" indent="-406390">
              <a:spcBef>
                <a:spcPts val="0"/>
              </a:spcBef>
              <a:spcAft>
                <a:spcPts val="0"/>
              </a:spcAft>
              <a:buSzPts val="1200"/>
              <a:buChar char="■"/>
              <a:defRPr sz="1600"/>
            </a:lvl6pPr>
            <a:lvl7pPr marL="4267093" lvl="6" indent="-406390">
              <a:spcBef>
                <a:spcPts val="0"/>
              </a:spcBef>
              <a:spcAft>
                <a:spcPts val="0"/>
              </a:spcAft>
              <a:buSzPts val="1200"/>
              <a:buChar char="●"/>
              <a:defRPr sz="1600"/>
            </a:lvl7pPr>
            <a:lvl8pPr marL="4876678" lvl="7" indent="-406390">
              <a:spcBef>
                <a:spcPts val="0"/>
              </a:spcBef>
              <a:spcAft>
                <a:spcPts val="0"/>
              </a:spcAft>
              <a:buSzPts val="1200"/>
              <a:buChar char="○"/>
              <a:defRPr sz="1600"/>
            </a:lvl8pPr>
            <a:lvl9pPr marL="5486263" lvl="8" indent="-406390">
              <a:spcBef>
                <a:spcPts val="0"/>
              </a:spcBef>
              <a:spcAft>
                <a:spcPts val="0"/>
              </a:spcAft>
              <a:buSzPts val="1200"/>
              <a:buChar char="■"/>
              <a:defRPr sz="1600"/>
            </a:lvl9pPr>
          </a:lstStyle>
          <a:p>
            <a:endParaRPr/>
          </a:p>
        </p:txBody>
      </p:sp>
      <p:sp>
        <p:nvSpPr>
          <p:cNvPr id="24" name="Google Shape;24;p5"/>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415600" y="740800"/>
            <a:ext cx="3744000" cy="10076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3200"/>
            </a:lvl1pPr>
            <a:lvl2pPr lvl="1">
              <a:spcBef>
                <a:spcPts val="0"/>
              </a:spcBef>
              <a:spcAft>
                <a:spcPts val="0"/>
              </a:spcAft>
              <a:buSzPts val="2400"/>
              <a:buNone/>
              <a:defRPr sz="3200"/>
            </a:lvl2pPr>
            <a:lvl3pPr lvl="2">
              <a:spcBef>
                <a:spcPts val="0"/>
              </a:spcBef>
              <a:spcAft>
                <a:spcPts val="0"/>
              </a:spcAft>
              <a:buSzPts val="2400"/>
              <a:buNone/>
              <a:defRPr sz="3200"/>
            </a:lvl3pPr>
            <a:lvl4pPr lvl="3">
              <a:spcBef>
                <a:spcPts val="0"/>
              </a:spcBef>
              <a:spcAft>
                <a:spcPts val="0"/>
              </a:spcAft>
              <a:buSzPts val="2400"/>
              <a:buNone/>
              <a:defRPr sz="3200"/>
            </a:lvl4pPr>
            <a:lvl5pPr lvl="4">
              <a:spcBef>
                <a:spcPts val="0"/>
              </a:spcBef>
              <a:spcAft>
                <a:spcPts val="0"/>
              </a:spcAft>
              <a:buSzPts val="2400"/>
              <a:buNone/>
              <a:defRPr sz="3200"/>
            </a:lvl5pPr>
            <a:lvl6pPr lvl="5">
              <a:spcBef>
                <a:spcPts val="0"/>
              </a:spcBef>
              <a:spcAft>
                <a:spcPts val="0"/>
              </a:spcAft>
              <a:buSzPts val="2400"/>
              <a:buNone/>
              <a:defRPr sz="3200"/>
            </a:lvl6pPr>
            <a:lvl7pPr lvl="6">
              <a:spcBef>
                <a:spcPts val="0"/>
              </a:spcBef>
              <a:spcAft>
                <a:spcPts val="0"/>
              </a:spcAft>
              <a:buSzPts val="2400"/>
              <a:buNone/>
              <a:defRPr sz="3200"/>
            </a:lvl7pPr>
            <a:lvl8pPr lvl="7">
              <a:spcBef>
                <a:spcPts val="0"/>
              </a:spcBef>
              <a:spcAft>
                <a:spcPts val="0"/>
              </a:spcAft>
              <a:buSzPts val="2400"/>
              <a:buNone/>
              <a:defRPr sz="3200"/>
            </a:lvl8pPr>
            <a:lvl9pPr lvl="8">
              <a:spcBef>
                <a:spcPts val="0"/>
              </a:spcBef>
              <a:spcAft>
                <a:spcPts val="0"/>
              </a:spcAft>
              <a:buSzPts val="2400"/>
              <a:buNone/>
              <a:defRPr sz="3200"/>
            </a:lvl9pPr>
          </a:lstStyle>
          <a:p>
            <a:endParaRPr/>
          </a:p>
        </p:txBody>
      </p:sp>
      <p:sp>
        <p:nvSpPr>
          <p:cNvPr id="30" name="Google Shape;30;p7"/>
          <p:cNvSpPr txBox="1">
            <a:spLocks noGrp="1"/>
          </p:cNvSpPr>
          <p:nvPr>
            <p:ph type="body" idx="1"/>
          </p:nvPr>
        </p:nvSpPr>
        <p:spPr>
          <a:xfrm>
            <a:off x="415600" y="1852800"/>
            <a:ext cx="3744000" cy="4239200"/>
          </a:xfrm>
          <a:prstGeom prst="rect">
            <a:avLst/>
          </a:prstGeom>
        </p:spPr>
        <p:txBody>
          <a:bodyPr spcFirstLastPara="1" wrap="square" lIns="91425" tIns="91425" rIns="91425" bIns="91425" anchor="t" anchorCtr="0">
            <a:normAutofit/>
          </a:bodyPr>
          <a:lstStyle>
            <a:lvl1pPr marL="609585" lvl="0" indent="-406390">
              <a:spcBef>
                <a:spcPts val="0"/>
              </a:spcBef>
              <a:spcAft>
                <a:spcPts val="0"/>
              </a:spcAft>
              <a:buSzPts val="1200"/>
              <a:buChar char="●"/>
              <a:defRPr sz="1600"/>
            </a:lvl1pPr>
            <a:lvl2pPr marL="1219170" lvl="1" indent="-406390">
              <a:spcBef>
                <a:spcPts val="0"/>
              </a:spcBef>
              <a:spcAft>
                <a:spcPts val="0"/>
              </a:spcAft>
              <a:buSzPts val="1200"/>
              <a:buChar char="○"/>
              <a:defRPr sz="1600"/>
            </a:lvl2pPr>
            <a:lvl3pPr marL="1828754" lvl="2" indent="-406390">
              <a:spcBef>
                <a:spcPts val="0"/>
              </a:spcBef>
              <a:spcAft>
                <a:spcPts val="0"/>
              </a:spcAft>
              <a:buSzPts val="1200"/>
              <a:buChar char="■"/>
              <a:defRPr sz="1600"/>
            </a:lvl3pPr>
            <a:lvl4pPr marL="2438339" lvl="3" indent="-406390">
              <a:spcBef>
                <a:spcPts val="0"/>
              </a:spcBef>
              <a:spcAft>
                <a:spcPts val="0"/>
              </a:spcAft>
              <a:buSzPts val="1200"/>
              <a:buChar char="●"/>
              <a:defRPr sz="1600"/>
            </a:lvl4pPr>
            <a:lvl5pPr marL="3047924" lvl="4" indent="-406390">
              <a:spcBef>
                <a:spcPts val="0"/>
              </a:spcBef>
              <a:spcAft>
                <a:spcPts val="0"/>
              </a:spcAft>
              <a:buSzPts val="1200"/>
              <a:buChar char="○"/>
              <a:defRPr sz="1600"/>
            </a:lvl5pPr>
            <a:lvl6pPr marL="3657509" lvl="5" indent="-406390">
              <a:spcBef>
                <a:spcPts val="0"/>
              </a:spcBef>
              <a:spcAft>
                <a:spcPts val="0"/>
              </a:spcAft>
              <a:buSzPts val="1200"/>
              <a:buChar char="■"/>
              <a:defRPr sz="1600"/>
            </a:lvl6pPr>
            <a:lvl7pPr marL="4267093" lvl="6" indent="-406390">
              <a:spcBef>
                <a:spcPts val="0"/>
              </a:spcBef>
              <a:spcAft>
                <a:spcPts val="0"/>
              </a:spcAft>
              <a:buSzPts val="1200"/>
              <a:buChar char="●"/>
              <a:defRPr sz="1600"/>
            </a:lvl7pPr>
            <a:lvl8pPr marL="4876678" lvl="7" indent="-406390">
              <a:spcBef>
                <a:spcPts val="0"/>
              </a:spcBef>
              <a:spcAft>
                <a:spcPts val="0"/>
              </a:spcAft>
              <a:buSzPts val="1200"/>
              <a:buChar char="○"/>
              <a:defRPr sz="1600"/>
            </a:lvl8pPr>
            <a:lvl9pPr marL="5486263" lvl="8" indent="-406390">
              <a:spcBef>
                <a:spcPts val="0"/>
              </a:spcBef>
              <a:spcAft>
                <a:spcPts val="0"/>
              </a:spcAft>
              <a:buSzPts val="1200"/>
              <a:buChar char="■"/>
              <a:defRPr sz="1600"/>
            </a:lvl9pPr>
          </a:lstStyle>
          <a:p>
            <a:endParaRPr/>
          </a:p>
        </p:txBody>
      </p:sp>
      <p:sp>
        <p:nvSpPr>
          <p:cNvPr id="31" name="Google Shape;31;p7"/>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653667" y="600200"/>
            <a:ext cx="8490400" cy="54544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6400"/>
            </a:lvl1pPr>
            <a:lvl2pPr lvl="1">
              <a:spcBef>
                <a:spcPts val="0"/>
              </a:spcBef>
              <a:spcAft>
                <a:spcPts val="0"/>
              </a:spcAft>
              <a:buSzPts val="4800"/>
              <a:buNone/>
              <a:defRPr sz="6400"/>
            </a:lvl2pPr>
            <a:lvl3pPr lvl="2">
              <a:spcBef>
                <a:spcPts val="0"/>
              </a:spcBef>
              <a:spcAft>
                <a:spcPts val="0"/>
              </a:spcAft>
              <a:buSzPts val="4800"/>
              <a:buNone/>
              <a:defRPr sz="6400"/>
            </a:lvl3pPr>
            <a:lvl4pPr lvl="3">
              <a:spcBef>
                <a:spcPts val="0"/>
              </a:spcBef>
              <a:spcAft>
                <a:spcPts val="0"/>
              </a:spcAft>
              <a:buSzPts val="4800"/>
              <a:buNone/>
              <a:defRPr sz="6400"/>
            </a:lvl4pPr>
            <a:lvl5pPr lvl="4">
              <a:spcBef>
                <a:spcPts val="0"/>
              </a:spcBef>
              <a:spcAft>
                <a:spcPts val="0"/>
              </a:spcAft>
              <a:buSzPts val="4800"/>
              <a:buNone/>
              <a:defRPr sz="6400"/>
            </a:lvl5pPr>
            <a:lvl6pPr lvl="5">
              <a:spcBef>
                <a:spcPts val="0"/>
              </a:spcBef>
              <a:spcAft>
                <a:spcPts val="0"/>
              </a:spcAft>
              <a:buSzPts val="4800"/>
              <a:buNone/>
              <a:defRPr sz="6400"/>
            </a:lvl6pPr>
            <a:lvl7pPr lvl="6">
              <a:spcBef>
                <a:spcPts val="0"/>
              </a:spcBef>
              <a:spcAft>
                <a:spcPts val="0"/>
              </a:spcAft>
              <a:buSzPts val="4800"/>
              <a:buNone/>
              <a:defRPr sz="6400"/>
            </a:lvl7pPr>
            <a:lvl8pPr lvl="7">
              <a:spcBef>
                <a:spcPts val="0"/>
              </a:spcBef>
              <a:spcAft>
                <a:spcPts val="0"/>
              </a:spcAft>
              <a:buSzPts val="4800"/>
              <a:buNone/>
              <a:defRPr sz="6400"/>
            </a:lvl8pPr>
            <a:lvl9pPr lvl="8">
              <a:spcBef>
                <a:spcPts val="0"/>
              </a:spcBef>
              <a:spcAft>
                <a:spcPts val="0"/>
              </a:spcAft>
              <a:buSzPts val="4800"/>
              <a:buNone/>
              <a:defRPr sz="6400"/>
            </a:lvl9pPr>
          </a:lstStyle>
          <a:p>
            <a:endParaRPr/>
          </a:p>
        </p:txBody>
      </p:sp>
      <p:sp>
        <p:nvSpPr>
          <p:cNvPr id="34" name="Google Shape;34;p8"/>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6096000" y="-167"/>
            <a:ext cx="6096000" cy="68580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89"/>
          </a:p>
        </p:txBody>
      </p:sp>
      <p:sp>
        <p:nvSpPr>
          <p:cNvPr id="37" name="Google Shape;37;p9"/>
          <p:cNvSpPr txBox="1">
            <a:spLocks noGrp="1"/>
          </p:cNvSpPr>
          <p:nvPr>
            <p:ph type="title"/>
          </p:nvPr>
        </p:nvSpPr>
        <p:spPr>
          <a:xfrm>
            <a:off x="354000" y="1644233"/>
            <a:ext cx="5393600" cy="19764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5600"/>
            </a:lvl1pPr>
            <a:lvl2pPr lvl="1" algn="ctr">
              <a:spcBef>
                <a:spcPts val="0"/>
              </a:spcBef>
              <a:spcAft>
                <a:spcPts val="0"/>
              </a:spcAft>
              <a:buSzPts val="4200"/>
              <a:buNone/>
              <a:defRPr sz="5600"/>
            </a:lvl2pPr>
            <a:lvl3pPr lvl="2" algn="ctr">
              <a:spcBef>
                <a:spcPts val="0"/>
              </a:spcBef>
              <a:spcAft>
                <a:spcPts val="0"/>
              </a:spcAft>
              <a:buSzPts val="4200"/>
              <a:buNone/>
              <a:defRPr sz="5600"/>
            </a:lvl3pPr>
            <a:lvl4pPr lvl="3" algn="ctr">
              <a:spcBef>
                <a:spcPts val="0"/>
              </a:spcBef>
              <a:spcAft>
                <a:spcPts val="0"/>
              </a:spcAft>
              <a:buSzPts val="4200"/>
              <a:buNone/>
              <a:defRPr sz="5600"/>
            </a:lvl4pPr>
            <a:lvl5pPr lvl="4" algn="ctr">
              <a:spcBef>
                <a:spcPts val="0"/>
              </a:spcBef>
              <a:spcAft>
                <a:spcPts val="0"/>
              </a:spcAft>
              <a:buSzPts val="4200"/>
              <a:buNone/>
              <a:defRPr sz="5600"/>
            </a:lvl5pPr>
            <a:lvl6pPr lvl="5" algn="ctr">
              <a:spcBef>
                <a:spcPts val="0"/>
              </a:spcBef>
              <a:spcAft>
                <a:spcPts val="0"/>
              </a:spcAft>
              <a:buSzPts val="4200"/>
              <a:buNone/>
              <a:defRPr sz="5600"/>
            </a:lvl6pPr>
            <a:lvl7pPr lvl="6" algn="ctr">
              <a:spcBef>
                <a:spcPts val="0"/>
              </a:spcBef>
              <a:spcAft>
                <a:spcPts val="0"/>
              </a:spcAft>
              <a:buSzPts val="4200"/>
              <a:buNone/>
              <a:defRPr sz="5600"/>
            </a:lvl7pPr>
            <a:lvl8pPr lvl="7" algn="ctr">
              <a:spcBef>
                <a:spcPts val="0"/>
              </a:spcBef>
              <a:spcAft>
                <a:spcPts val="0"/>
              </a:spcAft>
              <a:buSzPts val="4200"/>
              <a:buNone/>
              <a:defRPr sz="5600"/>
            </a:lvl8pPr>
            <a:lvl9pPr lvl="8" algn="ctr">
              <a:spcBef>
                <a:spcPts val="0"/>
              </a:spcBef>
              <a:spcAft>
                <a:spcPts val="0"/>
              </a:spcAft>
              <a:buSzPts val="4200"/>
              <a:buNone/>
              <a:defRPr sz="5600"/>
            </a:lvl9pPr>
          </a:lstStyle>
          <a:p>
            <a:endParaRPr/>
          </a:p>
        </p:txBody>
      </p:sp>
      <p:sp>
        <p:nvSpPr>
          <p:cNvPr id="38" name="Google Shape;38;p9"/>
          <p:cNvSpPr txBox="1">
            <a:spLocks noGrp="1"/>
          </p:cNvSpPr>
          <p:nvPr>
            <p:ph type="subTitle" idx="1"/>
          </p:nvPr>
        </p:nvSpPr>
        <p:spPr>
          <a:xfrm>
            <a:off x="354000" y="3737433"/>
            <a:ext cx="5393600" cy="16468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800"/>
            </a:lvl1pPr>
            <a:lvl2pPr lvl="1" algn="ctr">
              <a:lnSpc>
                <a:spcPct val="100000"/>
              </a:lnSpc>
              <a:spcBef>
                <a:spcPts val="0"/>
              </a:spcBef>
              <a:spcAft>
                <a:spcPts val="0"/>
              </a:spcAft>
              <a:buSzPts val="2100"/>
              <a:buNone/>
              <a:defRPr sz="2800"/>
            </a:lvl2pPr>
            <a:lvl3pPr lvl="2" algn="ctr">
              <a:lnSpc>
                <a:spcPct val="100000"/>
              </a:lnSpc>
              <a:spcBef>
                <a:spcPts val="0"/>
              </a:spcBef>
              <a:spcAft>
                <a:spcPts val="0"/>
              </a:spcAft>
              <a:buSzPts val="2100"/>
              <a:buNone/>
              <a:defRPr sz="2800"/>
            </a:lvl3pPr>
            <a:lvl4pPr lvl="3" algn="ctr">
              <a:lnSpc>
                <a:spcPct val="100000"/>
              </a:lnSpc>
              <a:spcBef>
                <a:spcPts val="0"/>
              </a:spcBef>
              <a:spcAft>
                <a:spcPts val="0"/>
              </a:spcAft>
              <a:buSzPts val="2100"/>
              <a:buNone/>
              <a:defRPr sz="2800"/>
            </a:lvl4pPr>
            <a:lvl5pPr lvl="4" algn="ctr">
              <a:lnSpc>
                <a:spcPct val="100000"/>
              </a:lnSpc>
              <a:spcBef>
                <a:spcPts val="0"/>
              </a:spcBef>
              <a:spcAft>
                <a:spcPts val="0"/>
              </a:spcAft>
              <a:buSzPts val="2100"/>
              <a:buNone/>
              <a:defRPr sz="2800"/>
            </a:lvl5pPr>
            <a:lvl6pPr lvl="5" algn="ctr">
              <a:lnSpc>
                <a:spcPct val="100000"/>
              </a:lnSpc>
              <a:spcBef>
                <a:spcPts val="0"/>
              </a:spcBef>
              <a:spcAft>
                <a:spcPts val="0"/>
              </a:spcAft>
              <a:buSzPts val="2100"/>
              <a:buNone/>
              <a:defRPr sz="2800"/>
            </a:lvl6pPr>
            <a:lvl7pPr lvl="6" algn="ctr">
              <a:lnSpc>
                <a:spcPct val="100000"/>
              </a:lnSpc>
              <a:spcBef>
                <a:spcPts val="0"/>
              </a:spcBef>
              <a:spcAft>
                <a:spcPts val="0"/>
              </a:spcAft>
              <a:buSzPts val="2100"/>
              <a:buNone/>
              <a:defRPr sz="2800"/>
            </a:lvl7pPr>
            <a:lvl8pPr lvl="7" algn="ctr">
              <a:lnSpc>
                <a:spcPct val="100000"/>
              </a:lnSpc>
              <a:spcBef>
                <a:spcPts val="0"/>
              </a:spcBef>
              <a:spcAft>
                <a:spcPts val="0"/>
              </a:spcAft>
              <a:buSzPts val="2100"/>
              <a:buNone/>
              <a:defRPr sz="2800"/>
            </a:lvl8pPr>
            <a:lvl9pPr lvl="8" algn="ctr">
              <a:lnSpc>
                <a:spcPct val="100000"/>
              </a:lnSpc>
              <a:spcBef>
                <a:spcPts val="0"/>
              </a:spcBef>
              <a:spcAft>
                <a:spcPts val="0"/>
              </a:spcAft>
              <a:buSzPts val="2100"/>
              <a:buNone/>
              <a:defRPr sz="2800"/>
            </a:lvl9pPr>
          </a:lstStyle>
          <a:p>
            <a:endParaRPr/>
          </a:p>
        </p:txBody>
      </p:sp>
      <p:sp>
        <p:nvSpPr>
          <p:cNvPr id="39" name="Google Shape;39;p9"/>
          <p:cNvSpPr txBox="1">
            <a:spLocks noGrp="1"/>
          </p:cNvSpPr>
          <p:nvPr>
            <p:ph type="body" idx="2"/>
          </p:nvPr>
        </p:nvSpPr>
        <p:spPr>
          <a:xfrm>
            <a:off x="6586000" y="965433"/>
            <a:ext cx="5116000" cy="4926800"/>
          </a:xfrm>
          <a:prstGeom prst="rect">
            <a:avLst/>
          </a:prstGeom>
        </p:spPr>
        <p:txBody>
          <a:bodyPr spcFirstLastPara="1" wrap="square" lIns="91425" tIns="91425" rIns="91425" bIns="91425" anchor="ctr" anchorCtr="0">
            <a:normAutofit/>
          </a:bodyPr>
          <a:lstStyle>
            <a:lvl1pPr marL="609585" lvl="0" indent="-457189">
              <a:spcBef>
                <a:spcPts val="0"/>
              </a:spcBef>
              <a:spcAft>
                <a:spcPts val="0"/>
              </a:spcAft>
              <a:buSzPts val="1800"/>
              <a:buChar char="●"/>
              <a:defRPr/>
            </a:lvl1pPr>
            <a:lvl2pPr marL="1219170" lvl="1" indent="-423323">
              <a:spcBef>
                <a:spcPts val="0"/>
              </a:spcBef>
              <a:spcAft>
                <a:spcPts val="0"/>
              </a:spcAft>
              <a:buSzPts val="1400"/>
              <a:buChar char="○"/>
              <a:defRPr/>
            </a:lvl2pPr>
            <a:lvl3pPr marL="1828754" lvl="2" indent="-423323">
              <a:spcBef>
                <a:spcPts val="0"/>
              </a:spcBef>
              <a:spcAft>
                <a:spcPts val="0"/>
              </a:spcAft>
              <a:buSzPts val="1400"/>
              <a:buChar char="■"/>
              <a:defRPr/>
            </a:lvl3pPr>
            <a:lvl4pPr marL="2438339" lvl="3" indent="-423323">
              <a:spcBef>
                <a:spcPts val="0"/>
              </a:spcBef>
              <a:spcAft>
                <a:spcPts val="0"/>
              </a:spcAft>
              <a:buSzPts val="1400"/>
              <a:buChar char="●"/>
              <a:defRPr/>
            </a:lvl4pPr>
            <a:lvl5pPr marL="3047924" lvl="4" indent="-423323">
              <a:spcBef>
                <a:spcPts val="0"/>
              </a:spcBef>
              <a:spcAft>
                <a:spcPts val="0"/>
              </a:spcAft>
              <a:buSzPts val="1400"/>
              <a:buChar char="○"/>
              <a:defRPr/>
            </a:lvl5pPr>
            <a:lvl6pPr marL="3657509" lvl="5" indent="-423323">
              <a:spcBef>
                <a:spcPts val="0"/>
              </a:spcBef>
              <a:spcAft>
                <a:spcPts val="0"/>
              </a:spcAft>
              <a:buSzPts val="1400"/>
              <a:buChar char="■"/>
              <a:defRPr/>
            </a:lvl6pPr>
            <a:lvl7pPr marL="4267093" lvl="6" indent="-423323">
              <a:spcBef>
                <a:spcPts val="0"/>
              </a:spcBef>
              <a:spcAft>
                <a:spcPts val="0"/>
              </a:spcAft>
              <a:buSzPts val="1400"/>
              <a:buChar char="●"/>
              <a:defRPr/>
            </a:lvl7pPr>
            <a:lvl8pPr marL="4876678" lvl="7" indent="-423323">
              <a:spcBef>
                <a:spcPts val="0"/>
              </a:spcBef>
              <a:spcAft>
                <a:spcPts val="0"/>
              </a:spcAft>
              <a:buSzPts val="1400"/>
              <a:buChar char="○"/>
              <a:defRPr/>
            </a:lvl8pPr>
            <a:lvl9pPr marL="5486263" lvl="8" indent="-423323">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415600" y="5640767"/>
            <a:ext cx="7998400" cy="806800"/>
          </a:xfrm>
          <a:prstGeom prst="rect">
            <a:avLst/>
          </a:prstGeom>
        </p:spPr>
        <p:txBody>
          <a:bodyPr spcFirstLastPara="1" wrap="square" lIns="91425" tIns="91425" rIns="91425" bIns="91425" anchor="ctr" anchorCtr="0">
            <a:normAutofit/>
          </a:bodyPr>
          <a:lstStyle>
            <a:lvl1pPr marL="609585" lvl="0" indent="-304792">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415600" y="1474833"/>
            <a:ext cx="11360800" cy="26180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6000"/>
            </a:lvl1pPr>
            <a:lvl2pPr lvl="1" algn="ctr">
              <a:spcBef>
                <a:spcPts val="0"/>
              </a:spcBef>
              <a:spcAft>
                <a:spcPts val="0"/>
              </a:spcAft>
              <a:buSzPts val="12000"/>
              <a:buNone/>
              <a:defRPr sz="16000"/>
            </a:lvl2pPr>
            <a:lvl3pPr lvl="2" algn="ctr">
              <a:spcBef>
                <a:spcPts val="0"/>
              </a:spcBef>
              <a:spcAft>
                <a:spcPts val="0"/>
              </a:spcAft>
              <a:buSzPts val="12000"/>
              <a:buNone/>
              <a:defRPr sz="16000"/>
            </a:lvl3pPr>
            <a:lvl4pPr lvl="3" algn="ctr">
              <a:spcBef>
                <a:spcPts val="0"/>
              </a:spcBef>
              <a:spcAft>
                <a:spcPts val="0"/>
              </a:spcAft>
              <a:buSzPts val="12000"/>
              <a:buNone/>
              <a:defRPr sz="16000"/>
            </a:lvl4pPr>
            <a:lvl5pPr lvl="4" algn="ctr">
              <a:spcBef>
                <a:spcPts val="0"/>
              </a:spcBef>
              <a:spcAft>
                <a:spcPts val="0"/>
              </a:spcAft>
              <a:buSzPts val="12000"/>
              <a:buNone/>
              <a:defRPr sz="16000"/>
            </a:lvl5pPr>
            <a:lvl6pPr lvl="5" algn="ctr">
              <a:spcBef>
                <a:spcPts val="0"/>
              </a:spcBef>
              <a:spcAft>
                <a:spcPts val="0"/>
              </a:spcAft>
              <a:buSzPts val="12000"/>
              <a:buNone/>
              <a:defRPr sz="16000"/>
            </a:lvl6pPr>
            <a:lvl7pPr lvl="6" algn="ctr">
              <a:spcBef>
                <a:spcPts val="0"/>
              </a:spcBef>
              <a:spcAft>
                <a:spcPts val="0"/>
              </a:spcAft>
              <a:buSzPts val="12000"/>
              <a:buNone/>
              <a:defRPr sz="16000"/>
            </a:lvl7pPr>
            <a:lvl8pPr lvl="7" algn="ctr">
              <a:spcBef>
                <a:spcPts val="0"/>
              </a:spcBef>
              <a:spcAft>
                <a:spcPts val="0"/>
              </a:spcAft>
              <a:buSzPts val="12000"/>
              <a:buNone/>
              <a:defRPr sz="16000"/>
            </a:lvl8pPr>
            <a:lvl9pPr lvl="8" algn="ctr">
              <a:spcBef>
                <a:spcPts val="0"/>
              </a:spcBef>
              <a:spcAft>
                <a:spcPts val="0"/>
              </a:spcAft>
              <a:buSzPts val="12000"/>
              <a:buNone/>
              <a:defRPr sz="16000"/>
            </a:lvl9pPr>
          </a:lstStyle>
          <a:p>
            <a:r>
              <a:t>xx%</a:t>
            </a:r>
          </a:p>
        </p:txBody>
      </p:sp>
      <p:sp>
        <p:nvSpPr>
          <p:cNvPr id="46" name="Google Shape;46;p11"/>
          <p:cNvSpPr txBox="1">
            <a:spLocks noGrp="1"/>
          </p:cNvSpPr>
          <p:nvPr>
            <p:ph type="body" idx="1"/>
          </p:nvPr>
        </p:nvSpPr>
        <p:spPr>
          <a:xfrm>
            <a:off x="415600" y="4202967"/>
            <a:ext cx="11360800" cy="1734400"/>
          </a:xfrm>
          <a:prstGeom prst="rect">
            <a:avLst/>
          </a:prstGeom>
        </p:spPr>
        <p:txBody>
          <a:bodyPr spcFirstLastPara="1" wrap="square" lIns="91425" tIns="91425" rIns="91425" bIns="91425" anchor="t" anchorCtr="0">
            <a:normAutofit/>
          </a:bodyPr>
          <a:lstStyle>
            <a:lvl1pPr marL="609585" lvl="0" indent="-457189" algn="ctr">
              <a:spcBef>
                <a:spcPts val="0"/>
              </a:spcBef>
              <a:spcAft>
                <a:spcPts val="0"/>
              </a:spcAft>
              <a:buSzPts val="1800"/>
              <a:buChar char="●"/>
              <a:defRPr/>
            </a:lvl1pPr>
            <a:lvl2pPr marL="1219170" lvl="1" indent="-423323" algn="ctr">
              <a:spcBef>
                <a:spcPts val="0"/>
              </a:spcBef>
              <a:spcAft>
                <a:spcPts val="0"/>
              </a:spcAft>
              <a:buSzPts val="1400"/>
              <a:buChar char="○"/>
              <a:defRPr/>
            </a:lvl2pPr>
            <a:lvl3pPr marL="1828754" lvl="2" indent="-423323" algn="ctr">
              <a:spcBef>
                <a:spcPts val="0"/>
              </a:spcBef>
              <a:spcAft>
                <a:spcPts val="0"/>
              </a:spcAft>
              <a:buSzPts val="1400"/>
              <a:buChar char="■"/>
              <a:defRPr/>
            </a:lvl3pPr>
            <a:lvl4pPr marL="2438339" lvl="3" indent="-423323" algn="ctr">
              <a:spcBef>
                <a:spcPts val="0"/>
              </a:spcBef>
              <a:spcAft>
                <a:spcPts val="0"/>
              </a:spcAft>
              <a:buSzPts val="1400"/>
              <a:buChar char="●"/>
              <a:defRPr/>
            </a:lvl4pPr>
            <a:lvl5pPr marL="3047924" lvl="4" indent="-423323" algn="ctr">
              <a:spcBef>
                <a:spcPts val="0"/>
              </a:spcBef>
              <a:spcAft>
                <a:spcPts val="0"/>
              </a:spcAft>
              <a:buSzPts val="1400"/>
              <a:buChar char="○"/>
              <a:defRPr/>
            </a:lvl5pPr>
            <a:lvl6pPr marL="3657509" lvl="5" indent="-423323" algn="ctr">
              <a:spcBef>
                <a:spcPts val="0"/>
              </a:spcBef>
              <a:spcAft>
                <a:spcPts val="0"/>
              </a:spcAft>
              <a:buSzPts val="1400"/>
              <a:buChar char="■"/>
              <a:defRPr/>
            </a:lvl6pPr>
            <a:lvl7pPr marL="4267093" lvl="6" indent="-423323" algn="ctr">
              <a:spcBef>
                <a:spcPts val="0"/>
              </a:spcBef>
              <a:spcAft>
                <a:spcPts val="0"/>
              </a:spcAft>
              <a:buSzPts val="1400"/>
              <a:buChar char="●"/>
              <a:defRPr/>
            </a:lvl7pPr>
            <a:lvl8pPr marL="4876678" lvl="7" indent="-423323" algn="ctr">
              <a:spcBef>
                <a:spcPts val="0"/>
              </a:spcBef>
              <a:spcAft>
                <a:spcPts val="0"/>
              </a:spcAft>
              <a:buSzPts val="1400"/>
              <a:buChar char="○"/>
              <a:defRPr/>
            </a:lvl8pPr>
            <a:lvl9pPr marL="5486263" lvl="8" indent="-423323"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rmAutofit/>
          </a:bodyPr>
          <a:lstStyle>
            <a:lvl1pPr lvl="0" algn="r">
              <a:buNone/>
              <a:defRPr sz="1333">
                <a:solidFill>
                  <a:schemeClr val="dk2"/>
                </a:solidFill>
              </a:defRPr>
            </a:lvl1pPr>
            <a:lvl2pPr lvl="1" algn="r">
              <a:buNone/>
              <a:defRPr sz="1333">
                <a:solidFill>
                  <a:schemeClr val="dk2"/>
                </a:solidFill>
              </a:defRPr>
            </a:lvl2pPr>
            <a:lvl3pPr lvl="2" algn="r">
              <a:buNone/>
              <a:defRPr sz="1333">
                <a:solidFill>
                  <a:schemeClr val="dk2"/>
                </a:solidFill>
              </a:defRPr>
            </a:lvl3pPr>
            <a:lvl4pPr lvl="3" algn="r">
              <a:buNone/>
              <a:defRPr sz="1333">
                <a:solidFill>
                  <a:schemeClr val="dk2"/>
                </a:solidFill>
              </a:defRPr>
            </a:lvl4pPr>
            <a:lvl5pPr lvl="4" algn="r">
              <a:buNone/>
              <a:defRPr sz="1333">
                <a:solidFill>
                  <a:schemeClr val="dk2"/>
                </a:solidFill>
              </a:defRPr>
            </a:lvl5pPr>
            <a:lvl6pPr lvl="5" algn="r">
              <a:buNone/>
              <a:defRPr sz="1333">
                <a:solidFill>
                  <a:schemeClr val="dk2"/>
                </a:solidFill>
              </a:defRPr>
            </a:lvl6pPr>
            <a:lvl7pPr lvl="6" algn="r">
              <a:buNone/>
              <a:defRPr sz="1333">
                <a:solidFill>
                  <a:schemeClr val="dk2"/>
                </a:solidFill>
              </a:defRPr>
            </a:lvl7pPr>
            <a:lvl8pPr lvl="7" algn="r">
              <a:buNone/>
              <a:defRPr sz="1333">
                <a:solidFill>
                  <a:schemeClr val="dk2"/>
                </a:solidFill>
              </a:defRPr>
            </a:lvl8pPr>
            <a:lvl9pPr lvl="8" algn="r">
              <a:buNone/>
              <a:defRPr sz="1333">
                <a:solidFill>
                  <a:schemeClr val="dk2"/>
                </a:solidFill>
              </a:defRPr>
            </a:lvl9pPr>
          </a:lstStyle>
          <a:p>
            <a:fld id="{00000000-1234-1234-1234-123412341234}" type="slidenum">
              <a:rPr lang="en" smtClean="0"/>
              <a:pPr/>
              <a:t>‹#›</a:t>
            </a:fld>
            <a:endParaRPr lang="en"/>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7.png"/></Relationships>
</file>

<file path=ppt/slides/_rels/slide10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3.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0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4.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0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5.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0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6.xml"/><Relationship Id="rId1" Type="http://schemas.openxmlformats.org/officeDocument/2006/relationships/slideLayout" Target="../slideLayouts/slideLayout1.xml"/><Relationship Id="rId6" Type="http://schemas.openxmlformats.org/officeDocument/2006/relationships/image" Target="../media/image22.tiff"/><Relationship Id="rId5" Type="http://schemas.openxmlformats.org/officeDocument/2006/relationships/image" Target="../media/image5.png"/><Relationship Id="rId4" Type="http://schemas.openxmlformats.org/officeDocument/2006/relationships/image" Target="../media/image7.png"/></Relationships>
</file>

<file path=ppt/slides/_rels/slide10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7.xml"/><Relationship Id="rId1" Type="http://schemas.openxmlformats.org/officeDocument/2006/relationships/slideLayout" Target="../slideLayouts/slideLayout1.xml"/><Relationship Id="rId6" Type="http://schemas.openxmlformats.org/officeDocument/2006/relationships/image" Target="../media/image48.png"/><Relationship Id="rId5" Type="http://schemas.openxmlformats.org/officeDocument/2006/relationships/image" Target="../media/image5.png"/><Relationship Id="rId4" Type="http://schemas.openxmlformats.org/officeDocument/2006/relationships/image" Target="../media/image7.png"/></Relationships>
</file>

<file path=ppt/slides/_rels/slide10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8.xml"/><Relationship Id="rId1" Type="http://schemas.openxmlformats.org/officeDocument/2006/relationships/slideLayout" Target="../slideLayouts/slideLayout1.xml"/><Relationship Id="rId6" Type="http://schemas.openxmlformats.org/officeDocument/2006/relationships/image" Target="../media/image48.png"/><Relationship Id="rId5" Type="http://schemas.openxmlformats.org/officeDocument/2006/relationships/image" Target="../media/image5.png"/><Relationship Id="rId4" Type="http://schemas.openxmlformats.org/officeDocument/2006/relationships/image" Target="../media/image7.png"/></Relationships>
</file>

<file path=ppt/slides/_rels/slide10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9.xml"/><Relationship Id="rId1" Type="http://schemas.openxmlformats.org/officeDocument/2006/relationships/slideLayout" Target="../slideLayouts/slideLayout1.xml"/><Relationship Id="rId6" Type="http://schemas.openxmlformats.org/officeDocument/2006/relationships/image" Target="../media/image48.png"/><Relationship Id="rId5" Type="http://schemas.openxmlformats.org/officeDocument/2006/relationships/image" Target="../media/image5.png"/><Relationship Id="rId4" Type="http://schemas.openxmlformats.org/officeDocument/2006/relationships/image" Target="../media/image7.png"/></Relationships>
</file>

<file path=ppt/slides/_rels/slide10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0.xml"/><Relationship Id="rId1" Type="http://schemas.openxmlformats.org/officeDocument/2006/relationships/slideLayout" Target="../slideLayouts/slideLayout1.xml"/><Relationship Id="rId6" Type="http://schemas.openxmlformats.org/officeDocument/2006/relationships/image" Target="../media/image48.png"/><Relationship Id="rId5" Type="http://schemas.openxmlformats.org/officeDocument/2006/relationships/image" Target="../media/image5.png"/><Relationship Id="rId4" Type="http://schemas.openxmlformats.org/officeDocument/2006/relationships/image" Target="../media/image7.png"/></Relationships>
</file>

<file path=ppt/slides/_rels/slide10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1.xml"/><Relationship Id="rId1" Type="http://schemas.openxmlformats.org/officeDocument/2006/relationships/slideLayout" Target="../slideLayouts/slideLayout1.xml"/><Relationship Id="rId6" Type="http://schemas.openxmlformats.org/officeDocument/2006/relationships/image" Target="../media/image48.png"/><Relationship Id="rId5" Type="http://schemas.openxmlformats.org/officeDocument/2006/relationships/image" Target="../media/image5.png"/><Relationship Id="rId4" Type="http://schemas.openxmlformats.org/officeDocument/2006/relationships/image" Target="../media/image7.png"/></Relationships>
</file>

<file path=ppt/slides/_rels/slide10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2.xml"/><Relationship Id="rId1" Type="http://schemas.openxmlformats.org/officeDocument/2006/relationships/slideLayout" Target="../slideLayouts/slideLayout1.xml"/><Relationship Id="rId6" Type="http://schemas.openxmlformats.org/officeDocument/2006/relationships/image" Target="../media/image48.png"/><Relationship Id="rId5" Type="http://schemas.openxmlformats.org/officeDocument/2006/relationships/image" Target="../media/image5.pn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7.png"/></Relationships>
</file>

<file path=ppt/slides/_rels/slide1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3.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1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4.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7.png"/></Relationships>
</file>

<file path=ppt/slides/_rels/slide1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5.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1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6.xml"/><Relationship Id="rId1" Type="http://schemas.openxmlformats.org/officeDocument/2006/relationships/slideLayout" Target="../slideLayouts/slideLayout1.xml"/><Relationship Id="rId6" Type="http://schemas.openxmlformats.org/officeDocument/2006/relationships/image" Target="../media/image49.png"/><Relationship Id="rId5" Type="http://schemas.openxmlformats.org/officeDocument/2006/relationships/image" Target="../media/image5.png"/><Relationship Id="rId4" Type="http://schemas.openxmlformats.org/officeDocument/2006/relationships/image" Target="../media/image7.png"/></Relationships>
</file>

<file path=ppt/slides/_rels/slide1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7.xml"/><Relationship Id="rId1" Type="http://schemas.openxmlformats.org/officeDocument/2006/relationships/slideLayout" Target="../slideLayouts/slideLayout1.xml"/><Relationship Id="rId6" Type="http://schemas.openxmlformats.org/officeDocument/2006/relationships/image" Target="../media/image49.png"/><Relationship Id="rId5" Type="http://schemas.openxmlformats.org/officeDocument/2006/relationships/image" Target="../media/image5.png"/><Relationship Id="rId4" Type="http://schemas.openxmlformats.org/officeDocument/2006/relationships/image" Target="../media/image7.png"/></Relationships>
</file>

<file path=ppt/slides/_rels/slide115.xml.rels><?xml version="1.0" encoding="UTF-8" standalone="yes"?>
<Relationships xmlns="http://schemas.openxmlformats.org/package/2006/relationships"><Relationship Id="rId3" Type="http://schemas.openxmlformats.org/officeDocument/2006/relationships/image" Target="../media/image50.tiff"/><Relationship Id="rId2" Type="http://schemas.openxmlformats.org/officeDocument/2006/relationships/image" Target="../media/image22.tiff"/><Relationship Id="rId1" Type="http://schemas.openxmlformats.org/officeDocument/2006/relationships/slideLayout" Target="../slideLayouts/slideLayout2.xml"/><Relationship Id="rId5" Type="http://schemas.openxmlformats.org/officeDocument/2006/relationships/image" Target="../media/image52.tiff"/><Relationship Id="rId4" Type="http://schemas.openxmlformats.org/officeDocument/2006/relationships/image" Target="../media/image51.tiff"/></Relationships>
</file>

<file path=ppt/slides/_rels/slide1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8.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1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9.xml"/><Relationship Id="rId1" Type="http://schemas.openxmlformats.org/officeDocument/2006/relationships/slideLayout" Target="../slideLayouts/slideLayout1.xml"/><Relationship Id="rId6" Type="http://schemas.openxmlformats.org/officeDocument/2006/relationships/image" Target="../media/image49.png"/><Relationship Id="rId5" Type="http://schemas.openxmlformats.org/officeDocument/2006/relationships/image" Target="../media/image5.png"/><Relationship Id="rId4" Type="http://schemas.openxmlformats.org/officeDocument/2006/relationships/image" Target="../media/image7.png"/></Relationships>
</file>

<file path=ppt/slides/_rels/slide1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0.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7.png"/></Relationships>
</file>

<file path=ppt/slides/_rels/slide1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1.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7.png"/></Relationships>
</file>

<file path=ppt/slides/_rels/slide1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2.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7.png"/></Relationships>
</file>

<file path=ppt/slides/_rels/slide1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3.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1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4.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7.png"/></Relationships>
</file>

<file path=ppt/slides/_rels/slide1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5.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7.png"/></Relationships>
</file>

<file path=ppt/slides/_rels/slide1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6.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1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7.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7.png"/></Relationships>
</file>

<file path=ppt/slides/_rels/slide1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8.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7.png"/></Relationships>
</file>

<file path=ppt/slides/_rels/slide12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9.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1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0.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7.png"/></Relationships>
</file>

<file path=ppt/slides/_rels/slide12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1.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7.png"/></Relationships>
</file>

<file path=ppt/slides/_rels/slide130.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54.jpeg"/><Relationship Id="rId2" Type="http://schemas.openxmlformats.org/officeDocument/2006/relationships/notesSlide" Target="../notesSlides/notesSlide122.xml"/><Relationship Id="rId1" Type="http://schemas.openxmlformats.org/officeDocument/2006/relationships/slideLayout" Target="../slideLayouts/slideLayout1.xml"/><Relationship Id="rId6" Type="http://schemas.openxmlformats.org/officeDocument/2006/relationships/image" Target="../media/image53.png"/><Relationship Id="rId5" Type="http://schemas.openxmlformats.org/officeDocument/2006/relationships/image" Target="../media/image5.png"/><Relationship Id="rId4" Type="http://schemas.openxmlformats.org/officeDocument/2006/relationships/image" Target="../media/image7.png"/></Relationships>
</file>

<file path=ppt/slides/_rels/slide131.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56.gif"/><Relationship Id="rId2" Type="http://schemas.openxmlformats.org/officeDocument/2006/relationships/notesSlide" Target="../notesSlides/notesSlide123.xml"/><Relationship Id="rId1" Type="http://schemas.openxmlformats.org/officeDocument/2006/relationships/slideLayout" Target="../slideLayouts/slideLayout1.xml"/><Relationship Id="rId6" Type="http://schemas.openxmlformats.org/officeDocument/2006/relationships/image" Target="../media/image55.png"/><Relationship Id="rId5" Type="http://schemas.openxmlformats.org/officeDocument/2006/relationships/image" Target="../media/image5.png"/><Relationship Id="rId4" Type="http://schemas.openxmlformats.org/officeDocument/2006/relationships/image" Target="../media/image7.png"/></Relationships>
</file>

<file path=ppt/slides/_rels/slide13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4.xml"/><Relationship Id="rId1" Type="http://schemas.openxmlformats.org/officeDocument/2006/relationships/slideLayout" Target="../slideLayouts/slideLayout1.xml"/><Relationship Id="rId6" Type="http://schemas.openxmlformats.org/officeDocument/2006/relationships/image" Target="../media/image55.png"/><Relationship Id="rId5" Type="http://schemas.openxmlformats.org/officeDocument/2006/relationships/image" Target="../media/image5.png"/><Relationship Id="rId4" Type="http://schemas.openxmlformats.org/officeDocument/2006/relationships/image" Target="../media/image7.png"/></Relationships>
</file>

<file path=ppt/slides/_rels/slide13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5.xml"/><Relationship Id="rId1" Type="http://schemas.openxmlformats.org/officeDocument/2006/relationships/slideLayout" Target="../slideLayouts/slideLayout1.xml"/><Relationship Id="rId6" Type="http://schemas.openxmlformats.org/officeDocument/2006/relationships/image" Target="../media/image55.png"/><Relationship Id="rId5" Type="http://schemas.openxmlformats.org/officeDocument/2006/relationships/image" Target="../media/image5.png"/><Relationship Id="rId4" Type="http://schemas.openxmlformats.org/officeDocument/2006/relationships/image" Target="../media/image7.png"/></Relationships>
</file>

<file path=ppt/slides/_rels/slide13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6.xml"/><Relationship Id="rId1" Type="http://schemas.openxmlformats.org/officeDocument/2006/relationships/slideLayout" Target="../slideLayouts/slideLayout1.xml"/><Relationship Id="rId6" Type="http://schemas.openxmlformats.org/officeDocument/2006/relationships/image" Target="../media/image55.png"/><Relationship Id="rId5" Type="http://schemas.openxmlformats.org/officeDocument/2006/relationships/image" Target="../media/image5.png"/><Relationship Id="rId4" Type="http://schemas.openxmlformats.org/officeDocument/2006/relationships/image" Target="../media/image7.png"/></Relationships>
</file>

<file path=ppt/slides/_rels/slide13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7.xml"/><Relationship Id="rId1" Type="http://schemas.openxmlformats.org/officeDocument/2006/relationships/slideLayout" Target="../slideLayouts/slideLayout1.xml"/><Relationship Id="rId6" Type="http://schemas.openxmlformats.org/officeDocument/2006/relationships/image" Target="../media/image55.png"/><Relationship Id="rId5" Type="http://schemas.openxmlformats.org/officeDocument/2006/relationships/image" Target="../media/image5.png"/><Relationship Id="rId4" Type="http://schemas.openxmlformats.org/officeDocument/2006/relationships/image" Target="../media/image7.png"/></Relationships>
</file>

<file path=ppt/slides/_rels/slide13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8.xml"/><Relationship Id="rId1" Type="http://schemas.openxmlformats.org/officeDocument/2006/relationships/slideLayout" Target="../slideLayouts/slideLayout1.xml"/><Relationship Id="rId6" Type="http://schemas.openxmlformats.org/officeDocument/2006/relationships/image" Target="../media/image55.png"/><Relationship Id="rId5" Type="http://schemas.openxmlformats.org/officeDocument/2006/relationships/image" Target="../media/image5.png"/><Relationship Id="rId4" Type="http://schemas.openxmlformats.org/officeDocument/2006/relationships/image" Target="../media/image7.png"/></Relationships>
</file>

<file path=ppt/slides/_rels/slide13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9.xml"/><Relationship Id="rId1" Type="http://schemas.openxmlformats.org/officeDocument/2006/relationships/slideLayout" Target="../slideLayouts/slideLayout1.xml"/><Relationship Id="rId6" Type="http://schemas.openxmlformats.org/officeDocument/2006/relationships/image" Target="../media/image55.png"/><Relationship Id="rId5" Type="http://schemas.openxmlformats.org/officeDocument/2006/relationships/image" Target="../media/image5.png"/><Relationship Id="rId4" Type="http://schemas.openxmlformats.org/officeDocument/2006/relationships/image" Target="../media/image7.png"/></Relationships>
</file>

<file path=ppt/slides/_rels/slide13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0.xml"/><Relationship Id="rId1" Type="http://schemas.openxmlformats.org/officeDocument/2006/relationships/slideLayout" Target="../slideLayouts/slideLayout1.xml"/><Relationship Id="rId6" Type="http://schemas.openxmlformats.org/officeDocument/2006/relationships/image" Target="../media/image55.png"/><Relationship Id="rId5" Type="http://schemas.openxmlformats.org/officeDocument/2006/relationships/image" Target="../media/image5.png"/><Relationship Id="rId4" Type="http://schemas.openxmlformats.org/officeDocument/2006/relationships/image" Target="../media/image7.png"/></Relationships>
</file>

<file path=ppt/slides/_rels/slide13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31.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5.png"/><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5.png"/><Relationship Id="rId4" Type="http://schemas.openxmlformats.org/officeDocument/2006/relationships/image" Target="../media/image7.png"/></Relationships>
</file>

<file path=ppt/slides/_rels/slide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22.tiff"/><Relationship Id="rId5" Type="http://schemas.openxmlformats.org/officeDocument/2006/relationships/image" Target="../media/image5.png"/><Relationship Id="rId4" Type="http://schemas.openxmlformats.org/officeDocument/2006/relationships/image" Target="../media/image7.png"/></Relationships>
</file>

<file path=ppt/slides/_rels/slide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5.png"/><Relationship Id="rId4" Type="http://schemas.openxmlformats.org/officeDocument/2006/relationships/image" Target="../media/image7.png"/></Relationships>
</file>

<file path=ppt/slides/_rels/slide28.xml.rels><?xml version="1.0" encoding="UTF-8" standalone="yes"?>
<Relationships xmlns="http://schemas.openxmlformats.org/package/2006/relationships"><Relationship Id="rId8" Type="http://schemas.openxmlformats.org/officeDocument/2006/relationships/image" Target="../media/image24.tiff"/><Relationship Id="rId3" Type="http://schemas.openxmlformats.org/officeDocument/2006/relationships/image" Target="../media/image6.png"/><Relationship Id="rId7" Type="http://schemas.openxmlformats.org/officeDocument/2006/relationships/image" Target="../media/image22.tiff"/><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5.png"/><Relationship Id="rId4" Type="http://schemas.openxmlformats.org/officeDocument/2006/relationships/image" Target="../media/image7.png"/></Relationships>
</file>

<file path=ppt/slides/_rels/slide2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2.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8" Type="http://schemas.openxmlformats.org/officeDocument/2006/relationships/customXml" Target="../ink/ink2.xml"/><Relationship Id="rId3" Type="http://schemas.openxmlformats.org/officeDocument/2006/relationships/image" Target="../media/image6.png"/><Relationship Id="rId7"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customXml" Target="../ink/ink1.xml"/><Relationship Id="rId11" Type="http://schemas.openxmlformats.org/officeDocument/2006/relationships/image" Target="../media/image10.png"/><Relationship Id="rId5" Type="http://schemas.openxmlformats.org/officeDocument/2006/relationships/image" Target="../media/image5.png"/><Relationship Id="rId10" Type="http://schemas.openxmlformats.org/officeDocument/2006/relationships/customXml" Target="../ink/ink3.xml"/><Relationship Id="rId4" Type="http://schemas.openxmlformats.org/officeDocument/2006/relationships/image" Target="../media/image7.png"/><Relationship Id="rId9" Type="http://schemas.openxmlformats.org/officeDocument/2006/relationships/image" Target="../media/image9.png"/></Relationships>
</file>

<file path=ppt/slides/_rels/slide30.xml.rels><?xml version="1.0" encoding="UTF-8" standalone="yes"?>
<Relationships xmlns="http://schemas.openxmlformats.org/package/2006/relationships"><Relationship Id="rId8" Type="http://schemas.openxmlformats.org/officeDocument/2006/relationships/image" Target="../media/image26.gif"/><Relationship Id="rId3" Type="http://schemas.openxmlformats.org/officeDocument/2006/relationships/image" Target="../media/image6.png"/><Relationship Id="rId7" Type="http://schemas.openxmlformats.org/officeDocument/2006/relationships/image" Target="../media/image25.tiff"/><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5.png"/><Relationship Id="rId4" Type="http://schemas.openxmlformats.org/officeDocument/2006/relationships/image" Target="../media/image7.png"/></Relationships>
</file>

<file path=ppt/slides/_rels/slide3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5.png"/><Relationship Id="rId4" Type="http://schemas.openxmlformats.org/officeDocument/2006/relationships/image" Target="../media/image7.png"/></Relationships>
</file>

<file path=ppt/slides/_rels/slide32.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27.jpe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5.png"/><Relationship Id="rId4" Type="http://schemas.openxmlformats.org/officeDocument/2006/relationships/image" Target="../media/image7.png"/></Relationships>
</file>

<file path=ppt/slides/_rels/slide3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6.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7.png"/></Relationships>
</file>

<file path=ppt/slides/_rels/slide3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5.png"/><Relationship Id="rId4" Type="http://schemas.openxmlformats.org/officeDocument/2006/relationships/image" Target="../media/image7.png"/></Relationships>
</file>

<file path=ppt/slides/_rels/slide3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8.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5.png"/><Relationship Id="rId4" Type="http://schemas.openxmlformats.org/officeDocument/2006/relationships/image" Target="../media/image7.png"/></Relationships>
</file>

<file path=ppt/slides/_rels/slide36.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28.jpeg"/><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5.png"/><Relationship Id="rId4" Type="http://schemas.openxmlformats.org/officeDocument/2006/relationships/image" Target="../media/image7.png"/></Relationships>
</file>

<file path=ppt/slides/_rels/slide3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0.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5.png"/><Relationship Id="rId4" Type="http://schemas.openxmlformats.org/officeDocument/2006/relationships/image" Target="../media/image7.png"/></Relationships>
</file>

<file path=ppt/slides/_rels/slide3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1.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7.png"/></Relationships>
</file>

<file path=ppt/slides/_rels/slide3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2.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3.xml"/><Relationship Id="rId1" Type="http://schemas.openxmlformats.org/officeDocument/2006/relationships/slideLayout" Target="../slideLayouts/slideLayout1.xml"/><Relationship Id="rId6" Type="http://schemas.openxmlformats.org/officeDocument/2006/relationships/image" Target="../media/image22.tiff"/><Relationship Id="rId5" Type="http://schemas.openxmlformats.org/officeDocument/2006/relationships/image" Target="../media/image5.png"/><Relationship Id="rId4" Type="http://schemas.openxmlformats.org/officeDocument/2006/relationships/image" Target="../media/image7.png"/></Relationships>
</file>

<file path=ppt/slides/_rels/slide4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4.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42.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30.jpeg"/><Relationship Id="rId2" Type="http://schemas.openxmlformats.org/officeDocument/2006/relationships/notesSlide" Target="../notesSlides/notesSlide35.xml"/><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5.png"/><Relationship Id="rId4" Type="http://schemas.openxmlformats.org/officeDocument/2006/relationships/image" Target="../media/image7.png"/></Relationships>
</file>

<file path=ppt/slides/_rels/slide4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6.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7.png"/></Relationships>
</file>

<file path=ppt/slides/_rels/slide4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7.xml"/><Relationship Id="rId1" Type="http://schemas.openxmlformats.org/officeDocument/2006/relationships/slideLayout" Target="../slideLayouts/slideLayout1.xml"/><Relationship Id="rId6" Type="http://schemas.openxmlformats.org/officeDocument/2006/relationships/image" Target="../media/image31.tiff"/><Relationship Id="rId5" Type="http://schemas.openxmlformats.org/officeDocument/2006/relationships/image" Target="../media/image5.png"/><Relationship Id="rId4" Type="http://schemas.openxmlformats.org/officeDocument/2006/relationships/image" Target="../media/image7.png"/></Relationships>
</file>

<file path=ppt/slides/_rels/slide4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8.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7.png"/></Relationships>
</file>

<file path=ppt/slides/_rels/slide4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9.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7.png"/></Relationships>
</file>

<file path=ppt/slides/_rels/slide4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0.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7.png"/></Relationships>
</file>

<file path=ppt/slides/_rels/slide4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1.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7.png"/></Relationships>
</file>

<file path=ppt/slides/_rels/slide4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2.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7.png"/></Relationships>
</file>

<file path=ppt/slides/_rels/slide5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3.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51.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44.xml"/><Relationship Id="rId1" Type="http://schemas.openxmlformats.org/officeDocument/2006/relationships/slideLayout" Target="../slideLayouts/slideLayout1.xml"/><Relationship Id="rId6" Type="http://schemas.openxmlformats.org/officeDocument/2006/relationships/image" Target="../media/image35.png"/><Relationship Id="rId5" Type="http://schemas.openxmlformats.org/officeDocument/2006/relationships/image" Target="../media/image34.jpeg"/><Relationship Id="rId4" Type="http://schemas.openxmlformats.org/officeDocument/2006/relationships/image" Target="../media/image33.png"/></Relationships>
</file>

<file path=ppt/slides/_rels/slide5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5.xml"/><Relationship Id="rId1" Type="http://schemas.openxmlformats.org/officeDocument/2006/relationships/slideLayout" Target="../slideLayouts/slideLayout1.xml"/><Relationship Id="rId6" Type="http://schemas.openxmlformats.org/officeDocument/2006/relationships/image" Target="../media/image37.png"/><Relationship Id="rId5" Type="http://schemas.openxmlformats.org/officeDocument/2006/relationships/image" Target="../media/image5.png"/><Relationship Id="rId4" Type="http://schemas.openxmlformats.org/officeDocument/2006/relationships/image" Target="../media/image7.png"/></Relationships>
</file>

<file path=ppt/slides/_rels/slide5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6.xml"/><Relationship Id="rId1" Type="http://schemas.openxmlformats.org/officeDocument/2006/relationships/slideLayout" Target="../slideLayouts/slideLayout1.xml"/><Relationship Id="rId6" Type="http://schemas.openxmlformats.org/officeDocument/2006/relationships/image" Target="../media/image37.png"/><Relationship Id="rId5" Type="http://schemas.openxmlformats.org/officeDocument/2006/relationships/image" Target="../media/image5.png"/><Relationship Id="rId4" Type="http://schemas.openxmlformats.org/officeDocument/2006/relationships/image" Target="../media/image7.png"/></Relationships>
</file>

<file path=ppt/slides/_rels/slide5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7.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5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8.xml"/><Relationship Id="rId1" Type="http://schemas.openxmlformats.org/officeDocument/2006/relationships/slideLayout" Target="../slideLayouts/slideLayout1.xml"/><Relationship Id="rId6" Type="http://schemas.openxmlformats.org/officeDocument/2006/relationships/image" Target="../media/image38.png"/><Relationship Id="rId5" Type="http://schemas.openxmlformats.org/officeDocument/2006/relationships/image" Target="../media/image5.png"/><Relationship Id="rId4" Type="http://schemas.openxmlformats.org/officeDocument/2006/relationships/image" Target="../media/image7.png"/></Relationships>
</file>

<file path=ppt/slides/_rels/slide5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9.xml"/><Relationship Id="rId1" Type="http://schemas.openxmlformats.org/officeDocument/2006/relationships/slideLayout" Target="../slideLayouts/slideLayout1.xml"/><Relationship Id="rId6" Type="http://schemas.openxmlformats.org/officeDocument/2006/relationships/image" Target="../media/image38.png"/><Relationship Id="rId5" Type="http://schemas.openxmlformats.org/officeDocument/2006/relationships/image" Target="../media/image5.png"/><Relationship Id="rId4" Type="http://schemas.openxmlformats.org/officeDocument/2006/relationships/image" Target="../media/image7.png"/></Relationships>
</file>

<file path=ppt/slides/_rels/slide5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0.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5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1.xml"/><Relationship Id="rId1" Type="http://schemas.openxmlformats.org/officeDocument/2006/relationships/slideLayout" Target="../slideLayouts/slideLayout1.xml"/><Relationship Id="rId6" Type="http://schemas.openxmlformats.org/officeDocument/2006/relationships/image" Target="../media/image39.png"/><Relationship Id="rId5" Type="http://schemas.openxmlformats.org/officeDocument/2006/relationships/image" Target="../media/image5.png"/><Relationship Id="rId4" Type="http://schemas.openxmlformats.org/officeDocument/2006/relationships/image" Target="../media/image7.png"/></Relationships>
</file>

<file path=ppt/slides/_rels/slide5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2.xml"/><Relationship Id="rId1" Type="http://schemas.openxmlformats.org/officeDocument/2006/relationships/slideLayout" Target="../slideLayouts/slideLayout1.xml"/><Relationship Id="rId6" Type="http://schemas.openxmlformats.org/officeDocument/2006/relationships/image" Target="../media/image39.png"/><Relationship Id="rId5" Type="http://schemas.openxmlformats.org/officeDocument/2006/relationships/image" Target="../media/image5.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2.gif"/><Relationship Id="rId5" Type="http://schemas.openxmlformats.org/officeDocument/2006/relationships/image" Target="../media/image5.png"/><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3.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6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4.xml"/><Relationship Id="rId1" Type="http://schemas.openxmlformats.org/officeDocument/2006/relationships/slideLayout" Target="../slideLayouts/slideLayout1.xml"/><Relationship Id="rId6" Type="http://schemas.openxmlformats.org/officeDocument/2006/relationships/image" Target="../media/image22.tiff"/><Relationship Id="rId5" Type="http://schemas.openxmlformats.org/officeDocument/2006/relationships/image" Target="../media/image5.png"/><Relationship Id="rId4" Type="http://schemas.openxmlformats.org/officeDocument/2006/relationships/image" Target="../media/image7.png"/></Relationships>
</file>

<file path=ppt/slides/_rels/slide6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5.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7.png"/></Relationships>
</file>

<file path=ppt/slides/_rels/slide6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6.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6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7.xml"/><Relationship Id="rId1" Type="http://schemas.openxmlformats.org/officeDocument/2006/relationships/slideLayout" Target="../slideLayouts/slideLayout1.xml"/><Relationship Id="rId6" Type="http://schemas.openxmlformats.org/officeDocument/2006/relationships/image" Target="../media/image40.jpeg"/><Relationship Id="rId5" Type="http://schemas.openxmlformats.org/officeDocument/2006/relationships/image" Target="../media/image5.png"/><Relationship Id="rId4" Type="http://schemas.openxmlformats.org/officeDocument/2006/relationships/image" Target="../media/image7.png"/></Relationships>
</file>

<file path=ppt/slides/_rels/slide6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8.xml"/><Relationship Id="rId1" Type="http://schemas.openxmlformats.org/officeDocument/2006/relationships/slideLayout" Target="../slideLayouts/slideLayout1.xml"/><Relationship Id="rId6" Type="http://schemas.openxmlformats.org/officeDocument/2006/relationships/image" Target="../media/image40.jpeg"/><Relationship Id="rId5" Type="http://schemas.openxmlformats.org/officeDocument/2006/relationships/image" Target="../media/image5.png"/><Relationship Id="rId4" Type="http://schemas.openxmlformats.org/officeDocument/2006/relationships/image" Target="../media/image7.png"/></Relationships>
</file>

<file path=ppt/slides/_rels/slide6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9.xml"/><Relationship Id="rId1" Type="http://schemas.openxmlformats.org/officeDocument/2006/relationships/slideLayout" Target="../slideLayouts/slideLayout1.xml"/><Relationship Id="rId6" Type="http://schemas.openxmlformats.org/officeDocument/2006/relationships/image" Target="../media/image40.jpeg"/><Relationship Id="rId5" Type="http://schemas.openxmlformats.org/officeDocument/2006/relationships/image" Target="../media/image5.png"/><Relationship Id="rId4" Type="http://schemas.openxmlformats.org/officeDocument/2006/relationships/image" Target="../media/image7.png"/></Relationships>
</file>

<file path=ppt/slides/_rels/slide6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0.xml"/><Relationship Id="rId1" Type="http://schemas.openxmlformats.org/officeDocument/2006/relationships/slideLayout" Target="../slideLayouts/slideLayout1.xml"/><Relationship Id="rId6" Type="http://schemas.openxmlformats.org/officeDocument/2006/relationships/image" Target="../media/image41.jpeg"/><Relationship Id="rId5" Type="http://schemas.openxmlformats.org/officeDocument/2006/relationships/image" Target="../media/image5.png"/><Relationship Id="rId4" Type="http://schemas.openxmlformats.org/officeDocument/2006/relationships/image" Target="../media/image7.png"/></Relationships>
</file>

<file path=ppt/slides/_rels/slide6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1.xml"/><Relationship Id="rId1" Type="http://schemas.openxmlformats.org/officeDocument/2006/relationships/slideLayout" Target="../slideLayouts/slideLayout1.xml"/><Relationship Id="rId6" Type="http://schemas.openxmlformats.org/officeDocument/2006/relationships/image" Target="../media/image22.tiff"/><Relationship Id="rId5" Type="http://schemas.openxmlformats.org/officeDocument/2006/relationships/image" Target="../media/image5.png"/><Relationship Id="rId4" Type="http://schemas.openxmlformats.org/officeDocument/2006/relationships/image" Target="../media/image7.png"/></Relationships>
</file>

<file path=ppt/slides/_rels/slide6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2.xml"/><Relationship Id="rId1" Type="http://schemas.openxmlformats.org/officeDocument/2006/relationships/slideLayout" Target="../slideLayouts/slideLayout1.xml"/><Relationship Id="rId6" Type="http://schemas.openxmlformats.org/officeDocument/2006/relationships/image" Target="../media/image42.jpeg"/><Relationship Id="rId5" Type="http://schemas.openxmlformats.org/officeDocument/2006/relationships/image" Target="../media/image5.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7.png"/></Relationships>
</file>

<file path=ppt/slides/_rels/slide7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3.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7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6.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7.png"/></Relationships>
</file>

<file path=ppt/slides/_rels/slide7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7.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7.png"/></Relationships>
</file>

<file path=ppt/slides/_rels/slide7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8.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7.png"/></Relationships>
</file>

<file path=ppt/slides/_rels/slide7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9.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7.png"/></Relationships>
</file>

<file path=ppt/slides/_rels/slide7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0.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7.png"/></Relationships>
</file>

<file path=ppt/slides/_rels/slide7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1.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7.png"/></Relationships>
</file>

<file path=ppt/slides/_rels/slide7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2.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5.png"/><Relationship Id="rId4" Type="http://schemas.openxmlformats.org/officeDocument/2006/relationships/image" Target="../media/image7.png"/></Relationships>
</file>

<file path=ppt/slides/_rels/slide8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3.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7.png"/></Relationships>
</file>

<file path=ppt/slides/_rels/slide8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4.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7.png"/></Relationships>
</file>

<file path=ppt/slides/_rels/slide8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5.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8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6.xml"/><Relationship Id="rId1" Type="http://schemas.openxmlformats.org/officeDocument/2006/relationships/slideLayout" Target="../slideLayouts/slideLayout1.xml"/><Relationship Id="rId6" Type="http://schemas.openxmlformats.org/officeDocument/2006/relationships/image" Target="../media/image43.jpeg"/><Relationship Id="rId5" Type="http://schemas.openxmlformats.org/officeDocument/2006/relationships/image" Target="../media/image5.png"/><Relationship Id="rId4" Type="http://schemas.openxmlformats.org/officeDocument/2006/relationships/image" Target="../media/image7.png"/></Relationships>
</file>

<file path=ppt/slides/_rels/slide8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7.xml"/><Relationship Id="rId1" Type="http://schemas.openxmlformats.org/officeDocument/2006/relationships/slideLayout" Target="../slideLayouts/slideLayout1.xml"/><Relationship Id="rId6" Type="http://schemas.openxmlformats.org/officeDocument/2006/relationships/image" Target="../media/image44.png"/><Relationship Id="rId5" Type="http://schemas.openxmlformats.org/officeDocument/2006/relationships/image" Target="../media/image5.png"/><Relationship Id="rId4" Type="http://schemas.openxmlformats.org/officeDocument/2006/relationships/image" Target="../media/image7.png"/></Relationships>
</file>

<file path=ppt/slides/_rels/slide8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8.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7.png"/></Relationships>
</file>

<file path=ppt/slides/_rels/slide8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9.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8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0.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7.png"/></Relationships>
</file>

<file path=ppt/slides/_rels/slide8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1.xml"/><Relationship Id="rId1" Type="http://schemas.openxmlformats.org/officeDocument/2006/relationships/slideLayout" Target="../slideLayouts/slideLayout1.xml"/><Relationship Id="rId6" Type="http://schemas.openxmlformats.org/officeDocument/2006/relationships/image" Target="../media/image45.gif"/><Relationship Id="rId5" Type="http://schemas.openxmlformats.org/officeDocument/2006/relationships/image" Target="../media/image5.png"/><Relationship Id="rId4" Type="http://schemas.openxmlformats.org/officeDocument/2006/relationships/image" Target="../media/image7.png"/></Relationships>
</file>

<file path=ppt/slides/_rels/slide8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2.xml"/><Relationship Id="rId1" Type="http://schemas.openxmlformats.org/officeDocument/2006/relationships/slideLayout" Target="../slideLayouts/slideLayout1.xml"/><Relationship Id="rId6" Type="http://schemas.openxmlformats.org/officeDocument/2006/relationships/image" Target="../media/image46.gif"/><Relationship Id="rId5" Type="http://schemas.openxmlformats.org/officeDocument/2006/relationships/image" Target="../media/image5.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7.png"/></Relationships>
</file>

<file path=ppt/slides/_rels/slide9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3.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7.png"/></Relationships>
</file>

<file path=ppt/slides/_rels/slide9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4.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9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5.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7.png"/></Relationships>
</file>

<file path=ppt/slides/_rels/slide9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6.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9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7.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7.png"/></Relationships>
</file>

<file path=ppt/slides/_rels/slide9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8.xml"/><Relationship Id="rId1" Type="http://schemas.openxmlformats.org/officeDocument/2006/relationships/slideLayout" Target="../slideLayouts/slideLayout1.xml"/><Relationship Id="rId5" Type="http://schemas.openxmlformats.org/officeDocument/2006/relationships/image" Target="../media/image47.gif"/><Relationship Id="rId4" Type="http://schemas.openxmlformats.org/officeDocument/2006/relationships/image" Target="../media/image5.png"/></Relationships>
</file>

<file path=ppt/slides/_rels/slide9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9.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9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0.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9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1.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9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2.xml"/><Relationship Id="rId1" Type="http://schemas.openxmlformats.org/officeDocument/2006/relationships/slideLayout" Target="../slideLayouts/slideLayout1.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4" name="Google Shape;54;p13"/>
          <p:cNvPicPr preferRelativeResize="0"/>
          <p:nvPr/>
        </p:nvPicPr>
        <p:blipFill>
          <a:blip r:embed="rId3">
            <a:alphaModFix/>
          </a:blip>
          <a:stretch>
            <a:fillRect/>
          </a:stretch>
        </p:blipFill>
        <p:spPr>
          <a:xfrm>
            <a:off x="9801" y="18234"/>
            <a:ext cx="12182193" cy="6857999"/>
          </a:xfrm>
          <a:prstGeom prst="rect">
            <a:avLst/>
          </a:prstGeom>
          <a:noFill/>
          <a:ln>
            <a:noFill/>
          </a:ln>
        </p:spPr>
      </p:pic>
      <p:pic>
        <p:nvPicPr>
          <p:cNvPr id="55" name="Google Shape;55;p13"/>
          <p:cNvPicPr preferRelativeResize="0"/>
          <p:nvPr/>
        </p:nvPicPr>
        <p:blipFill>
          <a:blip r:embed="rId4">
            <a:alphaModFix/>
          </a:blip>
          <a:stretch>
            <a:fillRect/>
          </a:stretch>
        </p:blipFill>
        <p:spPr>
          <a:xfrm>
            <a:off x="6444551" y="2933700"/>
            <a:ext cx="4000500" cy="9906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pPr lvl="0"/>
            <a:r>
              <a:rPr lang="en-US" sz="3067" dirty="0">
                <a:solidFill>
                  <a:srgbClr val="00A4B6"/>
                </a:solidFill>
                <a:latin typeface="Cambria" panose="02040503050406030204" pitchFamily="18" charset="0"/>
                <a:ea typeface="Cambria" panose="02040503050406030204" pitchFamily="18" charset="0"/>
                <a:cs typeface="Proxima Nova"/>
                <a:sym typeface="Proxima Nova"/>
              </a:rPr>
              <a:t>GSM Services</a:t>
            </a:r>
            <a:endParaRPr sz="3067" dirty="0">
              <a:solidFill>
                <a:srgbClr val="00A4B6"/>
              </a:solidFill>
              <a:latin typeface="Cambria" panose="02040503050406030204" pitchFamily="18" charset="0"/>
              <a:ea typeface="Cambria" panose="02040503050406030204" pitchFamily="18" charset="0"/>
              <a:cs typeface="Proxima Nova"/>
              <a:sym typeface="Proxima Nova"/>
            </a:endParaRPr>
          </a:p>
        </p:txBody>
      </p:sp>
      <p:sp>
        <p:nvSpPr>
          <p:cNvPr id="11" name="Content Placeholder 2">
            <a:extLst>
              <a:ext uri="{FF2B5EF4-FFF2-40B4-BE49-F238E27FC236}">
                <a16:creationId xmlns:a16="http://schemas.microsoft.com/office/drawing/2014/main" id="{142FC3F1-7451-74BF-70A4-6C1650B43351}"/>
              </a:ext>
            </a:extLst>
          </p:cNvPr>
          <p:cNvSpPr txBox="1">
            <a:spLocks/>
          </p:cNvSpPr>
          <p:nvPr/>
        </p:nvSpPr>
        <p:spPr>
          <a:xfrm>
            <a:off x="131180" y="966271"/>
            <a:ext cx="11929641" cy="4022290"/>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rgbClr val="5430AA"/>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5430AA"/>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5430AA"/>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5430AA"/>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5430AA"/>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R="0" lvl="0" algn="just" defTabSz="914400" rtl="0" eaLnBrk="1" fontAlgn="auto" latinLnBrk="0" hangingPunct="1">
              <a:lnSpc>
                <a:spcPct val="90000"/>
              </a:lnSpc>
              <a:spcBef>
                <a:spcPts val="1000"/>
              </a:spcBef>
              <a:spcAft>
                <a:spcPts val="0"/>
              </a:spcAft>
              <a:buClr>
                <a:srgbClr val="5430AA"/>
              </a:buClr>
              <a:buSzTx/>
              <a:buFont typeface="Wingdings" panose="05000000000000000000" pitchFamily="2" charset="2"/>
              <a:buChar char="q"/>
              <a:tabLst/>
              <a:defRPr/>
            </a:pPr>
            <a:r>
              <a:rPr kumimoji="0" lang="en-IN"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There are 3 different services in</a:t>
            </a:r>
            <a:r>
              <a:rPr kumimoji="0" lang="en-IN" sz="2400" b="0" i="0" u="none" strike="noStrike" kern="1200" cap="none" spc="0" normalizeH="0" noProof="0" dirty="0">
                <a:ln>
                  <a:noFill/>
                </a:ln>
                <a:solidFill>
                  <a:srgbClr val="212121"/>
                </a:solidFill>
                <a:effectLst/>
                <a:uLnTx/>
                <a:uFillTx/>
                <a:latin typeface="Cambria" panose="02040503050406030204" pitchFamily="18" charset="0"/>
                <a:ea typeface="Cambria" panose="02040503050406030204" pitchFamily="18" charset="0"/>
              </a:rPr>
              <a:t> GSM</a:t>
            </a:r>
            <a:endParaRPr kumimoji="0" lang="en-IN"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endParaRPr>
          </a:p>
          <a:p>
            <a:pPr marL="538163" lvl="0">
              <a:defRPr/>
            </a:pPr>
            <a:r>
              <a:rPr lang="en-US" dirty="0">
                <a:solidFill>
                  <a:srgbClr val="212121"/>
                </a:solidFill>
                <a:latin typeface="Cambria" panose="02040503050406030204" pitchFamily="18" charset="0"/>
                <a:ea typeface="Cambria" panose="02040503050406030204" pitchFamily="18" charset="0"/>
              </a:rPr>
              <a:t>Tele-services</a:t>
            </a:r>
          </a:p>
          <a:p>
            <a:pPr marL="538163" lvl="0">
              <a:defRPr/>
            </a:pPr>
            <a:r>
              <a:rPr lang="en-US" dirty="0">
                <a:solidFill>
                  <a:srgbClr val="212121"/>
                </a:solidFill>
                <a:latin typeface="Cambria" panose="02040503050406030204" pitchFamily="18" charset="0"/>
                <a:ea typeface="Cambria" panose="02040503050406030204" pitchFamily="18" charset="0"/>
              </a:rPr>
              <a:t>Bearer or Data Services</a:t>
            </a:r>
          </a:p>
          <a:p>
            <a:pPr marL="538163" lvl="0">
              <a:defRPr/>
            </a:pPr>
            <a:r>
              <a:rPr lang="en-US" dirty="0">
                <a:solidFill>
                  <a:srgbClr val="212121"/>
                </a:solidFill>
                <a:latin typeface="Cambria" panose="02040503050406030204" pitchFamily="18" charset="0"/>
                <a:ea typeface="Cambria" panose="02040503050406030204" pitchFamily="18" charset="0"/>
              </a:rPr>
              <a:t>Supplementary services</a:t>
            </a:r>
            <a:endParaRPr kumimoji="0" lang="en-IN" sz="2400" b="0" i="0" u="none" strike="noStrike" kern="1200" cap="none" spc="0" normalizeH="0" baseline="0" noProof="0" dirty="0">
              <a:ln>
                <a:noFill/>
              </a:ln>
              <a:solidFill>
                <a:srgbClr val="212121"/>
              </a:solidFill>
              <a:effectLst/>
              <a:uLnTx/>
              <a:uFillTx/>
              <a:latin typeface="Roboto Condensed"/>
              <a:ea typeface="+mn-ea"/>
              <a:cs typeface="+mn-cs"/>
            </a:endParaRPr>
          </a:p>
        </p:txBody>
      </p:sp>
    </p:spTree>
    <p:extLst>
      <p:ext uri="{BB962C8B-B14F-4D97-AF65-F5344CB8AC3E}">
        <p14:creationId xmlns:p14="http://schemas.microsoft.com/office/powerpoint/2010/main" val="276748017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0" y="0"/>
            <a:ext cx="12179300" cy="6845300"/>
          </a:xfrm>
          <a:prstGeom prst="rect">
            <a:avLst/>
          </a:prstGeom>
          <a:noFill/>
          <a:ln>
            <a:noFill/>
          </a:ln>
        </p:spPr>
      </p:pic>
      <p:pic>
        <p:nvPicPr>
          <p:cNvPr id="68" name="Google Shape;68;p15"/>
          <p:cNvPicPr preferRelativeResize="0"/>
          <p:nvPr/>
        </p:nvPicPr>
        <p:blipFill>
          <a:blip r:embed="rId4">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r>
              <a:rPr lang="en-US" sz="3067" dirty="0">
                <a:solidFill>
                  <a:srgbClr val="00A4B6"/>
                </a:solidFill>
                <a:latin typeface="Cambria" panose="02040503050406030204" pitchFamily="18" charset="0"/>
                <a:ea typeface="Cambria" panose="02040503050406030204" pitchFamily="18" charset="0"/>
                <a:cs typeface="Proxima Nova"/>
                <a:sym typeface="Proxima Nova"/>
              </a:rPr>
              <a:t>GPRS Network Architecture</a:t>
            </a:r>
          </a:p>
        </p:txBody>
      </p:sp>
      <p:sp>
        <p:nvSpPr>
          <p:cNvPr id="9" name="Content Placeholder 2">
            <a:extLst>
              <a:ext uri="{FF2B5EF4-FFF2-40B4-BE49-F238E27FC236}">
                <a16:creationId xmlns:a16="http://schemas.microsoft.com/office/drawing/2014/main" id="{69D61954-40C7-6CB6-E94F-C7EC0E84D763}"/>
              </a:ext>
            </a:extLst>
          </p:cNvPr>
          <p:cNvSpPr txBox="1">
            <a:spLocks/>
          </p:cNvSpPr>
          <p:nvPr/>
        </p:nvSpPr>
        <p:spPr>
          <a:xfrm>
            <a:off x="131180" y="995524"/>
            <a:ext cx="11929641" cy="5590565"/>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rgbClr val="5430AA"/>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5430AA"/>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5430AA"/>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5430AA"/>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5430AA"/>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endParaRPr kumimoji="0" lang="en-IN" sz="2400" b="0" i="0" u="none" strike="noStrike" kern="1200" cap="none" spc="0" normalizeH="0" baseline="0" noProof="0" dirty="0">
              <a:ln>
                <a:noFill/>
              </a:ln>
              <a:solidFill>
                <a:srgbClr val="212121"/>
              </a:solidFill>
              <a:effectLst/>
              <a:uLnTx/>
              <a:uFillTx/>
              <a:latin typeface="Roboto Condensed"/>
              <a:ea typeface="+mn-ea"/>
              <a:cs typeface="+mn-cs"/>
            </a:endParaRPr>
          </a:p>
        </p:txBody>
      </p:sp>
      <p:sp>
        <p:nvSpPr>
          <p:cNvPr id="7" name="Rectangle 6"/>
          <p:cNvSpPr/>
          <p:nvPr/>
        </p:nvSpPr>
        <p:spPr>
          <a:xfrm>
            <a:off x="674255" y="1219201"/>
            <a:ext cx="10160000" cy="4976812"/>
          </a:xfrm>
          <a:prstGeom prst="rect">
            <a:avLst/>
          </a:prstGeom>
        </p:spPr>
        <p:txBody>
          <a:bodyPr wrap="square">
            <a:spAutoFit/>
          </a:bodyPr>
          <a:lstStyle/>
          <a:p>
            <a:r>
              <a:rPr lang="en-US" b="1" dirty="0"/>
              <a:t>GPRS Base Station Subsystem</a:t>
            </a:r>
          </a:p>
          <a:p>
            <a:endParaRPr lang="en-US" dirty="0"/>
          </a:p>
          <a:p>
            <a:endParaRPr lang="en-US" dirty="0"/>
          </a:p>
          <a:p>
            <a:r>
              <a:rPr lang="en-US" dirty="0"/>
              <a:t>Each BSC requires the installation of one or more Packet Control Units (PCUs) and a software upgrade. The PCU provides a physical and logical data interface to the Base Station Subsystem (BSS) for packet data traffic. The BTS can also require a software upgrade but typically does not require hardware enhancements.</a:t>
            </a:r>
          </a:p>
          <a:p>
            <a:endParaRPr lang="en-US" dirty="0"/>
          </a:p>
          <a:p>
            <a:endParaRPr lang="en-US" dirty="0"/>
          </a:p>
          <a:p>
            <a:r>
              <a:rPr lang="en-US" dirty="0"/>
              <a:t>When either voice or data traffic is originated at the subscriber mobile, it is transported over the air interface to the BTS, and from the BTS to the BSC in the same way as a standard GSM call. </a:t>
            </a:r>
          </a:p>
          <a:p>
            <a:endParaRPr lang="en-US" dirty="0"/>
          </a:p>
          <a:p>
            <a:r>
              <a:rPr lang="en-US" dirty="0"/>
              <a:t>However, at the output of the BSC, the traffic is separated; voice is sent to the Mobile Switching Center (MSC) per standard GSM, and data is sent to a new device called the SGSN via the PCU over a Frame Relay interface.</a:t>
            </a:r>
          </a:p>
          <a:p>
            <a:endParaRPr lang="en-US" dirty="0"/>
          </a:p>
        </p:txBody>
      </p:sp>
    </p:spTree>
    <p:extLst>
      <p:ext uri="{BB962C8B-B14F-4D97-AF65-F5344CB8AC3E}">
        <p14:creationId xmlns:p14="http://schemas.microsoft.com/office/powerpoint/2010/main" val="74152463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0" y="0"/>
            <a:ext cx="12179300" cy="6845300"/>
          </a:xfrm>
          <a:prstGeom prst="rect">
            <a:avLst/>
          </a:prstGeom>
          <a:noFill/>
          <a:ln>
            <a:noFill/>
          </a:ln>
        </p:spPr>
      </p:pic>
      <p:pic>
        <p:nvPicPr>
          <p:cNvPr id="68" name="Google Shape;68;p15"/>
          <p:cNvPicPr preferRelativeResize="0"/>
          <p:nvPr/>
        </p:nvPicPr>
        <p:blipFill>
          <a:blip r:embed="rId4">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r>
              <a:rPr lang="en-US" sz="3067" dirty="0">
                <a:solidFill>
                  <a:srgbClr val="00A4B6"/>
                </a:solidFill>
                <a:latin typeface="Cambria" panose="02040503050406030204" pitchFamily="18" charset="0"/>
                <a:ea typeface="Cambria" panose="02040503050406030204" pitchFamily="18" charset="0"/>
                <a:cs typeface="Proxima Nova"/>
                <a:sym typeface="Proxima Nova"/>
              </a:rPr>
              <a:t>GPRS Network Architecture</a:t>
            </a:r>
          </a:p>
        </p:txBody>
      </p:sp>
      <p:sp>
        <p:nvSpPr>
          <p:cNvPr id="9" name="Content Placeholder 2">
            <a:extLst>
              <a:ext uri="{FF2B5EF4-FFF2-40B4-BE49-F238E27FC236}">
                <a16:creationId xmlns:a16="http://schemas.microsoft.com/office/drawing/2014/main" id="{69D61954-40C7-6CB6-E94F-C7EC0E84D763}"/>
              </a:ext>
            </a:extLst>
          </p:cNvPr>
          <p:cNvSpPr txBox="1">
            <a:spLocks/>
          </p:cNvSpPr>
          <p:nvPr/>
        </p:nvSpPr>
        <p:spPr>
          <a:xfrm>
            <a:off x="131180" y="995524"/>
            <a:ext cx="11929641" cy="5590565"/>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rgbClr val="5430AA"/>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5430AA"/>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5430AA"/>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5430AA"/>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5430AA"/>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endParaRPr kumimoji="0" lang="en-IN" sz="2400" b="0" i="0" u="none" strike="noStrike" kern="1200" cap="none" spc="0" normalizeH="0" baseline="0" noProof="0" dirty="0">
              <a:ln>
                <a:noFill/>
              </a:ln>
              <a:solidFill>
                <a:srgbClr val="212121"/>
              </a:solidFill>
              <a:effectLst/>
              <a:uLnTx/>
              <a:uFillTx/>
              <a:latin typeface="Roboto Condensed"/>
              <a:ea typeface="+mn-ea"/>
              <a:cs typeface="+mn-cs"/>
            </a:endParaRPr>
          </a:p>
        </p:txBody>
      </p:sp>
      <p:sp>
        <p:nvSpPr>
          <p:cNvPr id="7" name="Rectangle 6"/>
          <p:cNvSpPr/>
          <p:nvPr/>
        </p:nvSpPr>
        <p:spPr>
          <a:xfrm>
            <a:off x="674255" y="1219201"/>
            <a:ext cx="10160000" cy="6126101"/>
          </a:xfrm>
          <a:prstGeom prst="rect">
            <a:avLst/>
          </a:prstGeom>
        </p:spPr>
        <p:txBody>
          <a:bodyPr wrap="square">
            <a:spAutoFit/>
          </a:bodyPr>
          <a:lstStyle/>
          <a:p>
            <a:r>
              <a:rPr lang="en-US" b="1" dirty="0"/>
              <a:t>GPRS Support Nodes</a:t>
            </a:r>
          </a:p>
          <a:p>
            <a:endParaRPr lang="en-US" dirty="0"/>
          </a:p>
          <a:p>
            <a:r>
              <a:rPr lang="en-US" dirty="0"/>
              <a:t>Following two new components, called Gateway GPRS Support Nodes (GSNs) and, Serving GPRS Support Node (SGSN) are added:</a:t>
            </a:r>
          </a:p>
          <a:p>
            <a:endParaRPr lang="en-US" dirty="0"/>
          </a:p>
          <a:p>
            <a:r>
              <a:rPr lang="en-US" b="1" dirty="0"/>
              <a:t>Gateway GPRS Support Node (GGSN)</a:t>
            </a:r>
          </a:p>
          <a:p>
            <a:endParaRPr lang="en-US" dirty="0"/>
          </a:p>
          <a:p>
            <a:r>
              <a:rPr lang="en-US" dirty="0"/>
              <a:t>The Gateway GPRS Support Node acts as an interface and a router to external networks. It contains routing information for GPRS mobiles, which is used to tunnel packets through the IP based internal backbone to the correct Serving GPRS Support Node. </a:t>
            </a:r>
          </a:p>
          <a:p>
            <a:endParaRPr lang="en-US" dirty="0"/>
          </a:p>
          <a:p>
            <a:r>
              <a:rPr lang="en-US" b="1" dirty="0"/>
              <a:t>The GGSN </a:t>
            </a:r>
            <a:r>
              <a:rPr lang="en-US" dirty="0"/>
              <a:t>also collects charging information connected to the use of the external data networks and can act as a packet filter for incoming traffic.</a:t>
            </a:r>
          </a:p>
          <a:p>
            <a:endParaRPr lang="en-US" dirty="0"/>
          </a:p>
          <a:p>
            <a:r>
              <a:rPr lang="en-US" b="1" dirty="0"/>
              <a:t>Serving GPRS Support Node (SGSN)</a:t>
            </a:r>
          </a:p>
          <a:p>
            <a:endParaRPr lang="en-US" dirty="0"/>
          </a:p>
          <a:p>
            <a:r>
              <a:rPr lang="en-US" dirty="0"/>
              <a:t>The Serving GPRS Support Node is responsible for authentication of GPRS mobiles, registration of mobiles in the network, mobility management, and collecting information on charging for the use of the air interface.</a:t>
            </a:r>
          </a:p>
          <a:p>
            <a:r>
              <a:rPr lang="en-US" dirty="0"/>
              <a:t>.</a:t>
            </a:r>
          </a:p>
          <a:p>
            <a:endParaRPr lang="en-US" dirty="0"/>
          </a:p>
        </p:txBody>
      </p:sp>
    </p:spTree>
    <p:extLst>
      <p:ext uri="{BB962C8B-B14F-4D97-AF65-F5344CB8AC3E}">
        <p14:creationId xmlns:p14="http://schemas.microsoft.com/office/powerpoint/2010/main" val="74152463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0" y="0"/>
            <a:ext cx="12179300" cy="6845300"/>
          </a:xfrm>
          <a:prstGeom prst="rect">
            <a:avLst/>
          </a:prstGeom>
          <a:noFill/>
          <a:ln>
            <a:noFill/>
          </a:ln>
        </p:spPr>
      </p:pic>
      <p:pic>
        <p:nvPicPr>
          <p:cNvPr id="68" name="Google Shape;68;p15"/>
          <p:cNvPicPr preferRelativeResize="0"/>
          <p:nvPr/>
        </p:nvPicPr>
        <p:blipFill>
          <a:blip r:embed="rId4">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r>
              <a:rPr lang="en-US" sz="3067" dirty="0">
                <a:solidFill>
                  <a:srgbClr val="00A4B6"/>
                </a:solidFill>
                <a:latin typeface="Cambria" panose="02040503050406030204" pitchFamily="18" charset="0"/>
                <a:ea typeface="Cambria" panose="02040503050406030204" pitchFamily="18" charset="0"/>
                <a:cs typeface="Proxima Nova"/>
                <a:sym typeface="Proxima Nova"/>
              </a:rPr>
              <a:t>GPRS Network Architecture</a:t>
            </a:r>
          </a:p>
        </p:txBody>
      </p:sp>
      <p:sp>
        <p:nvSpPr>
          <p:cNvPr id="9" name="Content Placeholder 2">
            <a:extLst>
              <a:ext uri="{FF2B5EF4-FFF2-40B4-BE49-F238E27FC236}">
                <a16:creationId xmlns:a16="http://schemas.microsoft.com/office/drawing/2014/main" id="{69D61954-40C7-6CB6-E94F-C7EC0E84D763}"/>
              </a:ext>
            </a:extLst>
          </p:cNvPr>
          <p:cNvSpPr txBox="1">
            <a:spLocks/>
          </p:cNvSpPr>
          <p:nvPr/>
        </p:nvSpPr>
        <p:spPr>
          <a:xfrm>
            <a:off x="131180" y="995524"/>
            <a:ext cx="11929641" cy="5590565"/>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rgbClr val="5430AA"/>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5430AA"/>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5430AA"/>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5430AA"/>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5430AA"/>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endParaRPr kumimoji="0" lang="en-IN" sz="2400" b="0" i="0" u="none" strike="noStrike" kern="1200" cap="none" spc="0" normalizeH="0" baseline="0" noProof="0" dirty="0">
              <a:ln>
                <a:noFill/>
              </a:ln>
              <a:solidFill>
                <a:srgbClr val="212121"/>
              </a:solidFill>
              <a:effectLst/>
              <a:uLnTx/>
              <a:uFillTx/>
              <a:latin typeface="Roboto Condensed"/>
              <a:ea typeface="+mn-ea"/>
              <a:cs typeface="+mn-cs"/>
            </a:endParaRPr>
          </a:p>
        </p:txBody>
      </p:sp>
      <p:sp>
        <p:nvSpPr>
          <p:cNvPr id="7" name="Rectangle 6"/>
          <p:cNvSpPr/>
          <p:nvPr/>
        </p:nvSpPr>
        <p:spPr>
          <a:xfrm>
            <a:off x="674255" y="1219201"/>
            <a:ext cx="10160000" cy="3540200"/>
          </a:xfrm>
          <a:prstGeom prst="rect">
            <a:avLst/>
          </a:prstGeom>
        </p:spPr>
        <p:txBody>
          <a:bodyPr wrap="square">
            <a:spAutoFit/>
          </a:bodyPr>
          <a:lstStyle/>
          <a:p>
            <a:r>
              <a:rPr lang="en-US" b="1" dirty="0"/>
              <a:t>Internal Backbone</a:t>
            </a:r>
          </a:p>
          <a:p>
            <a:endParaRPr lang="en-US" dirty="0"/>
          </a:p>
          <a:p>
            <a:r>
              <a:rPr lang="en-US" dirty="0"/>
              <a:t>The internal backbone is an IP based network used to carry packets between different GSNs. </a:t>
            </a:r>
            <a:r>
              <a:rPr lang="en-US" dirty="0" err="1"/>
              <a:t>Tunnelling</a:t>
            </a:r>
            <a:r>
              <a:rPr lang="en-US" dirty="0"/>
              <a:t> is used between SGSNs and GGSNs, so the internal backbone does not need any information about domains outside the GPRS network. </a:t>
            </a:r>
            <a:r>
              <a:rPr lang="en-US" dirty="0" err="1"/>
              <a:t>Signalling</a:t>
            </a:r>
            <a:r>
              <a:rPr lang="en-US" dirty="0"/>
              <a:t> from a GSN to a MSC, HLR or EIR is done using SS7.</a:t>
            </a:r>
          </a:p>
          <a:p>
            <a:endParaRPr lang="en-US" dirty="0"/>
          </a:p>
          <a:p>
            <a:r>
              <a:rPr lang="en-US" b="1" dirty="0"/>
              <a:t>Routing Area</a:t>
            </a:r>
          </a:p>
          <a:p>
            <a:r>
              <a:rPr lang="en-US" dirty="0"/>
              <a:t>GPRS introduces the concept of a Routing Area. This concept is similar to Location Area in GSM, except that it generally contains fewer cells. Because routing areas are smaller than location areas, less radio resources are used While broadcasting a page message.</a:t>
            </a:r>
          </a:p>
          <a:p>
            <a:endParaRPr lang="en-US" dirty="0"/>
          </a:p>
        </p:txBody>
      </p:sp>
    </p:spTree>
    <p:extLst>
      <p:ext uri="{BB962C8B-B14F-4D97-AF65-F5344CB8AC3E}">
        <p14:creationId xmlns:p14="http://schemas.microsoft.com/office/powerpoint/2010/main" val="74152463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r>
              <a:rPr lang="en-US" sz="3067" dirty="0">
                <a:solidFill>
                  <a:srgbClr val="00A4B6"/>
                </a:solidFill>
                <a:latin typeface="Cambria" panose="02040503050406030204" pitchFamily="18" charset="0"/>
                <a:ea typeface="Cambria" panose="02040503050406030204" pitchFamily="18" charset="0"/>
                <a:cs typeface="Proxima Nova"/>
                <a:sym typeface="Proxima Nova"/>
              </a:rPr>
              <a:t>GPRS Architecture-In Details</a:t>
            </a:r>
          </a:p>
        </p:txBody>
      </p:sp>
      <p:sp>
        <p:nvSpPr>
          <p:cNvPr id="58" name="Cube 57">
            <a:extLst>
              <a:ext uri="{FF2B5EF4-FFF2-40B4-BE49-F238E27FC236}">
                <a16:creationId xmlns:a16="http://schemas.microsoft.com/office/drawing/2014/main" id="{B2FB23BF-7EDE-2AE3-58D7-EEAE0D5529D7}"/>
              </a:ext>
            </a:extLst>
          </p:cNvPr>
          <p:cNvSpPr/>
          <p:nvPr/>
        </p:nvSpPr>
        <p:spPr>
          <a:xfrm>
            <a:off x="4724400" y="2964255"/>
            <a:ext cx="838200" cy="838200"/>
          </a:xfrm>
          <a:prstGeom prst="cube">
            <a:avLst/>
          </a:prstGeom>
          <a:gradFill rotWithShape="1">
            <a:gsLst>
              <a:gs pos="0">
                <a:srgbClr val="F19D19">
                  <a:lumMod val="110000"/>
                  <a:satMod val="105000"/>
                  <a:tint val="67000"/>
                </a:srgbClr>
              </a:gs>
              <a:gs pos="50000">
                <a:srgbClr val="F19D19">
                  <a:lumMod val="105000"/>
                  <a:satMod val="103000"/>
                  <a:tint val="73000"/>
                </a:srgbClr>
              </a:gs>
              <a:gs pos="100000">
                <a:srgbClr val="F19D19">
                  <a:lumMod val="105000"/>
                  <a:satMod val="109000"/>
                  <a:tint val="81000"/>
                </a:srgbClr>
              </a:gs>
            </a:gsLst>
            <a:lin ang="5400000" scaled="0"/>
          </a:gradFill>
          <a:ln w="6350" cap="flat" cmpd="sng" algn="ctr">
            <a:solidFill>
              <a:srgbClr val="F19D19"/>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212121"/>
                </a:solidFill>
                <a:effectLst/>
                <a:uLnTx/>
                <a:uFillTx/>
                <a:latin typeface="Roboto Condensed"/>
                <a:ea typeface="+mn-ea"/>
                <a:cs typeface="+mn-cs"/>
              </a:rPr>
              <a:t>MSC</a:t>
            </a:r>
          </a:p>
        </p:txBody>
      </p:sp>
      <p:sp>
        <p:nvSpPr>
          <p:cNvPr id="59" name="Cube 58">
            <a:extLst>
              <a:ext uri="{FF2B5EF4-FFF2-40B4-BE49-F238E27FC236}">
                <a16:creationId xmlns:a16="http://schemas.microsoft.com/office/drawing/2014/main" id="{2350E422-59F4-3106-8A42-8EDD4DA5C13B}"/>
              </a:ext>
            </a:extLst>
          </p:cNvPr>
          <p:cNvSpPr/>
          <p:nvPr/>
        </p:nvSpPr>
        <p:spPr>
          <a:xfrm>
            <a:off x="9134887" y="2469925"/>
            <a:ext cx="838200" cy="838200"/>
          </a:xfrm>
          <a:prstGeom prst="cube">
            <a:avLst/>
          </a:prstGeom>
          <a:gradFill rotWithShape="1">
            <a:gsLst>
              <a:gs pos="0">
                <a:srgbClr val="909090">
                  <a:lumMod val="110000"/>
                  <a:satMod val="105000"/>
                  <a:tint val="67000"/>
                </a:srgbClr>
              </a:gs>
              <a:gs pos="50000">
                <a:srgbClr val="909090">
                  <a:lumMod val="105000"/>
                  <a:satMod val="103000"/>
                  <a:tint val="73000"/>
                </a:srgbClr>
              </a:gs>
              <a:gs pos="100000">
                <a:srgbClr val="909090">
                  <a:lumMod val="105000"/>
                  <a:satMod val="109000"/>
                  <a:tint val="81000"/>
                </a:srgbClr>
              </a:gs>
            </a:gsLst>
            <a:lin ang="5400000" scaled="0"/>
          </a:gradFill>
          <a:ln w="6350" cap="flat" cmpd="sng" algn="ctr">
            <a:solidFill>
              <a:srgbClr val="90909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212121"/>
                </a:solidFill>
                <a:effectLst/>
                <a:uLnTx/>
                <a:uFillTx/>
                <a:latin typeface="Roboto Condensed"/>
                <a:ea typeface="+mn-ea"/>
                <a:cs typeface="+mn-cs"/>
              </a:rPr>
              <a:t>GGSN</a:t>
            </a:r>
          </a:p>
        </p:txBody>
      </p:sp>
      <p:sp>
        <p:nvSpPr>
          <p:cNvPr id="60" name="Cube 59">
            <a:extLst>
              <a:ext uri="{FF2B5EF4-FFF2-40B4-BE49-F238E27FC236}">
                <a16:creationId xmlns:a16="http://schemas.microsoft.com/office/drawing/2014/main" id="{C21F883D-89E3-9CD0-5D69-E677B604D497}"/>
              </a:ext>
            </a:extLst>
          </p:cNvPr>
          <p:cNvSpPr/>
          <p:nvPr/>
        </p:nvSpPr>
        <p:spPr>
          <a:xfrm>
            <a:off x="9134887" y="862055"/>
            <a:ext cx="838200" cy="838200"/>
          </a:xfrm>
          <a:prstGeom prst="cube">
            <a:avLst/>
          </a:prstGeom>
          <a:gradFill rotWithShape="1">
            <a:gsLst>
              <a:gs pos="0">
                <a:srgbClr val="909090">
                  <a:lumMod val="110000"/>
                  <a:satMod val="105000"/>
                  <a:tint val="67000"/>
                </a:srgbClr>
              </a:gs>
              <a:gs pos="50000">
                <a:srgbClr val="909090">
                  <a:lumMod val="105000"/>
                  <a:satMod val="103000"/>
                  <a:tint val="73000"/>
                </a:srgbClr>
              </a:gs>
              <a:gs pos="100000">
                <a:srgbClr val="909090">
                  <a:lumMod val="105000"/>
                  <a:satMod val="109000"/>
                  <a:tint val="81000"/>
                </a:srgbClr>
              </a:gs>
            </a:gsLst>
            <a:lin ang="5400000" scaled="0"/>
          </a:gradFill>
          <a:ln w="6350" cap="flat" cmpd="sng" algn="ctr">
            <a:solidFill>
              <a:srgbClr val="90909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212121"/>
                </a:solidFill>
                <a:effectLst/>
                <a:uLnTx/>
                <a:uFillTx/>
                <a:latin typeface="Roboto Condensed"/>
                <a:ea typeface="+mn-ea"/>
                <a:cs typeface="+mn-cs"/>
              </a:rPr>
              <a:t>GGSN</a:t>
            </a:r>
          </a:p>
        </p:txBody>
      </p:sp>
      <p:sp>
        <p:nvSpPr>
          <p:cNvPr id="61" name="Cube 60">
            <a:extLst>
              <a:ext uri="{FF2B5EF4-FFF2-40B4-BE49-F238E27FC236}">
                <a16:creationId xmlns:a16="http://schemas.microsoft.com/office/drawing/2014/main" id="{090C1FE4-8A3A-ADC8-8EE5-77241792DC13}"/>
              </a:ext>
            </a:extLst>
          </p:cNvPr>
          <p:cNvSpPr/>
          <p:nvPr/>
        </p:nvSpPr>
        <p:spPr>
          <a:xfrm>
            <a:off x="7182673" y="974376"/>
            <a:ext cx="838200" cy="838200"/>
          </a:xfrm>
          <a:prstGeom prst="cube">
            <a:avLst/>
          </a:prstGeom>
          <a:gradFill rotWithShape="1">
            <a:gsLst>
              <a:gs pos="0">
                <a:srgbClr val="909090">
                  <a:lumMod val="110000"/>
                  <a:satMod val="105000"/>
                  <a:tint val="67000"/>
                </a:srgbClr>
              </a:gs>
              <a:gs pos="50000">
                <a:srgbClr val="909090">
                  <a:lumMod val="105000"/>
                  <a:satMod val="103000"/>
                  <a:tint val="73000"/>
                </a:srgbClr>
              </a:gs>
              <a:gs pos="100000">
                <a:srgbClr val="909090">
                  <a:lumMod val="105000"/>
                  <a:satMod val="109000"/>
                  <a:tint val="81000"/>
                </a:srgbClr>
              </a:gs>
            </a:gsLst>
            <a:lin ang="5400000" scaled="0"/>
          </a:gradFill>
          <a:ln w="6350" cap="flat" cmpd="sng" algn="ctr">
            <a:solidFill>
              <a:srgbClr val="90909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212121"/>
              </a:solidFill>
              <a:effectLst/>
              <a:uLnTx/>
              <a:uFillTx/>
              <a:latin typeface="Roboto Condensed"/>
              <a:ea typeface="+mn-ea"/>
              <a:cs typeface="+mn-cs"/>
            </a:endParaRPr>
          </a:p>
        </p:txBody>
      </p:sp>
      <p:sp>
        <p:nvSpPr>
          <p:cNvPr id="62" name="Cube 61">
            <a:extLst>
              <a:ext uri="{FF2B5EF4-FFF2-40B4-BE49-F238E27FC236}">
                <a16:creationId xmlns:a16="http://schemas.microsoft.com/office/drawing/2014/main" id="{D1B24CB0-FEC8-B120-C7E3-5494610CEF79}"/>
              </a:ext>
            </a:extLst>
          </p:cNvPr>
          <p:cNvSpPr/>
          <p:nvPr/>
        </p:nvSpPr>
        <p:spPr>
          <a:xfrm>
            <a:off x="3313877" y="4265368"/>
            <a:ext cx="685800" cy="685800"/>
          </a:xfrm>
          <a:prstGeom prst="cube">
            <a:avLst/>
          </a:prstGeom>
          <a:gradFill rotWithShape="1">
            <a:gsLst>
              <a:gs pos="0">
                <a:srgbClr val="B84742">
                  <a:lumMod val="110000"/>
                  <a:satMod val="105000"/>
                  <a:tint val="67000"/>
                </a:srgbClr>
              </a:gs>
              <a:gs pos="50000">
                <a:srgbClr val="B84742">
                  <a:lumMod val="105000"/>
                  <a:satMod val="103000"/>
                  <a:tint val="73000"/>
                </a:srgbClr>
              </a:gs>
              <a:gs pos="100000">
                <a:srgbClr val="B84742">
                  <a:lumMod val="105000"/>
                  <a:satMod val="109000"/>
                  <a:tint val="81000"/>
                </a:srgbClr>
              </a:gs>
            </a:gsLst>
            <a:lin ang="5400000" scaled="0"/>
          </a:gradFill>
          <a:ln w="6350" cap="flat" cmpd="sng" algn="ctr">
            <a:solidFill>
              <a:srgbClr val="B8474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212121"/>
                </a:solidFill>
                <a:effectLst/>
                <a:uLnTx/>
                <a:uFillTx/>
                <a:latin typeface="Roboto Condensed"/>
                <a:ea typeface="+mn-ea"/>
                <a:cs typeface="+mn-cs"/>
              </a:rPr>
              <a:t>BSC</a:t>
            </a:r>
          </a:p>
        </p:txBody>
      </p:sp>
      <p:sp>
        <p:nvSpPr>
          <p:cNvPr id="63" name="Cube 62">
            <a:extLst>
              <a:ext uri="{FF2B5EF4-FFF2-40B4-BE49-F238E27FC236}">
                <a16:creationId xmlns:a16="http://schemas.microsoft.com/office/drawing/2014/main" id="{D66246F9-8F07-3E02-1221-70BE4440562B}"/>
              </a:ext>
            </a:extLst>
          </p:cNvPr>
          <p:cNvSpPr/>
          <p:nvPr/>
        </p:nvSpPr>
        <p:spPr>
          <a:xfrm>
            <a:off x="2910380" y="1848204"/>
            <a:ext cx="685800" cy="685800"/>
          </a:xfrm>
          <a:prstGeom prst="cube">
            <a:avLst/>
          </a:prstGeom>
          <a:gradFill rotWithShape="1">
            <a:gsLst>
              <a:gs pos="0">
                <a:srgbClr val="B84742">
                  <a:lumMod val="110000"/>
                  <a:satMod val="105000"/>
                  <a:tint val="67000"/>
                </a:srgbClr>
              </a:gs>
              <a:gs pos="50000">
                <a:srgbClr val="B84742">
                  <a:lumMod val="105000"/>
                  <a:satMod val="103000"/>
                  <a:tint val="73000"/>
                </a:srgbClr>
              </a:gs>
              <a:gs pos="100000">
                <a:srgbClr val="B84742">
                  <a:lumMod val="105000"/>
                  <a:satMod val="109000"/>
                  <a:tint val="81000"/>
                </a:srgbClr>
              </a:gs>
            </a:gsLst>
            <a:lin ang="5400000" scaled="0"/>
          </a:gradFill>
          <a:ln w="6350" cap="flat" cmpd="sng" algn="ctr">
            <a:solidFill>
              <a:srgbClr val="B8474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212121"/>
                </a:solidFill>
                <a:effectLst/>
                <a:uLnTx/>
                <a:uFillTx/>
                <a:latin typeface="Roboto Condensed"/>
                <a:ea typeface="+mn-ea"/>
                <a:cs typeface="+mn-cs"/>
              </a:rPr>
              <a:t>BSC</a:t>
            </a:r>
          </a:p>
        </p:txBody>
      </p:sp>
      <p:sp>
        <p:nvSpPr>
          <p:cNvPr id="64" name="Cube 63">
            <a:extLst>
              <a:ext uri="{FF2B5EF4-FFF2-40B4-BE49-F238E27FC236}">
                <a16:creationId xmlns:a16="http://schemas.microsoft.com/office/drawing/2014/main" id="{DF162476-A8DF-52EA-4F25-F83E859F881D}"/>
              </a:ext>
            </a:extLst>
          </p:cNvPr>
          <p:cNvSpPr/>
          <p:nvPr/>
        </p:nvSpPr>
        <p:spPr>
          <a:xfrm>
            <a:off x="679417" y="2499789"/>
            <a:ext cx="574119" cy="556083"/>
          </a:xfrm>
          <a:prstGeom prst="cube">
            <a:avLst/>
          </a:prstGeom>
          <a:gradFill rotWithShape="1">
            <a:gsLst>
              <a:gs pos="0">
                <a:srgbClr val="8BC145">
                  <a:lumMod val="110000"/>
                  <a:satMod val="105000"/>
                  <a:tint val="67000"/>
                </a:srgbClr>
              </a:gs>
              <a:gs pos="50000">
                <a:srgbClr val="8BC145">
                  <a:lumMod val="105000"/>
                  <a:satMod val="103000"/>
                  <a:tint val="73000"/>
                </a:srgbClr>
              </a:gs>
              <a:gs pos="100000">
                <a:srgbClr val="8BC145">
                  <a:lumMod val="105000"/>
                  <a:satMod val="109000"/>
                  <a:tint val="81000"/>
                </a:srgbClr>
              </a:gs>
            </a:gsLst>
            <a:lin ang="5400000" scaled="0"/>
          </a:gradFill>
          <a:ln w="6350" cap="flat" cmpd="sng" algn="ctr">
            <a:solidFill>
              <a:srgbClr val="8BC14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212121"/>
                </a:solidFill>
                <a:effectLst/>
                <a:uLnTx/>
                <a:uFillTx/>
                <a:latin typeface="Roboto Condensed"/>
                <a:ea typeface="+mn-ea"/>
                <a:cs typeface="+mn-cs"/>
              </a:rPr>
              <a:t>BTS</a:t>
            </a:r>
            <a:endParaRPr kumimoji="0" lang="en-US" sz="1400" b="1" i="0" u="none" strike="noStrike" kern="1200" cap="none" spc="0" normalizeH="0" baseline="0" noProof="0" dirty="0">
              <a:ln>
                <a:noFill/>
              </a:ln>
              <a:solidFill>
                <a:srgbClr val="212121"/>
              </a:solidFill>
              <a:effectLst/>
              <a:uLnTx/>
              <a:uFillTx/>
              <a:latin typeface="Roboto Condensed"/>
              <a:ea typeface="+mn-ea"/>
              <a:cs typeface="+mn-cs"/>
            </a:endParaRPr>
          </a:p>
        </p:txBody>
      </p:sp>
      <p:sp>
        <p:nvSpPr>
          <p:cNvPr id="65" name="Cube 64">
            <a:extLst>
              <a:ext uri="{FF2B5EF4-FFF2-40B4-BE49-F238E27FC236}">
                <a16:creationId xmlns:a16="http://schemas.microsoft.com/office/drawing/2014/main" id="{F3020C39-CAC5-B005-D7E3-64D5B123C35D}"/>
              </a:ext>
            </a:extLst>
          </p:cNvPr>
          <p:cNvSpPr/>
          <p:nvPr/>
        </p:nvSpPr>
        <p:spPr>
          <a:xfrm>
            <a:off x="882384" y="4459637"/>
            <a:ext cx="593490" cy="558793"/>
          </a:xfrm>
          <a:prstGeom prst="cube">
            <a:avLst/>
          </a:prstGeom>
          <a:gradFill rotWithShape="1">
            <a:gsLst>
              <a:gs pos="0">
                <a:srgbClr val="8BC145">
                  <a:lumMod val="110000"/>
                  <a:satMod val="105000"/>
                  <a:tint val="67000"/>
                </a:srgbClr>
              </a:gs>
              <a:gs pos="50000">
                <a:srgbClr val="8BC145">
                  <a:lumMod val="105000"/>
                  <a:satMod val="103000"/>
                  <a:tint val="73000"/>
                </a:srgbClr>
              </a:gs>
              <a:gs pos="100000">
                <a:srgbClr val="8BC145">
                  <a:lumMod val="105000"/>
                  <a:satMod val="109000"/>
                  <a:tint val="81000"/>
                </a:srgbClr>
              </a:gs>
            </a:gsLst>
            <a:lin ang="5400000" scaled="0"/>
          </a:gradFill>
          <a:ln w="6350" cap="flat" cmpd="sng" algn="ctr">
            <a:solidFill>
              <a:srgbClr val="8BC14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212121"/>
                </a:solidFill>
                <a:effectLst/>
                <a:uLnTx/>
                <a:uFillTx/>
                <a:latin typeface="Roboto Condensed"/>
                <a:ea typeface="+mn-ea"/>
                <a:cs typeface="+mn-cs"/>
              </a:rPr>
              <a:t>BTS</a:t>
            </a:r>
            <a:endParaRPr kumimoji="0" lang="en-US" sz="1400" b="1" i="0" u="none" strike="noStrike" kern="1200" cap="none" spc="0" normalizeH="0" baseline="0" noProof="0" dirty="0">
              <a:ln>
                <a:noFill/>
              </a:ln>
              <a:solidFill>
                <a:srgbClr val="212121"/>
              </a:solidFill>
              <a:effectLst/>
              <a:uLnTx/>
              <a:uFillTx/>
              <a:latin typeface="Roboto Condensed"/>
              <a:ea typeface="+mn-ea"/>
              <a:cs typeface="+mn-cs"/>
            </a:endParaRPr>
          </a:p>
        </p:txBody>
      </p:sp>
      <p:sp>
        <p:nvSpPr>
          <p:cNvPr id="70" name="Hexagon 69">
            <a:extLst>
              <a:ext uri="{FF2B5EF4-FFF2-40B4-BE49-F238E27FC236}">
                <a16:creationId xmlns:a16="http://schemas.microsoft.com/office/drawing/2014/main" id="{65E1A480-D1DB-A229-B240-EFD652A1E194}"/>
              </a:ext>
            </a:extLst>
          </p:cNvPr>
          <p:cNvSpPr/>
          <p:nvPr/>
        </p:nvSpPr>
        <p:spPr>
          <a:xfrm rot="1631668">
            <a:off x="1038323" y="5250645"/>
            <a:ext cx="1333500" cy="1149569"/>
          </a:xfrm>
          <a:prstGeom prst="hexagon">
            <a:avLst/>
          </a:prstGeom>
          <a:noFill/>
          <a:ln w="9525" cap="flat" cmpd="sng" algn="ctr">
            <a:solidFill>
              <a:srgbClr val="212121"/>
            </a:solidFill>
            <a:prstDash val="dash"/>
            <a:roun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12121"/>
              </a:solidFill>
              <a:effectLst/>
              <a:uLnTx/>
              <a:uFillTx/>
              <a:latin typeface="Roboto Condensed"/>
              <a:ea typeface="+mn-ea"/>
              <a:cs typeface="+mn-cs"/>
            </a:endParaRPr>
          </a:p>
        </p:txBody>
      </p:sp>
      <p:sp>
        <p:nvSpPr>
          <p:cNvPr id="71" name="Hexagon 70">
            <a:extLst>
              <a:ext uri="{FF2B5EF4-FFF2-40B4-BE49-F238E27FC236}">
                <a16:creationId xmlns:a16="http://schemas.microsoft.com/office/drawing/2014/main" id="{190F0493-CE35-AD6E-E500-3489F6043F70}"/>
              </a:ext>
            </a:extLst>
          </p:cNvPr>
          <p:cNvSpPr/>
          <p:nvPr/>
        </p:nvSpPr>
        <p:spPr>
          <a:xfrm rot="1631668">
            <a:off x="384838" y="4247062"/>
            <a:ext cx="1333500" cy="1149569"/>
          </a:xfrm>
          <a:prstGeom prst="hexagon">
            <a:avLst/>
          </a:prstGeom>
          <a:noFill/>
          <a:ln w="9525" cap="flat" cmpd="sng" algn="ctr">
            <a:solidFill>
              <a:srgbClr val="212121"/>
            </a:solidFill>
            <a:prstDash val="dash"/>
            <a:roun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12121"/>
              </a:solidFill>
              <a:effectLst/>
              <a:uLnTx/>
              <a:uFillTx/>
              <a:latin typeface="Roboto Condensed"/>
              <a:ea typeface="+mn-ea"/>
              <a:cs typeface="+mn-cs"/>
            </a:endParaRPr>
          </a:p>
        </p:txBody>
      </p:sp>
      <p:sp>
        <p:nvSpPr>
          <p:cNvPr id="72" name="Cube 71">
            <a:extLst>
              <a:ext uri="{FF2B5EF4-FFF2-40B4-BE49-F238E27FC236}">
                <a16:creationId xmlns:a16="http://schemas.microsoft.com/office/drawing/2014/main" id="{0359D64E-A40C-4EFF-99BC-79D5606B6CB9}"/>
              </a:ext>
            </a:extLst>
          </p:cNvPr>
          <p:cNvSpPr/>
          <p:nvPr/>
        </p:nvSpPr>
        <p:spPr>
          <a:xfrm>
            <a:off x="1245057" y="5501640"/>
            <a:ext cx="736143" cy="557893"/>
          </a:xfrm>
          <a:prstGeom prst="cube">
            <a:avLst/>
          </a:prstGeom>
          <a:gradFill rotWithShape="1">
            <a:gsLst>
              <a:gs pos="0">
                <a:srgbClr val="8BC145">
                  <a:lumMod val="110000"/>
                  <a:satMod val="105000"/>
                  <a:tint val="67000"/>
                </a:srgbClr>
              </a:gs>
              <a:gs pos="50000">
                <a:srgbClr val="8BC145">
                  <a:lumMod val="105000"/>
                  <a:satMod val="103000"/>
                  <a:tint val="73000"/>
                </a:srgbClr>
              </a:gs>
              <a:gs pos="100000">
                <a:srgbClr val="8BC145">
                  <a:lumMod val="105000"/>
                  <a:satMod val="109000"/>
                  <a:tint val="81000"/>
                </a:srgbClr>
              </a:gs>
            </a:gsLst>
            <a:lin ang="5400000" scaled="0"/>
          </a:gradFill>
          <a:ln w="6350" cap="flat" cmpd="sng" algn="ctr">
            <a:solidFill>
              <a:srgbClr val="8BC14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212121"/>
                </a:solidFill>
                <a:effectLst/>
                <a:uLnTx/>
                <a:uFillTx/>
                <a:latin typeface="Roboto Condensed"/>
                <a:ea typeface="+mn-ea"/>
                <a:cs typeface="+mn-cs"/>
              </a:rPr>
              <a:t>BTS</a:t>
            </a:r>
            <a:endParaRPr kumimoji="0" lang="en-US" sz="1400" b="1" i="0" u="none" strike="noStrike" kern="1200" cap="none" spc="0" normalizeH="0" baseline="0" noProof="0" dirty="0">
              <a:ln>
                <a:noFill/>
              </a:ln>
              <a:solidFill>
                <a:srgbClr val="212121"/>
              </a:solidFill>
              <a:effectLst/>
              <a:uLnTx/>
              <a:uFillTx/>
              <a:latin typeface="Roboto Condensed"/>
              <a:ea typeface="+mn-ea"/>
              <a:cs typeface="+mn-cs"/>
            </a:endParaRPr>
          </a:p>
        </p:txBody>
      </p:sp>
      <p:sp>
        <p:nvSpPr>
          <p:cNvPr id="73" name="Hexagon 72">
            <a:extLst>
              <a:ext uri="{FF2B5EF4-FFF2-40B4-BE49-F238E27FC236}">
                <a16:creationId xmlns:a16="http://schemas.microsoft.com/office/drawing/2014/main" id="{B771BB20-DD2F-3F5F-07CE-75E3120089E8}"/>
              </a:ext>
            </a:extLst>
          </p:cNvPr>
          <p:cNvSpPr/>
          <p:nvPr/>
        </p:nvSpPr>
        <p:spPr>
          <a:xfrm rot="1631668">
            <a:off x="923034" y="3234190"/>
            <a:ext cx="1333500" cy="1149569"/>
          </a:xfrm>
          <a:prstGeom prst="hexagon">
            <a:avLst/>
          </a:prstGeom>
          <a:noFill/>
          <a:ln w="9525" cap="flat" cmpd="sng" algn="ctr">
            <a:solidFill>
              <a:srgbClr val="212121"/>
            </a:solidFill>
            <a:prstDash val="dash"/>
            <a:roun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12121"/>
              </a:solidFill>
              <a:effectLst/>
              <a:uLnTx/>
              <a:uFillTx/>
              <a:latin typeface="Roboto Condensed"/>
              <a:ea typeface="+mn-ea"/>
              <a:cs typeface="+mn-cs"/>
            </a:endParaRPr>
          </a:p>
        </p:txBody>
      </p:sp>
      <p:sp>
        <p:nvSpPr>
          <p:cNvPr id="74" name="Hexagon 73">
            <a:extLst>
              <a:ext uri="{FF2B5EF4-FFF2-40B4-BE49-F238E27FC236}">
                <a16:creationId xmlns:a16="http://schemas.microsoft.com/office/drawing/2014/main" id="{1D93F9D1-E772-ADA4-10D4-6080897128F7}"/>
              </a:ext>
            </a:extLst>
          </p:cNvPr>
          <p:cNvSpPr/>
          <p:nvPr/>
        </p:nvSpPr>
        <p:spPr>
          <a:xfrm rot="1631668">
            <a:off x="265182" y="2237617"/>
            <a:ext cx="1333500" cy="1149569"/>
          </a:xfrm>
          <a:prstGeom prst="hexagon">
            <a:avLst/>
          </a:prstGeom>
          <a:noFill/>
          <a:ln w="9525" cap="flat" cmpd="sng" algn="ctr">
            <a:solidFill>
              <a:srgbClr val="212121"/>
            </a:solidFill>
            <a:prstDash val="dash"/>
            <a:roun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12121"/>
              </a:solidFill>
              <a:effectLst/>
              <a:uLnTx/>
              <a:uFillTx/>
              <a:latin typeface="Roboto Condensed"/>
              <a:ea typeface="+mn-ea"/>
              <a:cs typeface="+mn-cs"/>
            </a:endParaRPr>
          </a:p>
        </p:txBody>
      </p:sp>
      <p:grpSp>
        <p:nvGrpSpPr>
          <p:cNvPr id="75" name="Group 74">
            <a:extLst>
              <a:ext uri="{FF2B5EF4-FFF2-40B4-BE49-F238E27FC236}">
                <a16:creationId xmlns:a16="http://schemas.microsoft.com/office/drawing/2014/main" id="{A44DE805-3B1C-4ACE-ACD6-AECF5819B76F}"/>
              </a:ext>
            </a:extLst>
          </p:cNvPr>
          <p:cNvGrpSpPr/>
          <p:nvPr/>
        </p:nvGrpSpPr>
        <p:grpSpPr>
          <a:xfrm rot="13835909">
            <a:off x="1494096" y="5169921"/>
            <a:ext cx="395309" cy="284997"/>
            <a:chOff x="7305676" y="3613321"/>
            <a:chExt cx="562724" cy="527866"/>
          </a:xfrm>
        </p:grpSpPr>
        <p:sp>
          <p:nvSpPr>
            <p:cNvPr id="76" name="Half Frame 75">
              <a:extLst>
                <a:ext uri="{FF2B5EF4-FFF2-40B4-BE49-F238E27FC236}">
                  <a16:creationId xmlns:a16="http://schemas.microsoft.com/office/drawing/2014/main" id="{52E6DA1D-3B9B-725E-FC35-F146867A14DA}"/>
                </a:ext>
              </a:extLst>
            </p:cNvPr>
            <p:cNvSpPr/>
            <p:nvPr/>
          </p:nvSpPr>
          <p:spPr>
            <a:xfrm>
              <a:off x="7620000" y="3892550"/>
              <a:ext cx="248400" cy="248637"/>
            </a:xfrm>
            <a:prstGeom prst="halfFrame">
              <a:avLst>
                <a:gd name="adj1" fmla="val 0"/>
                <a:gd name="adj2" fmla="val 0"/>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12121"/>
                </a:solidFill>
                <a:effectLst/>
                <a:uLnTx/>
                <a:uFillTx/>
                <a:latin typeface="Roboto Condensed"/>
                <a:ea typeface="+mn-ea"/>
                <a:cs typeface="+mn-cs"/>
              </a:endParaRPr>
            </a:p>
          </p:txBody>
        </p:sp>
        <p:cxnSp>
          <p:nvCxnSpPr>
            <p:cNvPr id="77" name="Straight Connector 76">
              <a:extLst>
                <a:ext uri="{FF2B5EF4-FFF2-40B4-BE49-F238E27FC236}">
                  <a16:creationId xmlns:a16="http://schemas.microsoft.com/office/drawing/2014/main" id="{3B7D03D4-69A8-8858-7654-6A004B4F3F60}"/>
                </a:ext>
              </a:extLst>
            </p:cNvPr>
            <p:cNvCxnSpPr>
              <a:cxnSpLocks/>
            </p:cNvCxnSpPr>
            <p:nvPr/>
          </p:nvCxnSpPr>
          <p:spPr>
            <a:xfrm flipH="1" flipV="1">
              <a:off x="7305676" y="3613321"/>
              <a:ext cx="466724" cy="428625"/>
            </a:xfrm>
            <a:prstGeom prst="line">
              <a:avLst/>
            </a:prstGeom>
            <a:noFill/>
            <a:ln w="19050" cap="flat" cmpd="sng" algn="ctr">
              <a:solidFill>
                <a:srgbClr val="909090"/>
              </a:solidFill>
              <a:prstDash val="solid"/>
              <a:miter lim="800000"/>
            </a:ln>
            <a:effectLst/>
          </p:spPr>
        </p:cxnSp>
      </p:grpSp>
      <p:pic>
        <p:nvPicPr>
          <p:cNvPr id="78" name="Picture 77">
            <a:extLst>
              <a:ext uri="{FF2B5EF4-FFF2-40B4-BE49-F238E27FC236}">
                <a16:creationId xmlns:a16="http://schemas.microsoft.com/office/drawing/2014/main" id="{FA80B942-98AE-0609-6218-0F325EEE1577}"/>
              </a:ext>
            </a:extLst>
          </p:cNvPr>
          <p:cNvPicPr>
            <a:picLocks noChangeAspect="1"/>
          </p:cNvPicPr>
          <p:nvPr/>
        </p:nvPicPr>
        <p:blipFill>
          <a:blip r:embed="rId6"/>
          <a:stretch>
            <a:fillRect/>
          </a:stretch>
        </p:blipFill>
        <p:spPr>
          <a:xfrm>
            <a:off x="1692453" y="6068665"/>
            <a:ext cx="342900" cy="342900"/>
          </a:xfrm>
          <a:prstGeom prst="rect">
            <a:avLst/>
          </a:prstGeom>
        </p:spPr>
      </p:pic>
      <p:grpSp>
        <p:nvGrpSpPr>
          <p:cNvPr id="79" name="Group 78">
            <a:extLst>
              <a:ext uri="{FF2B5EF4-FFF2-40B4-BE49-F238E27FC236}">
                <a16:creationId xmlns:a16="http://schemas.microsoft.com/office/drawing/2014/main" id="{2A278593-1205-635B-6E28-887E5B315A89}"/>
              </a:ext>
            </a:extLst>
          </p:cNvPr>
          <p:cNvGrpSpPr/>
          <p:nvPr/>
        </p:nvGrpSpPr>
        <p:grpSpPr>
          <a:xfrm rot="13835909">
            <a:off x="853232" y="4197675"/>
            <a:ext cx="395309" cy="284997"/>
            <a:chOff x="7305676" y="3613321"/>
            <a:chExt cx="562724" cy="527866"/>
          </a:xfrm>
        </p:grpSpPr>
        <p:sp>
          <p:nvSpPr>
            <p:cNvPr id="80" name="Half Frame 79">
              <a:extLst>
                <a:ext uri="{FF2B5EF4-FFF2-40B4-BE49-F238E27FC236}">
                  <a16:creationId xmlns:a16="http://schemas.microsoft.com/office/drawing/2014/main" id="{F49A8148-C576-80F8-BFEE-A69E312314AA}"/>
                </a:ext>
              </a:extLst>
            </p:cNvPr>
            <p:cNvSpPr/>
            <p:nvPr/>
          </p:nvSpPr>
          <p:spPr>
            <a:xfrm>
              <a:off x="7620000" y="3892550"/>
              <a:ext cx="248400" cy="248637"/>
            </a:xfrm>
            <a:prstGeom prst="halfFrame">
              <a:avLst>
                <a:gd name="adj1" fmla="val 0"/>
                <a:gd name="adj2" fmla="val 0"/>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12121"/>
                </a:solidFill>
                <a:effectLst/>
                <a:uLnTx/>
                <a:uFillTx/>
                <a:latin typeface="Roboto Condensed"/>
                <a:ea typeface="+mn-ea"/>
                <a:cs typeface="+mn-cs"/>
              </a:endParaRPr>
            </a:p>
          </p:txBody>
        </p:sp>
        <p:cxnSp>
          <p:nvCxnSpPr>
            <p:cNvPr id="81" name="Straight Connector 80">
              <a:extLst>
                <a:ext uri="{FF2B5EF4-FFF2-40B4-BE49-F238E27FC236}">
                  <a16:creationId xmlns:a16="http://schemas.microsoft.com/office/drawing/2014/main" id="{ECAE4111-9757-95E3-96B7-0CCC1192029D}"/>
                </a:ext>
              </a:extLst>
            </p:cNvPr>
            <p:cNvCxnSpPr>
              <a:cxnSpLocks/>
            </p:cNvCxnSpPr>
            <p:nvPr/>
          </p:nvCxnSpPr>
          <p:spPr>
            <a:xfrm flipH="1" flipV="1">
              <a:off x="7305676" y="3613321"/>
              <a:ext cx="466724" cy="428625"/>
            </a:xfrm>
            <a:prstGeom prst="line">
              <a:avLst/>
            </a:prstGeom>
            <a:noFill/>
            <a:ln w="19050" cap="flat" cmpd="sng" algn="ctr">
              <a:solidFill>
                <a:srgbClr val="909090"/>
              </a:solidFill>
              <a:prstDash val="solid"/>
              <a:miter lim="800000"/>
            </a:ln>
            <a:effectLst/>
          </p:spPr>
        </p:cxnSp>
      </p:grpSp>
      <p:grpSp>
        <p:nvGrpSpPr>
          <p:cNvPr id="82" name="Group 81">
            <a:extLst>
              <a:ext uri="{FF2B5EF4-FFF2-40B4-BE49-F238E27FC236}">
                <a16:creationId xmlns:a16="http://schemas.microsoft.com/office/drawing/2014/main" id="{B6A6901E-2E21-C847-2CDC-BBF7DE6C25A8}"/>
              </a:ext>
            </a:extLst>
          </p:cNvPr>
          <p:cNvGrpSpPr/>
          <p:nvPr/>
        </p:nvGrpSpPr>
        <p:grpSpPr>
          <a:xfrm rot="13835909">
            <a:off x="679185" y="2284581"/>
            <a:ext cx="395309" cy="284997"/>
            <a:chOff x="7305676" y="3613321"/>
            <a:chExt cx="562724" cy="527866"/>
          </a:xfrm>
        </p:grpSpPr>
        <p:sp>
          <p:nvSpPr>
            <p:cNvPr id="83" name="Half Frame 82">
              <a:extLst>
                <a:ext uri="{FF2B5EF4-FFF2-40B4-BE49-F238E27FC236}">
                  <a16:creationId xmlns:a16="http://schemas.microsoft.com/office/drawing/2014/main" id="{BB9B8110-75D9-B8D2-8B73-0B031FA0123C}"/>
                </a:ext>
              </a:extLst>
            </p:cNvPr>
            <p:cNvSpPr/>
            <p:nvPr/>
          </p:nvSpPr>
          <p:spPr>
            <a:xfrm>
              <a:off x="7620000" y="3892550"/>
              <a:ext cx="248400" cy="248637"/>
            </a:xfrm>
            <a:prstGeom prst="halfFrame">
              <a:avLst>
                <a:gd name="adj1" fmla="val 0"/>
                <a:gd name="adj2" fmla="val 0"/>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12121"/>
                </a:solidFill>
                <a:effectLst/>
                <a:uLnTx/>
                <a:uFillTx/>
                <a:latin typeface="Roboto Condensed"/>
                <a:ea typeface="+mn-ea"/>
                <a:cs typeface="+mn-cs"/>
              </a:endParaRPr>
            </a:p>
          </p:txBody>
        </p:sp>
        <p:cxnSp>
          <p:nvCxnSpPr>
            <p:cNvPr id="84" name="Straight Connector 83">
              <a:extLst>
                <a:ext uri="{FF2B5EF4-FFF2-40B4-BE49-F238E27FC236}">
                  <a16:creationId xmlns:a16="http://schemas.microsoft.com/office/drawing/2014/main" id="{007CB9C3-34ED-9B93-D28A-65AC17FAF922}"/>
                </a:ext>
              </a:extLst>
            </p:cNvPr>
            <p:cNvCxnSpPr>
              <a:cxnSpLocks/>
            </p:cNvCxnSpPr>
            <p:nvPr/>
          </p:nvCxnSpPr>
          <p:spPr>
            <a:xfrm flipH="1" flipV="1">
              <a:off x="7305676" y="3613321"/>
              <a:ext cx="466724" cy="428625"/>
            </a:xfrm>
            <a:prstGeom prst="line">
              <a:avLst/>
            </a:prstGeom>
            <a:noFill/>
            <a:ln w="19050" cap="flat" cmpd="sng" algn="ctr">
              <a:solidFill>
                <a:srgbClr val="909090"/>
              </a:solidFill>
              <a:prstDash val="solid"/>
              <a:miter lim="800000"/>
            </a:ln>
            <a:effectLst/>
          </p:spPr>
        </p:cxnSp>
      </p:grpSp>
      <p:pic>
        <p:nvPicPr>
          <p:cNvPr id="85" name="Picture 84">
            <a:extLst>
              <a:ext uri="{FF2B5EF4-FFF2-40B4-BE49-F238E27FC236}">
                <a16:creationId xmlns:a16="http://schemas.microsoft.com/office/drawing/2014/main" id="{44ADD558-EB98-DD1B-E8AD-F24FBAA80CF2}"/>
              </a:ext>
            </a:extLst>
          </p:cNvPr>
          <p:cNvPicPr>
            <a:picLocks noChangeAspect="1"/>
          </p:cNvPicPr>
          <p:nvPr/>
        </p:nvPicPr>
        <p:blipFill>
          <a:blip r:embed="rId6"/>
          <a:stretch>
            <a:fillRect/>
          </a:stretch>
        </p:blipFill>
        <p:spPr>
          <a:xfrm>
            <a:off x="2042974" y="5725765"/>
            <a:ext cx="342900" cy="342900"/>
          </a:xfrm>
          <a:prstGeom prst="rect">
            <a:avLst/>
          </a:prstGeom>
        </p:spPr>
      </p:pic>
      <p:pic>
        <p:nvPicPr>
          <p:cNvPr id="86" name="Picture 85">
            <a:extLst>
              <a:ext uri="{FF2B5EF4-FFF2-40B4-BE49-F238E27FC236}">
                <a16:creationId xmlns:a16="http://schemas.microsoft.com/office/drawing/2014/main" id="{021354C8-D994-50D2-E2CD-594B9823E87D}"/>
              </a:ext>
            </a:extLst>
          </p:cNvPr>
          <p:cNvPicPr>
            <a:picLocks noChangeAspect="1"/>
          </p:cNvPicPr>
          <p:nvPr/>
        </p:nvPicPr>
        <p:blipFill>
          <a:blip r:embed="rId6"/>
          <a:stretch>
            <a:fillRect/>
          </a:stretch>
        </p:blipFill>
        <p:spPr>
          <a:xfrm>
            <a:off x="376018" y="2818172"/>
            <a:ext cx="342900" cy="342900"/>
          </a:xfrm>
          <a:prstGeom prst="rect">
            <a:avLst/>
          </a:prstGeom>
        </p:spPr>
      </p:pic>
      <p:pic>
        <p:nvPicPr>
          <p:cNvPr id="87" name="Picture 86">
            <a:extLst>
              <a:ext uri="{FF2B5EF4-FFF2-40B4-BE49-F238E27FC236}">
                <a16:creationId xmlns:a16="http://schemas.microsoft.com/office/drawing/2014/main" id="{3C36708A-C62C-D129-8800-07E8ADD81FAE}"/>
              </a:ext>
            </a:extLst>
          </p:cNvPr>
          <p:cNvPicPr>
            <a:picLocks noChangeAspect="1"/>
          </p:cNvPicPr>
          <p:nvPr/>
        </p:nvPicPr>
        <p:blipFill>
          <a:blip r:embed="rId6"/>
          <a:stretch>
            <a:fillRect/>
          </a:stretch>
        </p:blipFill>
        <p:spPr>
          <a:xfrm>
            <a:off x="1191976" y="2730225"/>
            <a:ext cx="342900" cy="342900"/>
          </a:xfrm>
          <a:prstGeom prst="rect">
            <a:avLst/>
          </a:prstGeom>
        </p:spPr>
      </p:pic>
      <p:pic>
        <p:nvPicPr>
          <p:cNvPr id="88" name="Picture 87">
            <a:extLst>
              <a:ext uri="{FF2B5EF4-FFF2-40B4-BE49-F238E27FC236}">
                <a16:creationId xmlns:a16="http://schemas.microsoft.com/office/drawing/2014/main" id="{B98A4AED-33CB-471C-EB54-5245C595C5BA}"/>
              </a:ext>
            </a:extLst>
          </p:cNvPr>
          <p:cNvPicPr>
            <a:picLocks noChangeAspect="1"/>
          </p:cNvPicPr>
          <p:nvPr/>
        </p:nvPicPr>
        <p:blipFill>
          <a:blip r:embed="rId6"/>
          <a:stretch>
            <a:fillRect/>
          </a:stretch>
        </p:blipFill>
        <p:spPr>
          <a:xfrm>
            <a:off x="533940" y="4748238"/>
            <a:ext cx="342900" cy="342900"/>
          </a:xfrm>
          <a:prstGeom prst="rect">
            <a:avLst/>
          </a:prstGeom>
        </p:spPr>
      </p:pic>
      <p:sp>
        <p:nvSpPr>
          <p:cNvPr id="89" name="Freeform 89">
            <a:extLst>
              <a:ext uri="{FF2B5EF4-FFF2-40B4-BE49-F238E27FC236}">
                <a16:creationId xmlns:a16="http://schemas.microsoft.com/office/drawing/2014/main" id="{51F631E7-8E03-6D3E-6475-EAF2745A11E7}"/>
              </a:ext>
            </a:extLst>
          </p:cNvPr>
          <p:cNvSpPr/>
          <p:nvPr/>
        </p:nvSpPr>
        <p:spPr>
          <a:xfrm>
            <a:off x="921573" y="2427081"/>
            <a:ext cx="501734" cy="301910"/>
          </a:xfrm>
          <a:custGeom>
            <a:avLst/>
            <a:gdLst>
              <a:gd name="connsiteX0" fmla="*/ 0 w 509666"/>
              <a:gd name="connsiteY0" fmla="*/ 0 h 374755"/>
              <a:gd name="connsiteX1" fmla="*/ 254833 w 509666"/>
              <a:gd name="connsiteY1" fmla="*/ 254833 h 374755"/>
              <a:gd name="connsiteX2" fmla="*/ 254833 w 509666"/>
              <a:gd name="connsiteY2" fmla="*/ 119922 h 374755"/>
              <a:gd name="connsiteX3" fmla="*/ 509666 w 509666"/>
              <a:gd name="connsiteY3" fmla="*/ 374755 h 374755"/>
            </a:gdLst>
            <a:ahLst/>
            <a:cxnLst>
              <a:cxn ang="0">
                <a:pos x="connsiteX0" y="connsiteY0"/>
              </a:cxn>
              <a:cxn ang="0">
                <a:pos x="connsiteX1" y="connsiteY1"/>
              </a:cxn>
              <a:cxn ang="0">
                <a:pos x="connsiteX2" y="connsiteY2"/>
              </a:cxn>
              <a:cxn ang="0">
                <a:pos x="connsiteX3" y="connsiteY3"/>
              </a:cxn>
            </a:cxnLst>
            <a:rect l="l" t="t" r="r" b="b"/>
            <a:pathLst>
              <a:path w="509666" h="374755">
                <a:moveTo>
                  <a:pt x="0" y="0"/>
                </a:moveTo>
                <a:lnTo>
                  <a:pt x="254833" y="254833"/>
                </a:lnTo>
                <a:lnTo>
                  <a:pt x="254833" y="119922"/>
                </a:lnTo>
                <a:lnTo>
                  <a:pt x="509666" y="374755"/>
                </a:lnTo>
              </a:path>
            </a:pathLst>
          </a:custGeom>
          <a:noFill/>
          <a:ln w="9525"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boto Condensed"/>
              <a:ea typeface="+mn-ea"/>
              <a:cs typeface="+mn-cs"/>
            </a:endParaRPr>
          </a:p>
        </p:txBody>
      </p:sp>
      <p:sp>
        <p:nvSpPr>
          <p:cNvPr id="90" name="Freeform 90">
            <a:extLst>
              <a:ext uri="{FF2B5EF4-FFF2-40B4-BE49-F238E27FC236}">
                <a16:creationId xmlns:a16="http://schemas.microsoft.com/office/drawing/2014/main" id="{1BEC621F-3E94-CD48-FA50-97D402B269A0}"/>
              </a:ext>
            </a:extLst>
          </p:cNvPr>
          <p:cNvSpPr/>
          <p:nvPr/>
        </p:nvSpPr>
        <p:spPr>
          <a:xfrm rot="16552411">
            <a:off x="600517" y="4330052"/>
            <a:ext cx="509666" cy="374755"/>
          </a:xfrm>
          <a:custGeom>
            <a:avLst/>
            <a:gdLst>
              <a:gd name="connsiteX0" fmla="*/ 0 w 509666"/>
              <a:gd name="connsiteY0" fmla="*/ 0 h 374755"/>
              <a:gd name="connsiteX1" fmla="*/ 254833 w 509666"/>
              <a:gd name="connsiteY1" fmla="*/ 254833 h 374755"/>
              <a:gd name="connsiteX2" fmla="*/ 254833 w 509666"/>
              <a:gd name="connsiteY2" fmla="*/ 119922 h 374755"/>
              <a:gd name="connsiteX3" fmla="*/ 509666 w 509666"/>
              <a:gd name="connsiteY3" fmla="*/ 374755 h 374755"/>
            </a:gdLst>
            <a:ahLst/>
            <a:cxnLst>
              <a:cxn ang="0">
                <a:pos x="connsiteX0" y="connsiteY0"/>
              </a:cxn>
              <a:cxn ang="0">
                <a:pos x="connsiteX1" y="connsiteY1"/>
              </a:cxn>
              <a:cxn ang="0">
                <a:pos x="connsiteX2" y="connsiteY2"/>
              </a:cxn>
              <a:cxn ang="0">
                <a:pos x="connsiteX3" y="connsiteY3"/>
              </a:cxn>
            </a:cxnLst>
            <a:rect l="l" t="t" r="r" b="b"/>
            <a:pathLst>
              <a:path w="509666" h="374755">
                <a:moveTo>
                  <a:pt x="0" y="0"/>
                </a:moveTo>
                <a:lnTo>
                  <a:pt x="254833" y="254833"/>
                </a:lnTo>
                <a:lnTo>
                  <a:pt x="254833" y="119922"/>
                </a:lnTo>
                <a:lnTo>
                  <a:pt x="509666" y="374755"/>
                </a:lnTo>
              </a:path>
            </a:pathLst>
          </a:custGeom>
          <a:noFill/>
          <a:ln w="9525"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boto Condensed"/>
              <a:ea typeface="+mn-ea"/>
              <a:cs typeface="+mn-cs"/>
            </a:endParaRPr>
          </a:p>
        </p:txBody>
      </p:sp>
      <p:sp>
        <p:nvSpPr>
          <p:cNvPr id="91" name="Freeform 91">
            <a:extLst>
              <a:ext uri="{FF2B5EF4-FFF2-40B4-BE49-F238E27FC236}">
                <a16:creationId xmlns:a16="http://schemas.microsoft.com/office/drawing/2014/main" id="{62764E72-1967-8DF7-C6BF-EA1888B9FFF3}"/>
              </a:ext>
            </a:extLst>
          </p:cNvPr>
          <p:cNvSpPr/>
          <p:nvPr/>
        </p:nvSpPr>
        <p:spPr>
          <a:xfrm flipH="1">
            <a:off x="533940" y="2427080"/>
            <a:ext cx="387633" cy="480213"/>
          </a:xfrm>
          <a:custGeom>
            <a:avLst/>
            <a:gdLst>
              <a:gd name="connsiteX0" fmla="*/ 0 w 509666"/>
              <a:gd name="connsiteY0" fmla="*/ 0 h 374755"/>
              <a:gd name="connsiteX1" fmla="*/ 254833 w 509666"/>
              <a:gd name="connsiteY1" fmla="*/ 254833 h 374755"/>
              <a:gd name="connsiteX2" fmla="*/ 254833 w 509666"/>
              <a:gd name="connsiteY2" fmla="*/ 119922 h 374755"/>
              <a:gd name="connsiteX3" fmla="*/ 509666 w 509666"/>
              <a:gd name="connsiteY3" fmla="*/ 374755 h 374755"/>
            </a:gdLst>
            <a:ahLst/>
            <a:cxnLst>
              <a:cxn ang="0">
                <a:pos x="connsiteX0" y="connsiteY0"/>
              </a:cxn>
              <a:cxn ang="0">
                <a:pos x="connsiteX1" y="connsiteY1"/>
              </a:cxn>
              <a:cxn ang="0">
                <a:pos x="connsiteX2" y="connsiteY2"/>
              </a:cxn>
              <a:cxn ang="0">
                <a:pos x="connsiteX3" y="connsiteY3"/>
              </a:cxn>
            </a:cxnLst>
            <a:rect l="l" t="t" r="r" b="b"/>
            <a:pathLst>
              <a:path w="509666" h="374755">
                <a:moveTo>
                  <a:pt x="0" y="0"/>
                </a:moveTo>
                <a:lnTo>
                  <a:pt x="254833" y="254833"/>
                </a:lnTo>
                <a:lnTo>
                  <a:pt x="254833" y="119922"/>
                </a:lnTo>
                <a:lnTo>
                  <a:pt x="509666" y="374755"/>
                </a:lnTo>
              </a:path>
            </a:pathLst>
          </a:custGeom>
          <a:noFill/>
          <a:ln w="9525"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boto Condensed"/>
              <a:ea typeface="+mn-ea"/>
              <a:cs typeface="+mn-cs"/>
            </a:endParaRPr>
          </a:p>
        </p:txBody>
      </p:sp>
      <p:sp>
        <p:nvSpPr>
          <p:cNvPr id="92" name="Freeform 92">
            <a:extLst>
              <a:ext uri="{FF2B5EF4-FFF2-40B4-BE49-F238E27FC236}">
                <a16:creationId xmlns:a16="http://schemas.microsoft.com/office/drawing/2014/main" id="{B8BB82A4-69E6-CDC9-F3AF-7BC82AC11836}"/>
              </a:ext>
            </a:extLst>
          </p:cNvPr>
          <p:cNvSpPr/>
          <p:nvPr/>
        </p:nvSpPr>
        <p:spPr>
          <a:xfrm>
            <a:off x="1719018" y="5244507"/>
            <a:ext cx="490782" cy="466731"/>
          </a:xfrm>
          <a:custGeom>
            <a:avLst/>
            <a:gdLst>
              <a:gd name="connsiteX0" fmla="*/ 0 w 509666"/>
              <a:gd name="connsiteY0" fmla="*/ 0 h 374755"/>
              <a:gd name="connsiteX1" fmla="*/ 254833 w 509666"/>
              <a:gd name="connsiteY1" fmla="*/ 254833 h 374755"/>
              <a:gd name="connsiteX2" fmla="*/ 254833 w 509666"/>
              <a:gd name="connsiteY2" fmla="*/ 119922 h 374755"/>
              <a:gd name="connsiteX3" fmla="*/ 509666 w 509666"/>
              <a:gd name="connsiteY3" fmla="*/ 374755 h 374755"/>
            </a:gdLst>
            <a:ahLst/>
            <a:cxnLst>
              <a:cxn ang="0">
                <a:pos x="connsiteX0" y="connsiteY0"/>
              </a:cxn>
              <a:cxn ang="0">
                <a:pos x="connsiteX1" y="connsiteY1"/>
              </a:cxn>
              <a:cxn ang="0">
                <a:pos x="connsiteX2" y="connsiteY2"/>
              </a:cxn>
              <a:cxn ang="0">
                <a:pos x="connsiteX3" y="connsiteY3"/>
              </a:cxn>
            </a:cxnLst>
            <a:rect l="l" t="t" r="r" b="b"/>
            <a:pathLst>
              <a:path w="509666" h="374755">
                <a:moveTo>
                  <a:pt x="0" y="0"/>
                </a:moveTo>
                <a:lnTo>
                  <a:pt x="254833" y="254833"/>
                </a:lnTo>
                <a:lnTo>
                  <a:pt x="254833" y="119922"/>
                </a:lnTo>
                <a:lnTo>
                  <a:pt x="509666" y="374755"/>
                </a:lnTo>
              </a:path>
            </a:pathLst>
          </a:custGeom>
          <a:noFill/>
          <a:ln w="9525"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boto Condensed"/>
              <a:ea typeface="+mn-ea"/>
              <a:cs typeface="+mn-cs"/>
            </a:endParaRPr>
          </a:p>
        </p:txBody>
      </p:sp>
      <p:sp>
        <p:nvSpPr>
          <p:cNvPr id="93" name="Freeform 93">
            <a:extLst>
              <a:ext uri="{FF2B5EF4-FFF2-40B4-BE49-F238E27FC236}">
                <a16:creationId xmlns:a16="http://schemas.microsoft.com/office/drawing/2014/main" id="{34F2F0DE-E724-68D5-04BF-3C38D71DC4D7}"/>
              </a:ext>
            </a:extLst>
          </p:cNvPr>
          <p:cNvSpPr/>
          <p:nvPr/>
        </p:nvSpPr>
        <p:spPr>
          <a:xfrm>
            <a:off x="1719018" y="5375407"/>
            <a:ext cx="192790" cy="866078"/>
          </a:xfrm>
          <a:custGeom>
            <a:avLst/>
            <a:gdLst>
              <a:gd name="connsiteX0" fmla="*/ 0 w 509666"/>
              <a:gd name="connsiteY0" fmla="*/ 0 h 374755"/>
              <a:gd name="connsiteX1" fmla="*/ 254833 w 509666"/>
              <a:gd name="connsiteY1" fmla="*/ 254833 h 374755"/>
              <a:gd name="connsiteX2" fmla="*/ 254833 w 509666"/>
              <a:gd name="connsiteY2" fmla="*/ 119922 h 374755"/>
              <a:gd name="connsiteX3" fmla="*/ 509666 w 509666"/>
              <a:gd name="connsiteY3" fmla="*/ 374755 h 374755"/>
            </a:gdLst>
            <a:ahLst/>
            <a:cxnLst>
              <a:cxn ang="0">
                <a:pos x="connsiteX0" y="connsiteY0"/>
              </a:cxn>
              <a:cxn ang="0">
                <a:pos x="connsiteX1" y="connsiteY1"/>
              </a:cxn>
              <a:cxn ang="0">
                <a:pos x="connsiteX2" y="connsiteY2"/>
              </a:cxn>
              <a:cxn ang="0">
                <a:pos x="connsiteX3" y="connsiteY3"/>
              </a:cxn>
            </a:cxnLst>
            <a:rect l="l" t="t" r="r" b="b"/>
            <a:pathLst>
              <a:path w="509666" h="374755">
                <a:moveTo>
                  <a:pt x="0" y="0"/>
                </a:moveTo>
                <a:lnTo>
                  <a:pt x="254833" y="254833"/>
                </a:lnTo>
                <a:lnTo>
                  <a:pt x="254833" y="119922"/>
                </a:lnTo>
                <a:lnTo>
                  <a:pt x="509666" y="374755"/>
                </a:lnTo>
              </a:path>
            </a:pathLst>
          </a:custGeom>
          <a:noFill/>
          <a:ln w="9525"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boto Condensed"/>
              <a:ea typeface="+mn-ea"/>
              <a:cs typeface="+mn-cs"/>
            </a:endParaRPr>
          </a:p>
        </p:txBody>
      </p:sp>
      <p:cxnSp>
        <p:nvCxnSpPr>
          <p:cNvPr id="94" name="Straight Connector 93">
            <a:extLst>
              <a:ext uri="{FF2B5EF4-FFF2-40B4-BE49-F238E27FC236}">
                <a16:creationId xmlns:a16="http://schemas.microsoft.com/office/drawing/2014/main" id="{F4E0DEAD-1671-5900-C42B-4DFB4C698BD2}"/>
              </a:ext>
            </a:extLst>
          </p:cNvPr>
          <p:cNvCxnSpPr>
            <a:cxnSpLocks/>
            <a:stCxn id="58" idx="2"/>
            <a:endCxn id="63" idx="4"/>
          </p:cNvCxnSpPr>
          <p:nvPr/>
        </p:nvCxnSpPr>
        <p:spPr>
          <a:xfrm flipH="1" flipV="1">
            <a:off x="3424730" y="2276829"/>
            <a:ext cx="1299670" cy="1211301"/>
          </a:xfrm>
          <a:prstGeom prst="line">
            <a:avLst/>
          </a:prstGeom>
          <a:noFill/>
          <a:ln w="12700" cap="flat" cmpd="sng" algn="ctr">
            <a:solidFill>
              <a:srgbClr val="212121"/>
            </a:solidFill>
            <a:prstDash val="solid"/>
            <a:miter lim="800000"/>
          </a:ln>
          <a:effectLst/>
        </p:spPr>
      </p:cxnSp>
      <p:cxnSp>
        <p:nvCxnSpPr>
          <p:cNvPr id="95" name="Straight Connector 94">
            <a:extLst>
              <a:ext uri="{FF2B5EF4-FFF2-40B4-BE49-F238E27FC236}">
                <a16:creationId xmlns:a16="http://schemas.microsoft.com/office/drawing/2014/main" id="{68B9D3E8-5023-A35E-5F06-AD24CB246A92}"/>
              </a:ext>
            </a:extLst>
          </p:cNvPr>
          <p:cNvCxnSpPr>
            <a:cxnSpLocks/>
            <a:stCxn id="58" idx="3"/>
            <a:endCxn id="62" idx="5"/>
          </p:cNvCxnSpPr>
          <p:nvPr/>
        </p:nvCxnSpPr>
        <p:spPr>
          <a:xfrm flipH="1">
            <a:off x="3999677" y="3802455"/>
            <a:ext cx="1039048" cy="720088"/>
          </a:xfrm>
          <a:prstGeom prst="line">
            <a:avLst/>
          </a:prstGeom>
          <a:noFill/>
          <a:ln w="12700" cap="flat" cmpd="sng" algn="ctr">
            <a:solidFill>
              <a:srgbClr val="212121"/>
            </a:solidFill>
            <a:prstDash val="solid"/>
            <a:miter lim="800000"/>
          </a:ln>
          <a:effectLst/>
        </p:spPr>
      </p:cxnSp>
      <p:cxnSp>
        <p:nvCxnSpPr>
          <p:cNvPr id="96" name="Straight Connector 95">
            <a:extLst>
              <a:ext uri="{FF2B5EF4-FFF2-40B4-BE49-F238E27FC236}">
                <a16:creationId xmlns:a16="http://schemas.microsoft.com/office/drawing/2014/main" id="{3D851394-5D02-8947-B76E-E2CE3109D7BC}"/>
              </a:ext>
            </a:extLst>
          </p:cNvPr>
          <p:cNvCxnSpPr>
            <a:cxnSpLocks/>
            <a:stCxn id="62" idx="2"/>
            <a:endCxn id="72" idx="5"/>
          </p:cNvCxnSpPr>
          <p:nvPr/>
        </p:nvCxnSpPr>
        <p:spPr>
          <a:xfrm flipH="1">
            <a:off x="1981200" y="4693993"/>
            <a:ext cx="1332677" cy="1016857"/>
          </a:xfrm>
          <a:prstGeom prst="line">
            <a:avLst/>
          </a:prstGeom>
          <a:noFill/>
          <a:ln w="12700" cap="flat" cmpd="sng" algn="ctr">
            <a:solidFill>
              <a:srgbClr val="212121"/>
            </a:solidFill>
            <a:prstDash val="solid"/>
            <a:miter lim="800000"/>
          </a:ln>
          <a:effectLst/>
        </p:spPr>
      </p:cxnSp>
      <p:cxnSp>
        <p:nvCxnSpPr>
          <p:cNvPr id="97" name="Straight Connector 96">
            <a:extLst>
              <a:ext uri="{FF2B5EF4-FFF2-40B4-BE49-F238E27FC236}">
                <a16:creationId xmlns:a16="http://schemas.microsoft.com/office/drawing/2014/main" id="{2482310A-BB81-2538-8F3A-429E0687CD5C}"/>
              </a:ext>
            </a:extLst>
          </p:cNvPr>
          <p:cNvCxnSpPr>
            <a:cxnSpLocks/>
            <a:stCxn id="62" idx="2"/>
            <a:endCxn id="65" idx="5"/>
          </p:cNvCxnSpPr>
          <p:nvPr/>
        </p:nvCxnSpPr>
        <p:spPr>
          <a:xfrm flipH="1" flipV="1">
            <a:off x="1475874" y="4669184"/>
            <a:ext cx="1838003" cy="24809"/>
          </a:xfrm>
          <a:prstGeom prst="line">
            <a:avLst/>
          </a:prstGeom>
          <a:noFill/>
          <a:ln w="12700" cap="flat" cmpd="sng" algn="ctr">
            <a:solidFill>
              <a:srgbClr val="212121"/>
            </a:solidFill>
            <a:prstDash val="solid"/>
            <a:miter lim="800000"/>
          </a:ln>
          <a:effectLst/>
        </p:spPr>
      </p:cxnSp>
      <p:cxnSp>
        <p:nvCxnSpPr>
          <p:cNvPr id="98" name="Straight Connector 97">
            <a:extLst>
              <a:ext uri="{FF2B5EF4-FFF2-40B4-BE49-F238E27FC236}">
                <a16:creationId xmlns:a16="http://schemas.microsoft.com/office/drawing/2014/main" id="{F2CD62F3-6ECA-6B2F-15AD-280322E97044}"/>
              </a:ext>
            </a:extLst>
          </p:cNvPr>
          <p:cNvCxnSpPr>
            <a:cxnSpLocks/>
            <a:stCxn id="63" idx="2"/>
            <a:endCxn id="64" idx="5"/>
          </p:cNvCxnSpPr>
          <p:nvPr/>
        </p:nvCxnSpPr>
        <p:spPr>
          <a:xfrm flipH="1">
            <a:off x="1253536" y="2276829"/>
            <a:ext cx="1656844" cy="431491"/>
          </a:xfrm>
          <a:prstGeom prst="line">
            <a:avLst/>
          </a:prstGeom>
          <a:noFill/>
          <a:ln w="12700" cap="flat" cmpd="sng" algn="ctr">
            <a:solidFill>
              <a:srgbClr val="212121"/>
            </a:solidFill>
            <a:prstDash val="solid"/>
            <a:miter lim="800000"/>
          </a:ln>
          <a:effectLst/>
        </p:spPr>
      </p:cxnSp>
      <p:sp>
        <p:nvSpPr>
          <p:cNvPr id="99" name="Can 99">
            <a:extLst>
              <a:ext uri="{FF2B5EF4-FFF2-40B4-BE49-F238E27FC236}">
                <a16:creationId xmlns:a16="http://schemas.microsoft.com/office/drawing/2014/main" id="{EFC7DEE9-D8C1-ED39-05D0-87452B07E0CE}"/>
              </a:ext>
            </a:extLst>
          </p:cNvPr>
          <p:cNvSpPr/>
          <p:nvPr/>
        </p:nvSpPr>
        <p:spPr>
          <a:xfrm>
            <a:off x="5332354" y="4117376"/>
            <a:ext cx="508259" cy="551808"/>
          </a:xfrm>
          <a:prstGeom prst="can">
            <a:avLst/>
          </a:prstGeom>
          <a:gradFill rotWithShape="1">
            <a:gsLst>
              <a:gs pos="0">
                <a:srgbClr val="212121">
                  <a:lumMod val="110000"/>
                  <a:satMod val="105000"/>
                  <a:tint val="67000"/>
                </a:srgbClr>
              </a:gs>
              <a:gs pos="50000">
                <a:srgbClr val="212121">
                  <a:lumMod val="105000"/>
                  <a:satMod val="103000"/>
                  <a:tint val="73000"/>
                </a:srgbClr>
              </a:gs>
              <a:gs pos="100000">
                <a:srgbClr val="212121">
                  <a:lumMod val="105000"/>
                  <a:satMod val="109000"/>
                  <a:tint val="81000"/>
                </a:srgbClr>
              </a:gs>
            </a:gsLst>
            <a:lin ang="5400000" scaled="0"/>
          </a:gradFill>
          <a:ln w="6350" cap="flat" cmpd="sng" algn="ctr">
            <a:solidFill>
              <a:srgbClr val="21212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212121"/>
                </a:solidFill>
                <a:effectLst/>
                <a:uLnTx/>
                <a:uFillTx/>
                <a:latin typeface="Roboto Condensed"/>
                <a:ea typeface="+mn-ea"/>
                <a:cs typeface="+mn-cs"/>
              </a:rPr>
              <a:t>VLR</a:t>
            </a:r>
            <a:endParaRPr kumimoji="0" lang="en-US" sz="1800" b="1" i="0" u="none" strike="noStrike" kern="1200" cap="none" spc="0" normalizeH="0" baseline="0" noProof="0" dirty="0">
              <a:ln>
                <a:noFill/>
              </a:ln>
              <a:solidFill>
                <a:srgbClr val="212121"/>
              </a:solidFill>
              <a:effectLst/>
              <a:uLnTx/>
              <a:uFillTx/>
              <a:latin typeface="Roboto Condensed"/>
              <a:ea typeface="+mn-ea"/>
              <a:cs typeface="+mn-cs"/>
            </a:endParaRPr>
          </a:p>
        </p:txBody>
      </p:sp>
      <p:sp>
        <p:nvSpPr>
          <p:cNvPr id="100" name="Can 100">
            <a:extLst>
              <a:ext uri="{FF2B5EF4-FFF2-40B4-BE49-F238E27FC236}">
                <a16:creationId xmlns:a16="http://schemas.microsoft.com/office/drawing/2014/main" id="{D5A89552-0370-5DBE-EE87-29C3AA840446}"/>
              </a:ext>
            </a:extLst>
          </p:cNvPr>
          <p:cNvSpPr/>
          <p:nvPr/>
        </p:nvSpPr>
        <p:spPr>
          <a:xfrm>
            <a:off x="6123452" y="4669184"/>
            <a:ext cx="508259" cy="551808"/>
          </a:xfrm>
          <a:prstGeom prst="can">
            <a:avLst/>
          </a:prstGeom>
          <a:gradFill rotWithShape="1">
            <a:gsLst>
              <a:gs pos="0">
                <a:srgbClr val="212121">
                  <a:lumMod val="110000"/>
                  <a:satMod val="105000"/>
                  <a:tint val="67000"/>
                </a:srgbClr>
              </a:gs>
              <a:gs pos="50000">
                <a:srgbClr val="212121">
                  <a:lumMod val="105000"/>
                  <a:satMod val="103000"/>
                  <a:tint val="73000"/>
                </a:srgbClr>
              </a:gs>
              <a:gs pos="100000">
                <a:srgbClr val="212121">
                  <a:lumMod val="105000"/>
                  <a:satMod val="109000"/>
                  <a:tint val="81000"/>
                </a:srgbClr>
              </a:gs>
            </a:gsLst>
            <a:lin ang="5400000" scaled="0"/>
          </a:gradFill>
          <a:ln w="6350" cap="flat" cmpd="sng" algn="ctr">
            <a:solidFill>
              <a:srgbClr val="21212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212121"/>
                </a:solidFill>
                <a:effectLst/>
                <a:uLnTx/>
                <a:uFillTx/>
                <a:latin typeface="Roboto Condensed"/>
                <a:ea typeface="+mn-ea"/>
                <a:cs typeface="+mn-cs"/>
              </a:rPr>
              <a:t>HLR</a:t>
            </a:r>
            <a:endParaRPr kumimoji="0" lang="en-US" sz="1800" b="1" i="0" u="none" strike="noStrike" kern="1200" cap="none" spc="0" normalizeH="0" baseline="0" noProof="0" dirty="0">
              <a:ln>
                <a:noFill/>
              </a:ln>
              <a:solidFill>
                <a:srgbClr val="212121"/>
              </a:solidFill>
              <a:effectLst/>
              <a:uLnTx/>
              <a:uFillTx/>
              <a:latin typeface="Roboto Condensed"/>
              <a:ea typeface="+mn-ea"/>
              <a:cs typeface="+mn-cs"/>
            </a:endParaRPr>
          </a:p>
        </p:txBody>
      </p:sp>
      <p:sp>
        <p:nvSpPr>
          <p:cNvPr id="101" name="Can 101">
            <a:extLst>
              <a:ext uri="{FF2B5EF4-FFF2-40B4-BE49-F238E27FC236}">
                <a16:creationId xmlns:a16="http://schemas.microsoft.com/office/drawing/2014/main" id="{EA927EC4-9F1F-C9BE-BE95-427DEF9FA306}"/>
              </a:ext>
            </a:extLst>
          </p:cNvPr>
          <p:cNvSpPr/>
          <p:nvPr/>
        </p:nvSpPr>
        <p:spPr>
          <a:xfrm>
            <a:off x="6873118" y="5178432"/>
            <a:ext cx="508259" cy="551808"/>
          </a:xfrm>
          <a:prstGeom prst="can">
            <a:avLst/>
          </a:prstGeom>
          <a:gradFill rotWithShape="1">
            <a:gsLst>
              <a:gs pos="0">
                <a:srgbClr val="212121">
                  <a:lumMod val="110000"/>
                  <a:satMod val="105000"/>
                  <a:tint val="67000"/>
                </a:srgbClr>
              </a:gs>
              <a:gs pos="50000">
                <a:srgbClr val="212121">
                  <a:lumMod val="105000"/>
                  <a:satMod val="103000"/>
                  <a:tint val="73000"/>
                </a:srgbClr>
              </a:gs>
              <a:gs pos="100000">
                <a:srgbClr val="212121">
                  <a:lumMod val="105000"/>
                  <a:satMod val="109000"/>
                  <a:tint val="81000"/>
                </a:srgbClr>
              </a:gs>
            </a:gsLst>
            <a:lin ang="5400000" scaled="0"/>
          </a:gradFill>
          <a:ln w="6350" cap="flat" cmpd="sng" algn="ctr">
            <a:solidFill>
              <a:srgbClr val="21212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212121"/>
                </a:solidFill>
                <a:effectLst/>
                <a:uLnTx/>
                <a:uFillTx/>
                <a:latin typeface="Roboto Condensed"/>
                <a:ea typeface="+mn-ea"/>
                <a:cs typeface="+mn-cs"/>
              </a:rPr>
              <a:t>AUC</a:t>
            </a:r>
            <a:endParaRPr kumimoji="0" lang="en-US" sz="1800" b="1" i="0" u="none" strike="noStrike" kern="1200" cap="none" spc="0" normalizeH="0" baseline="0" noProof="0" dirty="0">
              <a:ln>
                <a:noFill/>
              </a:ln>
              <a:solidFill>
                <a:srgbClr val="212121"/>
              </a:solidFill>
              <a:effectLst/>
              <a:uLnTx/>
              <a:uFillTx/>
              <a:latin typeface="Roboto Condensed"/>
              <a:ea typeface="+mn-ea"/>
              <a:cs typeface="+mn-cs"/>
            </a:endParaRPr>
          </a:p>
        </p:txBody>
      </p:sp>
      <p:sp>
        <p:nvSpPr>
          <p:cNvPr id="102" name="Can 102">
            <a:extLst>
              <a:ext uri="{FF2B5EF4-FFF2-40B4-BE49-F238E27FC236}">
                <a16:creationId xmlns:a16="http://schemas.microsoft.com/office/drawing/2014/main" id="{305B74FE-A065-8830-A998-0CCB630A9E7D}"/>
              </a:ext>
            </a:extLst>
          </p:cNvPr>
          <p:cNvSpPr/>
          <p:nvPr/>
        </p:nvSpPr>
        <p:spPr>
          <a:xfrm>
            <a:off x="7799710" y="5623081"/>
            <a:ext cx="508259" cy="551808"/>
          </a:xfrm>
          <a:prstGeom prst="can">
            <a:avLst/>
          </a:prstGeom>
          <a:gradFill rotWithShape="1">
            <a:gsLst>
              <a:gs pos="0">
                <a:srgbClr val="212121">
                  <a:lumMod val="110000"/>
                  <a:satMod val="105000"/>
                  <a:tint val="67000"/>
                </a:srgbClr>
              </a:gs>
              <a:gs pos="50000">
                <a:srgbClr val="212121">
                  <a:lumMod val="105000"/>
                  <a:satMod val="103000"/>
                  <a:tint val="73000"/>
                </a:srgbClr>
              </a:gs>
              <a:gs pos="100000">
                <a:srgbClr val="212121">
                  <a:lumMod val="105000"/>
                  <a:satMod val="109000"/>
                  <a:tint val="81000"/>
                </a:srgbClr>
              </a:gs>
            </a:gsLst>
            <a:lin ang="5400000" scaled="0"/>
          </a:gradFill>
          <a:ln w="6350" cap="flat" cmpd="sng" algn="ctr">
            <a:solidFill>
              <a:srgbClr val="21212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212121"/>
                </a:solidFill>
                <a:effectLst/>
                <a:uLnTx/>
                <a:uFillTx/>
                <a:latin typeface="Roboto Condensed"/>
                <a:ea typeface="+mn-ea"/>
                <a:cs typeface="+mn-cs"/>
              </a:rPr>
              <a:t>EIR</a:t>
            </a:r>
            <a:endParaRPr kumimoji="0" lang="en-US" sz="1800" b="1" i="0" u="none" strike="noStrike" kern="1200" cap="none" spc="0" normalizeH="0" baseline="0" noProof="0" dirty="0">
              <a:ln>
                <a:noFill/>
              </a:ln>
              <a:solidFill>
                <a:srgbClr val="212121"/>
              </a:solidFill>
              <a:effectLst/>
              <a:uLnTx/>
              <a:uFillTx/>
              <a:latin typeface="Roboto Condensed"/>
              <a:ea typeface="+mn-ea"/>
              <a:cs typeface="+mn-cs"/>
            </a:endParaRPr>
          </a:p>
        </p:txBody>
      </p:sp>
      <p:cxnSp>
        <p:nvCxnSpPr>
          <p:cNvPr id="103" name="Straight Connector 102">
            <a:extLst>
              <a:ext uri="{FF2B5EF4-FFF2-40B4-BE49-F238E27FC236}">
                <a16:creationId xmlns:a16="http://schemas.microsoft.com/office/drawing/2014/main" id="{03BA1CA6-0ACB-C231-CBAD-D3C262CE4522}"/>
              </a:ext>
            </a:extLst>
          </p:cNvPr>
          <p:cNvCxnSpPr>
            <a:cxnSpLocks/>
            <a:endCxn id="58" idx="4"/>
          </p:cNvCxnSpPr>
          <p:nvPr/>
        </p:nvCxnSpPr>
        <p:spPr>
          <a:xfrm flipH="1" flipV="1">
            <a:off x="5353050" y="3488130"/>
            <a:ext cx="3600450" cy="2222720"/>
          </a:xfrm>
          <a:prstGeom prst="line">
            <a:avLst/>
          </a:prstGeom>
          <a:noFill/>
          <a:ln w="12700" cap="flat" cmpd="sng" algn="ctr">
            <a:solidFill>
              <a:srgbClr val="212121"/>
            </a:solidFill>
            <a:prstDash val="solid"/>
            <a:miter lim="800000"/>
          </a:ln>
          <a:effectLst/>
        </p:spPr>
      </p:cxnSp>
      <p:cxnSp>
        <p:nvCxnSpPr>
          <p:cNvPr id="104" name="Straight Connector 103">
            <a:extLst>
              <a:ext uri="{FF2B5EF4-FFF2-40B4-BE49-F238E27FC236}">
                <a16:creationId xmlns:a16="http://schemas.microsoft.com/office/drawing/2014/main" id="{2567D2FD-6E6D-6348-2EAA-BA575F624A0F}"/>
              </a:ext>
            </a:extLst>
          </p:cNvPr>
          <p:cNvCxnSpPr>
            <a:cxnSpLocks/>
            <a:endCxn id="99" idx="4"/>
          </p:cNvCxnSpPr>
          <p:nvPr/>
        </p:nvCxnSpPr>
        <p:spPr>
          <a:xfrm flipH="1">
            <a:off x="5840613" y="4393280"/>
            <a:ext cx="980110" cy="0"/>
          </a:xfrm>
          <a:prstGeom prst="line">
            <a:avLst/>
          </a:prstGeom>
          <a:noFill/>
          <a:ln w="12700" cap="flat" cmpd="sng" algn="ctr">
            <a:solidFill>
              <a:srgbClr val="212121"/>
            </a:solidFill>
            <a:prstDash val="solid"/>
            <a:miter lim="800000"/>
          </a:ln>
          <a:effectLst/>
        </p:spPr>
      </p:cxnSp>
      <p:cxnSp>
        <p:nvCxnSpPr>
          <p:cNvPr id="105" name="Straight Connector 104">
            <a:extLst>
              <a:ext uri="{FF2B5EF4-FFF2-40B4-BE49-F238E27FC236}">
                <a16:creationId xmlns:a16="http://schemas.microsoft.com/office/drawing/2014/main" id="{D50E18C6-65ED-709C-DC31-9D697CB8AF1B}"/>
              </a:ext>
            </a:extLst>
          </p:cNvPr>
          <p:cNvCxnSpPr>
            <a:cxnSpLocks/>
          </p:cNvCxnSpPr>
          <p:nvPr/>
        </p:nvCxnSpPr>
        <p:spPr>
          <a:xfrm flipH="1">
            <a:off x="6631711" y="4802537"/>
            <a:ext cx="835889" cy="0"/>
          </a:xfrm>
          <a:prstGeom prst="line">
            <a:avLst/>
          </a:prstGeom>
          <a:noFill/>
          <a:ln w="12700" cap="flat" cmpd="sng" algn="ctr">
            <a:solidFill>
              <a:srgbClr val="212121"/>
            </a:solidFill>
            <a:prstDash val="solid"/>
            <a:miter lim="800000"/>
          </a:ln>
          <a:effectLst/>
        </p:spPr>
      </p:cxnSp>
      <p:cxnSp>
        <p:nvCxnSpPr>
          <p:cNvPr id="106" name="Straight Connector 105">
            <a:extLst>
              <a:ext uri="{FF2B5EF4-FFF2-40B4-BE49-F238E27FC236}">
                <a16:creationId xmlns:a16="http://schemas.microsoft.com/office/drawing/2014/main" id="{EA471AFA-451B-8312-F116-39E1CE976752}"/>
              </a:ext>
            </a:extLst>
          </p:cNvPr>
          <p:cNvCxnSpPr>
            <a:cxnSpLocks/>
          </p:cNvCxnSpPr>
          <p:nvPr/>
        </p:nvCxnSpPr>
        <p:spPr>
          <a:xfrm flipH="1">
            <a:off x="7381377" y="5355480"/>
            <a:ext cx="980110" cy="0"/>
          </a:xfrm>
          <a:prstGeom prst="line">
            <a:avLst/>
          </a:prstGeom>
          <a:noFill/>
          <a:ln w="12700" cap="flat" cmpd="sng" algn="ctr">
            <a:solidFill>
              <a:srgbClr val="212121"/>
            </a:solidFill>
            <a:prstDash val="solid"/>
            <a:miter lim="800000"/>
          </a:ln>
          <a:effectLst/>
        </p:spPr>
      </p:cxnSp>
      <p:cxnSp>
        <p:nvCxnSpPr>
          <p:cNvPr id="107" name="Straight Connector 106">
            <a:extLst>
              <a:ext uri="{FF2B5EF4-FFF2-40B4-BE49-F238E27FC236}">
                <a16:creationId xmlns:a16="http://schemas.microsoft.com/office/drawing/2014/main" id="{20355191-7AC0-1DEB-2508-CEB4551B3CE4}"/>
              </a:ext>
            </a:extLst>
          </p:cNvPr>
          <p:cNvCxnSpPr>
            <a:cxnSpLocks/>
          </p:cNvCxnSpPr>
          <p:nvPr/>
        </p:nvCxnSpPr>
        <p:spPr>
          <a:xfrm flipH="1">
            <a:off x="8307970" y="5710850"/>
            <a:ext cx="645530" cy="14915"/>
          </a:xfrm>
          <a:prstGeom prst="line">
            <a:avLst/>
          </a:prstGeom>
          <a:noFill/>
          <a:ln w="12700" cap="flat" cmpd="sng" algn="ctr">
            <a:solidFill>
              <a:srgbClr val="212121"/>
            </a:solidFill>
            <a:prstDash val="solid"/>
            <a:miter lim="800000"/>
          </a:ln>
          <a:effectLst/>
        </p:spPr>
      </p:cxnSp>
      <p:cxnSp>
        <p:nvCxnSpPr>
          <p:cNvPr id="108" name="Straight Connector 107">
            <a:extLst>
              <a:ext uri="{FF2B5EF4-FFF2-40B4-BE49-F238E27FC236}">
                <a16:creationId xmlns:a16="http://schemas.microsoft.com/office/drawing/2014/main" id="{EE5939B0-54D1-7EB0-B53C-5004688A67FB}"/>
              </a:ext>
            </a:extLst>
          </p:cNvPr>
          <p:cNvCxnSpPr>
            <a:cxnSpLocks/>
            <a:stCxn id="115" idx="0"/>
            <a:endCxn id="60" idx="3"/>
          </p:cNvCxnSpPr>
          <p:nvPr/>
        </p:nvCxnSpPr>
        <p:spPr>
          <a:xfrm flipV="1">
            <a:off x="8125648" y="1700255"/>
            <a:ext cx="1323564" cy="1253001"/>
          </a:xfrm>
          <a:prstGeom prst="line">
            <a:avLst/>
          </a:prstGeom>
          <a:noFill/>
          <a:ln w="12700" cap="flat" cmpd="sng" algn="ctr">
            <a:solidFill>
              <a:srgbClr val="212121"/>
            </a:solidFill>
            <a:prstDash val="solid"/>
            <a:miter lim="800000"/>
          </a:ln>
          <a:effectLst/>
        </p:spPr>
      </p:cxnSp>
      <p:cxnSp>
        <p:nvCxnSpPr>
          <p:cNvPr id="109" name="Straight Connector 108">
            <a:extLst>
              <a:ext uri="{FF2B5EF4-FFF2-40B4-BE49-F238E27FC236}">
                <a16:creationId xmlns:a16="http://schemas.microsoft.com/office/drawing/2014/main" id="{E584BD5D-E463-0B04-B827-06CB20A22824}"/>
              </a:ext>
            </a:extLst>
          </p:cNvPr>
          <p:cNvCxnSpPr>
            <a:cxnSpLocks/>
            <a:stCxn id="115" idx="5"/>
            <a:endCxn id="59" idx="2"/>
          </p:cNvCxnSpPr>
          <p:nvPr/>
        </p:nvCxnSpPr>
        <p:spPr>
          <a:xfrm flipV="1">
            <a:off x="8439973" y="2993800"/>
            <a:ext cx="694914" cy="273781"/>
          </a:xfrm>
          <a:prstGeom prst="line">
            <a:avLst/>
          </a:prstGeom>
          <a:noFill/>
          <a:ln w="12700" cap="flat" cmpd="sng" algn="ctr">
            <a:solidFill>
              <a:srgbClr val="212121"/>
            </a:solidFill>
            <a:prstDash val="solid"/>
            <a:miter lim="800000"/>
          </a:ln>
          <a:effectLst/>
        </p:spPr>
      </p:cxnSp>
      <p:cxnSp>
        <p:nvCxnSpPr>
          <p:cNvPr id="110" name="Straight Connector 109">
            <a:extLst>
              <a:ext uri="{FF2B5EF4-FFF2-40B4-BE49-F238E27FC236}">
                <a16:creationId xmlns:a16="http://schemas.microsoft.com/office/drawing/2014/main" id="{23B9C285-F82F-8491-D32B-70387C005668}"/>
              </a:ext>
            </a:extLst>
          </p:cNvPr>
          <p:cNvCxnSpPr>
            <a:cxnSpLocks/>
            <a:stCxn id="115" idx="0"/>
            <a:endCxn id="61" idx="3"/>
          </p:cNvCxnSpPr>
          <p:nvPr/>
        </p:nvCxnSpPr>
        <p:spPr>
          <a:xfrm flipH="1" flipV="1">
            <a:off x="7496998" y="1812576"/>
            <a:ext cx="628650" cy="1140680"/>
          </a:xfrm>
          <a:prstGeom prst="line">
            <a:avLst/>
          </a:prstGeom>
          <a:noFill/>
          <a:ln w="3175" cap="flat" cmpd="sng" algn="ctr">
            <a:solidFill>
              <a:srgbClr val="212121"/>
            </a:solidFill>
            <a:prstDash val="solid"/>
            <a:miter lim="800000"/>
          </a:ln>
          <a:effectLst/>
        </p:spPr>
      </p:cxnSp>
      <p:sp>
        <p:nvSpPr>
          <p:cNvPr id="111" name="TextBox 110">
            <a:extLst>
              <a:ext uri="{FF2B5EF4-FFF2-40B4-BE49-F238E27FC236}">
                <a16:creationId xmlns:a16="http://schemas.microsoft.com/office/drawing/2014/main" id="{64CF7A86-58E2-FC85-2C66-A083E98FCF34}"/>
              </a:ext>
            </a:extLst>
          </p:cNvPr>
          <p:cNvSpPr txBox="1"/>
          <p:nvPr/>
        </p:nvSpPr>
        <p:spPr>
          <a:xfrm>
            <a:off x="6166297" y="1281155"/>
            <a:ext cx="1114753" cy="523220"/>
          </a:xfrm>
          <a:prstGeom prst="rect">
            <a:avLst/>
          </a:prstGeom>
          <a:noFill/>
        </p:spPr>
        <p:txBody>
          <a:bodyPr wrap="square" rtlCol="0">
            <a:spAutoFit/>
          </a:bodyPr>
          <a:lstStyle/>
          <a:p>
            <a:pPr>
              <a:buClrTx/>
              <a:buFontTx/>
              <a:buNone/>
            </a:pPr>
            <a:r>
              <a:rPr lang="en-US" sz="1400" b="1" kern="1200" dirty="0">
                <a:solidFill>
                  <a:srgbClr val="212121"/>
                </a:solidFill>
                <a:latin typeface="Roboto Condensed"/>
                <a:ea typeface="+mn-ea"/>
                <a:cs typeface="+mn-cs"/>
              </a:rPr>
              <a:t>SMS-GMSC</a:t>
            </a:r>
          </a:p>
          <a:p>
            <a:pPr>
              <a:buClrTx/>
              <a:buFontTx/>
              <a:buNone/>
            </a:pPr>
            <a:r>
              <a:rPr lang="en-US" sz="1400" b="1" kern="1200" dirty="0">
                <a:solidFill>
                  <a:srgbClr val="212121"/>
                </a:solidFill>
                <a:latin typeface="Roboto Condensed"/>
                <a:ea typeface="+mn-ea"/>
                <a:cs typeface="+mn-cs"/>
              </a:rPr>
              <a:t>SMS-IWMSC</a:t>
            </a:r>
          </a:p>
        </p:txBody>
      </p:sp>
      <p:cxnSp>
        <p:nvCxnSpPr>
          <p:cNvPr id="112" name="Straight Connector 111">
            <a:extLst>
              <a:ext uri="{FF2B5EF4-FFF2-40B4-BE49-F238E27FC236}">
                <a16:creationId xmlns:a16="http://schemas.microsoft.com/office/drawing/2014/main" id="{8A50977D-BF8A-33ED-D643-AD4AD19A7DE9}"/>
              </a:ext>
            </a:extLst>
          </p:cNvPr>
          <p:cNvCxnSpPr>
            <a:cxnSpLocks/>
            <a:stCxn id="60" idx="5"/>
          </p:cNvCxnSpPr>
          <p:nvPr/>
        </p:nvCxnSpPr>
        <p:spPr>
          <a:xfrm>
            <a:off x="9973087" y="1176380"/>
            <a:ext cx="211032" cy="0"/>
          </a:xfrm>
          <a:prstGeom prst="line">
            <a:avLst/>
          </a:prstGeom>
          <a:noFill/>
          <a:ln w="12700" cap="flat" cmpd="sng" algn="ctr">
            <a:solidFill>
              <a:srgbClr val="212121"/>
            </a:solidFill>
            <a:prstDash val="solid"/>
            <a:miter lim="800000"/>
          </a:ln>
          <a:effectLst/>
        </p:spPr>
      </p:cxnSp>
      <p:sp>
        <p:nvSpPr>
          <p:cNvPr id="113" name="TextBox 112">
            <a:extLst>
              <a:ext uri="{FF2B5EF4-FFF2-40B4-BE49-F238E27FC236}">
                <a16:creationId xmlns:a16="http://schemas.microsoft.com/office/drawing/2014/main" id="{78C4F513-8D45-EBD7-BDB2-5F1570614B15}"/>
              </a:ext>
            </a:extLst>
          </p:cNvPr>
          <p:cNvSpPr txBox="1"/>
          <p:nvPr/>
        </p:nvSpPr>
        <p:spPr>
          <a:xfrm>
            <a:off x="10101716" y="2640065"/>
            <a:ext cx="1114753" cy="523220"/>
          </a:xfrm>
          <a:prstGeom prst="rect">
            <a:avLst/>
          </a:prstGeom>
          <a:noFill/>
        </p:spPr>
        <p:txBody>
          <a:bodyPr wrap="square" rtlCol="0">
            <a:spAutoFit/>
          </a:bodyPr>
          <a:lstStyle/>
          <a:p>
            <a:pPr>
              <a:buClrTx/>
              <a:buFontTx/>
              <a:buNone/>
            </a:pPr>
            <a:r>
              <a:rPr lang="en-US" sz="1400" b="1" kern="1200" dirty="0">
                <a:solidFill>
                  <a:srgbClr val="212121"/>
                </a:solidFill>
                <a:latin typeface="Roboto Condensed"/>
                <a:ea typeface="+mn-ea"/>
                <a:cs typeface="+mn-cs"/>
              </a:rPr>
              <a:t>Internet/</a:t>
            </a:r>
          </a:p>
          <a:p>
            <a:pPr>
              <a:buClrTx/>
              <a:buFontTx/>
              <a:buNone/>
            </a:pPr>
            <a:r>
              <a:rPr lang="en-US" sz="1400" b="1" kern="1200" dirty="0">
                <a:solidFill>
                  <a:srgbClr val="212121"/>
                </a:solidFill>
                <a:latin typeface="Roboto Condensed"/>
                <a:ea typeface="+mn-ea"/>
                <a:cs typeface="+mn-cs"/>
              </a:rPr>
              <a:t>ISDN/PDN</a:t>
            </a:r>
          </a:p>
        </p:txBody>
      </p:sp>
      <p:sp>
        <p:nvSpPr>
          <p:cNvPr id="114" name="TextBox 113">
            <a:extLst>
              <a:ext uri="{FF2B5EF4-FFF2-40B4-BE49-F238E27FC236}">
                <a16:creationId xmlns:a16="http://schemas.microsoft.com/office/drawing/2014/main" id="{74BD1463-5F62-C020-F1B3-7775511198DF}"/>
              </a:ext>
            </a:extLst>
          </p:cNvPr>
          <p:cNvSpPr txBox="1"/>
          <p:nvPr/>
        </p:nvSpPr>
        <p:spPr>
          <a:xfrm>
            <a:off x="10101716" y="946430"/>
            <a:ext cx="1114753" cy="523220"/>
          </a:xfrm>
          <a:prstGeom prst="rect">
            <a:avLst/>
          </a:prstGeom>
          <a:noFill/>
        </p:spPr>
        <p:txBody>
          <a:bodyPr wrap="square" rtlCol="0">
            <a:spAutoFit/>
          </a:bodyPr>
          <a:lstStyle/>
          <a:p>
            <a:pPr>
              <a:buClrTx/>
              <a:buFontTx/>
              <a:buNone/>
            </a:pPr>
            <a:r>
              <a:rPr lang="en-US" sz="1400" b="1" kern="1200" dirty="0">
                <a:solidFill>
                  <a:srgbClr val="212121"/>
                </a:solidFill>
                <a:latin typeface="Roboto Condensed"/>
                <a:ea typeface="+mn-ea"/>
                <a:cs typeface="+mn-cs"/>
              </a:rPr>
              <a:t>Other GPRS PLMN</a:t>
            </a:r>
          </a:p>
        </p:txBody>
      </p:sp>
      <p:sp>
        <p:nvSpPr>
          <p:cNvPr id="115" name="Cube 114">
            <a:extLst>
              <a:ext uri="{FF2B5EF4-FFF2-40B4-BE49-F238E27FC236}">
                <a16:creationId xmlns:a16="http://schemas.microsoft.com/office/drawing/2014/main" id="{A325B3AE-59E8-C97F-C7FC-6DB8C790EEB5}"/>
              </a:ext>
            </a:extLst>
          </p:cNvPr>
          <p:cNvSpPr/>
          <p:nvPr/>
        </p:nvSpPr>
        <p:spPr>
          <a:xfrm>
            <a:off x="7601773" y="2953256"/>
            <a:ext cx="838200" cy="838200"/>
          </a:xfrm>
          <a:prstGeom prst="cube">
            <a:avLst/>
          </a:prstGeom>
          <a:solidFill>
            <a:srgbClr val="CC99FF"/>
          </a:solidFill>
          <a:ln w="6350" cap="flat" cmpd="sng" algn="ctr">
            <a:solidFill>
              <a:srgbClr val="5430A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212121"/>
                </a:solidFill>
                <a:effectLst/>
                <a:uLnTx/>
                <a:uFillTx/>
                <a:latin typeface="Roboto Condensed"/>
                <a:ea typeface="+mn-ea"/>
                <a:cs typeface="+mn-cs"/>
              </a:rPr>
              <a:t>SGSN</a:t>
            </a:r>
          </a:p>
        </p:txBody>
      </p:sp>
      <p:cxnSp>
        <p:nvCxnSpPr>
          <p:cNvPr id="116" name="Straight Connector 115">
            <a:extLst>
              <a:ext uri="{FF2B5EF4-FFF2-40B4-BE49-F238E27FC236}">
                <a16:creationId xmlns:a16="http://schemas.microsoft.com/office/drawing/2014/main" id="{DA0444BC-6466-E672-E498-8381DD480FFF}"/>
              </a:ext>
            </a:extLst>
          </p:cNvPr>
          <p:cNvCxnSpPr>
            <a:endCxn id="115" idx="2"/>
          </p:cNvCxnSpPr>
          <p:nvPr/>
        </p:nvCxnSpPr>
        <p:spPr>
          <a:xfrm>
            <a:off x="5546558" y="3246496"/>
            <a:ext cx="2055215" cy="230635"/>
          </a:xfrm>
          <a:prstGeom prst="line">
            <a:avLst/>
          </a:prstGeom>
          <a:noFill/>
          <a:ln w="12700" cap="flat" cmpd="sng" algn="ctr">
            <a:solidFill>
              <a:srgbClr val="212121"/>
            </a:solidFill>
            <a:prstDash val="solid"/>
            <a:miter lim="800000"/>
          </a:ln>
          <a:effectLst/>
        </p:spPr>
      </p:cxnSp>
      <p:cxnSp>
        <p:nvCxnSpPr>
          <p:cNvPr id="117" name="Straight Connector 116">
            <a:extLst>
              <a:ext uri="{FF2B5EF4-FFF2-40B4-BE49-F238E27FC236}">
                <a16:creationId xmlns:a16="http://schemas.microsoft.com/office/drawing/2014/main" id="{39BAD558-DBD0-3BBA-16B6-7C6B3F15838E}"/>
              </a:ext>
            </a:extLst>
          </p:cNvPr>
          <p:cNvCxnSpPr>
            <a:stCxn id="63" idx="5"/>
            <a:endCxn id="115" idx="2"/>
          </p:cNvCxnSpPr>
          <p:nvPr/>
        </p:nvCxnSpPr>
        <p:spPr>
          <a:xfrm>
            <a:off x="3596180" y="2105379"/>
            <a:ext cx="4005593" cy="1371752"/>
          </a:xfrm>
          <a:prstGeom prst="line">
            <a:avLst/>
          </a:prstGeom>
          <a:noFill/>
          <a:ln w="12700" cap="flat" cmpd="sng" algn="ctr">
            <a:solidFill>
              <a:srgbClr val="212121"/>
            </a:solidFill>
            <a:prstDash val="solid"/>
            <a:miter lim="800000"/>
          </a:ln>
          <a:effectLst/>
        </p:spPr>
      </p:cxnSp>
    </p:spTree>
    <p:extLst>
      <p:ext uri="{BB962C8B-B14F-4D97-AF65-F5344CB8AC3E}">
        <p14:creationId xmlns:p14="http://schemas.microsoft.com/office/powerpoint/2010/main" val="49299203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r>
              <a:rPr lang="en-US" sz="3067" dirty="0">
                <a:solidFill>
                  <a:srgbClr val="00A4B6"/>
                </a:solidFill>
                <a:latin typeface="Cambria" panose="02040503050406030204" pitchFamily="18" charset="0"/>
                <a:ea typeface="Cambria" panose="02040503050406030204" pitchFamily="18" charset="0"/>
                <a:cs typeface="Proxima Nova"/>
                <a:sym typeface="Proxima Nova"/>
              </a:rPr>
              <a:t>GPRS Architecture</a:t>
            </a:r>
          </a:p>
        </p:txBody>
      </p:sp>
      <p:sp>
        <p:nvSpPr>
          <p:cNvPr id="4" name="Content Placeholder 2">
            <a:extLst>
              <a:ext uri="{FF2B5EF4-FFF2-40B4-BE49-F238E27FC236}">
                <a16:creationId xmlns:a16="http://schemas.microsoft.com/office/drawing/2014/main" id="{4A25679F-220E-0BF5-68A3-D7874DCA9489}"/>
              </a:ext>
            </a:extLst>
          </p:cNvPr>
          <p:cNvSpPr txBox="1">
            <a:spLocks/>
          </p:cNvSpPr>
          <p:nvPr/>
        </p:nvSpPr>
        <p:spPr>
          <a:xfrm>
            <a:off x="131181" y="1026004"/>
            <a:ext cx="5948778" cy="5590565"/>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rgbClr val="5430AA"/>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5430AA"/>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5430AA"/>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5430AA"/>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5430AA"/>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r>
              <a:rPr kumimoji="0" lang="en-IN"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GPRS architecture works on the same procedure like </a:t>
            </a:r>
            <a:r>
              <a:rPr kumimoji="0" lang="en-IN" sz="2400" b="0" i="0" u="none" strike="noStrike" kern="1200" cap="none" spc="0" normalizeH="0" baseline="0" noProof="0" dirty="0">
                <a:ln>
                  <a:noFill/>
                </a:ln>
                <a:solidFill>
                  <a:srgbClr val="7030A0"/>
                </a:solidFill>
                <a:effectLst/>
                <a:uLnTx/>
                <a:uFillTx/>
                <a:latin typeface="Cambria" panose="02040503050406030204" pitchFamily="18" charset="0"/>
                <a:ea typeface="Cambria" panose="02040503050406030204" pitchFamily="18" charset="0"/>
              </a:rPr>
              <a:t>GSM</a:t>
            </a:r>
            <a:r>
              <a:rPr kumimoji="0" lang="en-IN"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network, but, has additional entities that allow </a:t>
            </a:r>
            <a:r>
              <a:rPr kumimoji="0" lang="en-IN" sz="2400" b="0" i="0" u="none" strike="noStrike" kern="1200" cap="none" spc="0" normalizeH="0" baseline="0" noProof="0" dirty="0">
                <a:ln>
                  <a:noFill/>
                </a:ln>
                <a:solidFill>
                  <a:srgbClr val="7030A0"/>
                </a:solidFill>
                <a:effectLst/>
                <a:uLnTx/>
                <a:uFillTx/>
                <a:latin typeface="Cambria" panose="02040503050406030204" pitchFamily="18" charset="0"/>
                <a:ea typeface="Cambria" panose="02040503050406030204" pitchFamily="18" charset="0"/>
              </a:rPr>
              <a:t>packet data transmission</a:t>
            </a:r>
            <a:r>
              <a:rPr kumimoji="0" lang="en-IN"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a:t>
            </a:r>
          </a:p>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r>
              <a:rPr kumimoji="0" lang="en-US"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Together with </a:t>
            </a:r>
            <a:r>
              <a:rPr kumimoji="0" lang="en-IN"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the packet data transport the GSM network </a:t>
            </a:r>
            <a:r>
              <a:rPr kumimoji="0" lang="en-IN" sz="2400" b="0" i="0" u="none" strike="noStrike" kern="1200" cap="none" spc="0" normalizeH="0" baseline="0" noProof="0" dirty="0">
                <a:ln>
                  <a:noFill/>
                </a:ln>
                <a:solidFill>
                  <a:srgbClr val="7030A0"/>
                </a:solidFill>
                <a:effectLst/>
                <a:uLnTx/>
                <a:uFillTx/>
                <a:latin typeface="Cambria" panose="02040503050406030204" pitchFamily="18" charset="0"/>
                <a:ea typeface="Cambria" panose="02040503050406030204" pitchFamily="18" charset="0"/>
              </a:rPr>
              <a:t>accommodates</a:t>
            </a:r>
            <a:r>
              <a:rPr kumimoji="0" lang="en-IN"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multiple users to share the same resources simultaneously.</a:t>
            </a:r>
          </a:p>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r>
              <a:rPr kumimoji="0" lang="en-IN"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GPRS reuse the existing GSM network.</a:t>
            </a:r>
          </a:p>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r>
              <a:rPr kumimoji="0" lang="en-IN"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Moreover, to effectively build a packet-based mobile cellular network, some </a:t>
            </a:r>
            <a:r>
              <a:rPr kumimoji="0" lang="en-IN" sz="2400" b="0" i="0" u="none" strike="noStrike" kern="1200" cap="none" spc="0" normalizeH="0" baseline="0" noProof="0" dirty="0">
                <a:ln>
                  <a:noFill/>
                </a:ln>
                <a:solidFill>
                  <a:srgbClr val="7030A0"/>
                </a:solidFill>
                <a:effectLst/>
                <a:uLnTx/>
                <a:uFillTx/>
                <a:latin typeface="Cambria" panose="02040503050406030204" pitchFamily="18" charset="0"/>
                <a:ea typeface="Cambria" panose="02040503050406030204" pitchFamily="18" charset="0"/>
              </a:rPr>
              <a:t>new</a:t>
            </a:r>
            <a:r>
              <a:rPr kumimoji="0" lang="en-IN"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network </a:t>
            </a:r>
            <a:r>
              <a:rPr kumimoji="0" lang="en-IN" sz="2400" b="0" i="0" u="none" strike="noStrike" kern="1200" cap="none" spc="0" normalizeH="0" baseline="0" noProof="0" dirty="0">
                <a:ln>
                  <a:noFill/>
                </a:ln>
                <a:solidFill>
                  <a:srgbClr val="7030A0"/>
                </a:solidFill>
                <a:effectLst/>
                <a:uLnTx/>
                <a:uFillTx/>
                <a:latin typeface="Cambria" panose="02040503050406030204" pitchFamily="18" charset="0"/>
                <a:ea typeface="Cambria" panose="02040503050406030204" pitchFamily="18" charset="0"/>
              </a:rPr>
              <a:t>elements, interfaces</a:t>
            </a:r>
            <a:r>
              <a:rPr kumimoji="0" lang="en-IN"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and </a:t>
            </a:r>
            <a:r>
              <a:rPr kumimoji="0" lang="en-IN" sz="2400" b="0" i="0" u="none" strike="noStrike" kern="1200" cap="none" spc="0" normalizeH="0" baseline="0" noProof="0" dirty="0">
                <a:ln>
                  <a:noFill/>
                </a:ln>
                <a:solidFill>
                  <a:srgbClr val="7030A0"/>
                </a:solidFill>
                <a:effectLst/>
                <a:uLnTx/>
                <a:uFillTx/>
                <a:latin typeface="Cambria" panose="02040503050406030204" pitchFamily="18" charset="0"/>
                <a:ea typeface="Cambria" panose="02040503050406030204" pitchFamily="18" charset="0"/>
              </a:rPr>
              <a:t>protocols</a:t>
            </a:r>
            <a:r>
              <a:rPr kumimoji="0" lang="en-IN"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for handling packet traffic are required.</a:t>
            </a:r>
          </a:p>
        </p:txBody>
      </p:sp>
      <p:pic>
        <p:nvPicPr>
          <p:cNvPr id="5" name="Picture 4">
            <a:extLst>
              <a:ext uri="{FF2B5EF4-FFF2-40B4-BE49-F238E27FC236}">
                <a16:creationId xmlns:a16="http://schemas.microsoft.com/office/drawing/2014/main" id="{AE9158B9-F9B7-E316-A9ED-48B00D45B3A7}"/>
              </a:ext>
            </a:extLst>
          </p:cNvPr>
          <p:cNvPicPr>
            <a:picLocks noChangeAspect="1"/>
          </p:cNvPicPr>
          <p:nvPr/>
        </p:nvPicPr>
        <p:blipFill>
          <a:blip r:embed="rId6"/>
          <a:stretch>
            <a:fillRect/>
          </a:stretch>
        </p:blipFill>
        <p:spPr>
          <a:xfrm>
            <a:off x="6271374" y="1552528"/>
            <a:ext cx="5801263" cy="2957443"/>
          </a:xfrm>
          <a:prstGeom prst="rect">
            <a:avLst/>
          </a:prstGeom>
        </p:spPr>
      </p:pic>
    </p:spTree>
    <p:extLst>
      <p:ext uri="{BB962C8B-B14F-4D97-AF65-F5344CB8AC3E}">
        <p14:creationId xmlns:p14="http://schemas.microsoft.com/office/powerpoint/2010/main" val="193991818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r>
              <a:rPr lang="en-US" sz="3067" dirty="0">
                <a:solidFill>
                  <a:srgbClr val="00A4B6"/>
                </a:solidFill>
                <a:latin typeface="Cambria" panose="02040503050406030204" pitchFamily="18" charset="0"/>
                <a:ea typeface="Cambria" panose="02040503050406030204" pitchFamily="18" charset="0"/>
                <a:cs typeface="Proxima Nova"/>
                <a:sym typeface="Proxima Nova"/>
              </a:rPr>
              <a:t>GPRS Architecture: SGSN</a:t>
            </a:r>
          </a:p>
        </p:txBody>
      </p:sp>
      <p:sp>
        <p:nvSpPr>
          <p:cNvPr id="4" name="Content Placeholder 2">
            <a:extLst>
              <a:ext uri="{FF2B5EF4-FFF2-40B4-BE49-F238E27FC236}">
                <a16:creationId xmlns:a16="http://schemas.microsoft.com/office/drawing/2014/main" id="{402E085E-53BE-C8B2-88FF-E3D3BA8A4E3D}"/>
              </a:ext>
            </a:extLst>
          </p:cNvPr>
          <p:cNvSpPr txBox="1">
            <a:spLocks/>
          </p:cNvSpPr>
          <p:nvPr/>
        </p:nvSpPr>
        <p:spPr>
          <a:xfrm>
            <a:off x="131179" y="863444"/>
            <a:ext cx="9715401" cy="5590565"/>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rgbClr val="5430AA"/>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5430AA"/>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5430AA"/>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5430AA"/>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5430AA"/>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r>
              <a:rPr kumimoji="0" lang="en-US" altLang="en-US" sz="24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Serving GPRS Support Node </a:t>
            </a:r>
          </a:p>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r>
              <a:rPr kumimoji="0" lang="en-US" altLang="en-US"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SGSN is at the same hierarchical level as the </a:t>
            </a:r>
            <a:r>
              <a:rPr kumimoji="0" lang="en-US" altLang="en-US" sz="24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MSC</a:t>
            </a:r>
            <a:r>
              <a:rPr kumimoji="0" lang="en-US" altLang="en-US"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so whatever </a:t>
            </a:r>
            <a:r>
              <a:rPr kumimoji="0" lang="en-US" altLang="en-US" sz="24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MSC does for voice, SGSN does for packet data.</a:t>
            </a:r>
          </a:p>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r>
              <a:rPr kumimoji="0" lang="en-US" altLang="en-US"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SGSN’s tasks includes:</a:t>
            </a:r>
          </a:p>
          <a:p>
            <a:pPr marL="809625" marR="0" lvl="1" indent="-352425" algn="just" defTabSz="914400" rtl="0" eaLnBrk="1" fontAlgn="auto" latinLnBrk="0" hangingPunct="1">
              <a:lnSpc>
                <a:spcPct val="90000"/>
              </a:lnSpc>
              <a:spcBef>
                <a:spcPts val="500"/>
              </a:spcBef>
              <a:spcAft>
                <a:spcPts val="0"/>
              </a:spcAft>
              <a:buClr>
                <a:srgbClr val="5430AA"/>
              </a:buClr>
              <a:buSzTx/>
              <a:buFont typeface="Wingdings 3" panose="05040102010807070707" pitchFamily="18" charset="2"/>
              <a:buChar char=""/>
              <a:tabLst/>
              <a:defRPr/>
            </a:pPr>
            <a:r>
              <a:rPr kumimoji="0" lang="en-US" altLang="en-US" sz="20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Packet</a:t>
            </a:r>
            <a:r>
              <a:rPr kumimoji="0" lang="en-US" altLang="en-US" sz="20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switching</a:t>
            </a:r>
          </a:p>
          <a:p>
            <a:pPr marL="809625" marR="0" lvl="1" indent="-352425" algn="just" defTabSz="914400" rtl="0" eaLnBrk="1" fontAlgn="auto" latinLnBrk="0" hangingPunct="1">
              <a:lnSpc>
                <a:spcPct val="90000"/>
              </a:lnSpc>
              <a:spcBef>
                <a:spcPts val="500"/>
              </a:spcBef>
              <a:spcAft>
                <a:spcPts val="0"/>
              </a:spcAft>
              <a:buClr>
                <a:srgbClr val="5430AA"/>
              </a:buClr>
              <a:buSzTx/>
              <a:buFont typeface="Wingdings 3" panose="05040102010807070707" pitchFamily="18" charset="2"/>
              <a:buChar char=""/>
              <a:tabLst/>
              <a:defRPr/>
            </a:pPr>
            <a:r>
              <a:rPr kumimoji="0" lang="en-US" altLang="en-US" sz="20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Routing</a:t>
            </a:r>
            <a:r>
              <a:rPr kumimoji="0" lang="en-US" altLang="en-US" sz="20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and </a:t>
            </a:r>
            <a:r>
              <a:rPr kumimoji="0" lang="en-US" altLang="en-US" sz="20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transfer</a:t>
            </a:r>
          </a:p>
          <a:p>
            <a:pPr marL="809625" marR="0" lvl="1" indent="-352425" algn="just" defTabSz="914400" rtl="0" eaLnBrk="1" fontAlgn="auto" latinLnBrk="0" hangingPunct="1">
              <a:lnSpc>
                <a:spcPct val="90000"/>
              </a:lnSpc>
              <a:spcBef>
                <a:spcPts val="500"/>
              </a:spcBef>
              <a:spcAft>
                <a:spcPts val="0"/>
              </a:spcAft>
              <a:buClr>
                <a:srgbClr val="5430AA"/>
              </a:buClr>
              <a:buSzTx/>
              <a:buFont typeface="Wingdings 3" panose="05040102010807070707" pitchFamily="18" charset="2"/>
              <a:buChar char=""/>
              <a:tabLst/>
              <a:defRPr/>
            </a:pPr>
            <a:r>
              <a:rPr kumimoji="0" lang="en-US" altLang="en-US" sz="20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Mobility</a:t>
            </a:r>
            <a:r>
              <a:rPr kumimoji="0" lang="en-US" altLang="en-US" sz="20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management</a:t>
            </a:r>
          </a:p>
          <a:p>
            <a:pPr marL="809625" marR="0" lvl="1" indent="-352425" algn="just" defTabSz="914400" rtl="0" eaLnBrk="1" fontAlgn="auto" latinLnBrk="0" hangingPunct="1">
              <a:lnSpc>
                <a:spcPct val="90000"/>
              </a:lnSpc>
              <a:spcBef>
                <a:spcPts val="500"/>
              </a:spcBef>
              <a:spcAft>
                <a:spcPts val="0"/>
              </a:spcAft>
              <a:buClr>
                <a:srgbClr val="5430AA"/>
              </a:buClr>
              <a:buSzTx/>
              <a:buFont typeface="Wingdings 3" panose="05040102010807070707" pitchFamily="18" charset="2"/>
              <a:buChar char=""/>
              <a:tabLst/>
              <a:defRPr/>
            </a:pPr>
            <a:r>
              <a:rPr kumimoji="0" lang="en-US" altLang="en-US" sz="20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Logical link </a:t>
            </a:r>
            <a:r>
              <a:rPr kumimoji="0" lang="en-US" altLang="en-US" sz="20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management</a:t>
            </a:r>
          </a:p>
          <a:p>
            <a:pPr marL="809625" marR="0" lvl="1" indent="-352425" algn="just" defTabSz="914400" rtl="0" eaLnBrk="1" fontAlgn="auto" latinLnBrk="0" hangingPunct="1">
              <a:lnSpc>
                <a:spcPct val="90000"/>
              </a:lnSpc>
              <a:spcBef>
                <a:spcPts val="500"/>
              </a:spcBef>
              <a:spcAft>
                <a:spcPts val="0"/>
              </a:spcAft>
              <a:buClr>
                <a:srgbClr val="5430AA"/>
              </a:buClr>
              <a:buSzTx/>
              <a:buFont typeface="Wingdings 3" panose="05040102010807070707" pitchFamily="18" charset="2"/>
              <a:buChar char=""/>
              <a:tabLst/>
              <a:defRPr/>
            </a:pPr>
            <a:r>
              <a:rPr kumimoji="0" lang="en-US" altLang="en-US" sz="20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Authentication</a:t>
            </a:r>
            <a:r>
              <a:rPr kumimoji="0" lang="en-US" altLang="en-US" sz="20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and </a:t>
            </a:r>
            <a:r>
              <a:rPr kumimoji="0" lang="en-US" altLang="en-US" sz="20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Charging</a:t>
            </a:r>
            <a:r>
              <a:rPr kumimoji="0" lang="en-US" altLang="en-US" sz="20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functions</a:t>
            </a:r>
          </a:p>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r>
              <a:rPr kumimoji="0" lang="en-US" altLang="en-US"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SGSN processes the </a:t>
            </a:r>
            <a:r>
              <a:rPr kumimoji="0" lang="en-US" altLang="en-US" sz="24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registration</a:t>
            </a:r>
            <a:r>
              <a:rPr kumimoji="0" lang="en-US" altLang="en-US"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of new mobile subscribers and keeps a record of their location within a given service area.</a:t>
            </a:r>
          </a:p>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r>
              <a:rPr kumimoji="0" lang="en-US" altLang="en-US"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Location register of the SGSN stores location information (like a </a:t>
            </a:r>
            <a:r>
              <a:rPr kumimoji="0" lang="en-US" altLang="en-US" sz="24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current cell, current VLR</a:t>
            </a:r>
            <a:r>
              <a:rPr kumimoji="0" lang="en-US" altLang="en-US"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etc.) and user profiles of all GPRS users registered with this SGSN.</a:t>
            </a:r>
          </a:p>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r>
              <a:rPr kumimoji="0" lang="en-US" altLang="en-US"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SGSN sends </a:t>
            </a:r>
            <a:r>
              <a:rPr kumimoji="0" lang="en-US" altLang="en-US" sz="24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queries</a:t>
            </a:r>
            <a:r>
              <a:rPr kumimoji="0" lang="en-US" altLang="en-US"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to HLR to obtain </a:t>
            </a:r>
            <a:r>
              <a:rPr kumimoji="0" lang="en-US" altLang="en-US" sz="24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profile data of GPRS subscribers.</a:t>
            </a:r>
          </a:p>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endParaRPr kumimoji="0" lang="en-IN" sz="2400" b="0" i="0" u="none" strike="noStrike" kern="1200" cap="none" spc="0" normalizeH="0" baseline="0" noProof="0" dirty="0">
              <a:ln>
                <a:noFill/>
              </a:ln>
              <a:solidFill>
                <a:srgbClr val="212121"/>
              </a:solidFill>
              <a:effectLst/>
              <a:uLnTx/>
              <a:uFillTx/>
              <a:latin typeface="Roboto Condensed"/>
              <a:ea typeface="+mn-ea"/>
              <a:cs typeface="+mn-cs"/>
            </a:endParaRPr>
          </a:p>
        </p:txBody>
      </p:sp>
      <p:pic>
        <p:nvPicPr>
          <p:cNvPr id="5" name="Picture 4">
            <a:extLst>
              <a:ext uri="{FF2B5EF4-FFF2-40B4-BE49-F238E27FC236}">
                <a16:creationId xmlns:a16="http://schemas.microsoft.com/office/drawing/2014/main" id="{3A39AAFF-3B6C-9AEA-03BE-DAF7BC149BA3}"/>
              </a:ext>
            </a:extLst>
          </p:cNvPr>
          <p:cNvPicPr>
            <a:picLocks noChangeAspect="1"/>
          </p:cNvPicPr>
          <p:nvPr/>
        </p:nvPicPr>
        <p:blipFill>
          <a:blip r:embed="rId6"/>
          <a:stretch>
            <a:fillRect/>
          </a:stretch>
        </p:blipFill>
        <p:spPr>
          <a:xfrm>
            <a:off x="6271374" y="1442719"/>
            <a:ext cx="5801263" cy="2783841"/>
          </a:xfrm>
          <a:prstGeom prst="rect">
            <a:avLst/>
          </a:prstGeom>
        </p:spPr>
      </p:pic>
    </p:spTree>
    <p:extLst>
      <p:ext uri="{BB962C8B-B14F-4D97-AF65-F5344CB8AC3E}">
        <p14:creationId xmlns:p14="http://schemas.microsoft.com/office/powerpoint/2010/main" val="127082614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r>
              <a:rPr lang="en-US" sz="3067" dirty="0">
                <a:solidFill>
                  <a:srgbClr val="00A4B6"/>
                </a:solidFill>
                <a:latin typeface="Cambria" panose="02040503050406030204" pitchFamily="18" charset="0"/>
                <a:ea typeface="Cambria" panose="02040503050406030204" pitchFamily="18" charset="0"/>
                <a:cs typeface="Proxima Nova"/>
                <a:sym typeface="Proxima Nova"/>
              </a:rPr>
              <a:t>GPRS Architecture: GGSN</a:t>
            </a:r>
          </a:p>
        </p:txBody>
      </p:sp>
      <p:sp>
        <p:nvSpPr>
          <p:cNvPr id="4" name="Content Placeholder 2">
            <a:extLst>
              <a:ext uri="{FF2B5EF4-FFF2-40B4-BE49-F238E27FC236}">
                <a16:creationId xmlns:a16="http://schemas.microsoft.com/office/drawing/2014/main" id="{C6E743AE-0F6B-33CE-ABBE-B1DF94F4BF5B}"/>
              </a:ext>
            </a:extLst>
          </p:cNvPr>
          <p:cNvSpPr txBox="1">
            <a:spLocks/>
          </p:cNvSpPr>
          <p:nvPr/>
        </p:nvSpPr>
        <p:spPr>
          <a:xfrm>
            <a:off x="131181" y="975205"/>
            <a:ext cx="5996903" cy="3698396"/>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rgbClr val="5430AA"/>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5430AA"/>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5430AA"/>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5430AA"/>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5430AA"/>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r>
              <a:rPr kumimoji="0" lang="en-US" altLang="en-US" sz="24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Gateway GPRS Support Node </a:t>
            </a:r>
          </a:p>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r>
              <a:rPr kumimoji="0" lang="en-US" altLang="en-US"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GGSN acts as an </a:t>
            </a:r>
            <a:r>
              <a:rPr kumimoji="0" lang="en-US" altLang="en-US" sz="24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interface </a:t>
            </a:r>
            <a:r>
              <a:rPr kumimoji="0" lang="en-US" altLang="en-US"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between the </a:t>
            </a:r>
            <a:r>
              <a:rPr kumimoji="0" lang="en-US" altLang="en-US" sz="24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GPRS backbone network</a:t>
            </a:r>
            <a:r>
              <a:rPr kumimoji="0" lang="en-US" altLang="en-US" sz="2400" b="0" i="0" u="none" strike="noStrike" kern="1200" cap="none" spc="0" normalizeH="0" baseline="0" noProof="0" dirty="0">
                <a:ln>
                  <a:noFill/>
                </a:ln>
                <a:solidFill>
                  <a:srgbClr val="C00000"/>
                </a:solidFill>
                <a:effectLst/>
                <a:uLnTx/>
                <a:uFillTx/>
                <a:latin typeface="Cambria" panose="02040503050406030204" pitchFamily="18" charset="0"/>
                <a:ea typeface="Cambria" panose="02040503050406030204" pitchFamily="18" charset="0"/>
              </a:rPr>
              <a:t> </a:t>
            </a:r>
            <a:r>
              <a:rPr kumimoji="0" lang="en-US" altLang="en-US"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and the </a:t>
            </a:r>
            <a:r>
              <a:rPr kumimoji="0" lang="en-US" altLang="en-US" sz="24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external packet data networks. </a:t>
            </a:r>
          </a:p>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r>
              <a:rPr kumimoji="0" lang="en-US" altLang="en-US"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GGSN’s functions are similar to the </a:t>
            </a:r>
            <a:r>
              <a:rPr kumimoji="0" lang="en-US" altLang="en-US" sz="24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router</a:t>
            </a:r>
            <a:r>
              <a:rPr kumimoji="0" lang="en-US" altLang="en-US"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in a Network.</a:t>
            </a:r>
          </a:p>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r>
              <a:rPr kumimoji="0" lang="en-US" altLang="en-US"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GGSN maintains routing information that is necessary to tunnel the </a:t>
            </a:r>
            <a:r>
              <a:rPr kumimoji="0" lang="en-US" altLang="en-US" sz="24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Protocol Data Units (PDUs)</a:t>
            </a:r>
            <a:r>
              <a:rPr kumimoji="0" lang="en-US" altLang="en-US" sz="2400" b="0" i="0" u="none" strike="noStrike" kern="1200" cap="none" spc="0" normalizeH="0" baseline="0" noProof="0" dirty="0">
                <a:ln>
                  <a:noFill/>
                </a:ln>
                <a:solidFill>
                  <a:srgbClr val="C00000"/>
                </a:solidFill>
                <a:effectLst/>
                <a:uLnTx/>
                <a:uFillTx/>
                <a:latin typeface="Cambria" panose="02040503050406030204" pitchFamily="18" charset="0"/>
                <a:ea typeface="Cambria" panose="02040503050406030204" pitchFamily="18" charset="0"/>
              </a:rPr>
              <a:t> </a:t>
            </a:r>
            <a:r>
              <a:rPr kumimoji="0" lang="en-US" altLang="en-US"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to the </a:t>
            </a:r>
            <a:r>
              <a:rPr kumimoji="0" lang="en-US" altLang="en-US" sz="24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SGSNs </a:t>
            </a:r>
            <a:r>
              <a:rPr kumimoji="0" lang="en-US" altLang="en-US"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that service particular mobile stations.</a:t>
            </a:r>
          </a:p>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endParaRPr kumimoji="0" lang="en-IN" sz="2400" b="0" i="0" u="none" strike="noStrike" kern="1200" cap="none" spc="0" normalizeH="0" baseline="0" noProof="0" dirty="0">
              <a:ln>
                <a:noFill/>
              </a:ln>
              <a:solidFill>
                <a:srgbClr val="212121"/>
              </a:solidFill>
              <a:effectLst/>
              <a:uLnTx/>
              <a:uFillTx/>
              <a:latin typeface="Roboto Condensed"/>
              <a:ea typeface="+mn-ea"/>
              <a:cs typeface="+mn-cs"/>
            </a:endParaRPr>
          </a:p>
        </p:txBody>
      </p:sp>
      <p:pic>
        <p:nvPicPr>
          <p:cNvPr id="5" name="Picture 4">
            <a:extLst>
              <a:ext uri="{FF2B5EF4-FFF2-40B4-BE49-F238E27FC236}">
                <a16:creationId xmlns:a16="http://schemas.microsoft.com/office/drawing/2014/main" id="{6E9FFED3-38F8-B473-D5C1-F9DF584A45B1}"/>
              </a:ext>
            </a:extLst>
          </p:cNvPr>
          <p:cNvPicPr>
            <a:picLocks noChangeAspect="1"/>
          </p:cNvPicPr>
          <p:nvPr/>
        </p:nvPicPr>
        <p:blipFill>
          <a:blip r:embed="rId6"/>
          <a:stretch>
            <a:fillRect/>
          </a:stretch>
        </p:blipFill>
        <p:spPr>
          <a:xfrm>
            <a:off x="6271374" y="1501728"/>
            <a:ext cx="5801263" cy="2957443"/>
          </a:xfrm>
          <a:prstGeom prst="rect">
            <a:avLst/>
          </a:prstGeom>
        </p:spPr>
      </p:pic>
    </p:spTree>
    <p:extLst>
      <p:ext uri="{BB962C8B-B14F-4D97-AF65-F5344CB8AC3E}">
        <p14:creationId xmlns:p14="http://schemas.microsoft.com/office/powerpoint/2010/main" val="284331564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r>
              <a:rPr lang="en-US" sz="3067" dirty="0">
                <a:solidFill>
                  <a:srgbClr val="00A4B6"/>
                </a:solidFill>
                <a:latin typeface="Cambria" panose="02040503050406030204" pitchFamily="18" charset="0"/>
                <a:ea typeface="Cambria" panose="02040503050406030204" pitchFamily="18" charset="0"/>
                <a:cs typeface="Proxima Nova"/>
                <a:sym typeface="Proxima Nova"/>
              </a:rPr>
              <a:t>GPRS Architecture: GGSN</a:t>
            </a:r>
          </a:p>
        </p:txBody>
      </p:sp>
      <p:sp>
        <p:nvSpPr>
          <p:cNvPr id="4" name="Content Placeholder 2">
            <a:extLst>
              <a:ext uri="{FF2B5EF4-FFF2-40B4-BE49-F238E27FC236}">
                <a16:creationId xmlns:a16="http://schemas.microsoft.com/office/drawing/2014/main" id="{238029F0-9CF9-6401-C5BB-28F9731C3B69}"/>
              </a:ext>
            </a:extLst>
          </p:cNvPr>
          <p:cNvSpPr txBox="1">
            <a:spLocks/>
          </p:cNvSpPr>
          <p:nvPr/>
        </p:nvSpPr>
        <p:spPr>
          <a:xfrm>
            <a:off x="131181" y="966271"/>
            <a:ext cx="5996903" cy="5109410"/>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rgbClr val="5430AA"/>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5430AA"/>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5430AA"/>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5430AA"/>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5430AA"/>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r>
              <a:rPr kumimoji="0" lang="en-US" altLang="en-US"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GGSNs </a:t>
            </a:r>
            <a:r>
              <a:rPr kumimoji="0" lang="en-US" altLang="en-US" sz="24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converts </a:t>
            </a:r>
            <a:r>
              <a:rPr kumimoji="0" lang="en-US" altLang="en-US"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the </a:t>
            </a:r>
            <a:r>
              <a:rPr kumimoji="0" lang="en-US" altLang="en-US" sz="24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GPRS packets </a:t>
            </a:r>
            <a:r>
              <a:rPr kumimoji="0" lang="en-US" altLang="en-US"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coming from the </a:t>
            </a:r>
            <a:r>
              <a:rPr kumimoji="0" lang="en-US" altLang="en-US" sz="24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SGSN</a:t>
            </a:r>
            <a:r>
              <a:rPr kumimoji="0" lang="en-US" altLang="en-US"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into the appropriate </a:t>
            </a:r>
            <a:r>
              <a:rPr kumimoji="0" lang="en-US" altLang="en-US" sz="24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packet data protocol (PDP) format </a:t>
            </a:r>
            <a:r>
              <a:rPr kumimoji="0" lang="en-US" altLang="en-US"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for the data networks like the Internet.</a:t>
            </a:r>
          </a:p>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r>
              <a:rPr kumimoji="0" lang="en-US" altLang="en-US" sz="24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PDP</a:t>
            </a:r>
            <a:r>
              <a:rPr kumimoji="0" lang="en-US" altLang="en-US"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sends these packets out on the corresponding packet data network.</a:t>
            </a:r>
          </a:p>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r>
              <a:rPr kumimoji="0" lang="en-US" altLang="en-US"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PDP </a:t>
            </a:r>
            <a:r>
              <a:rPr kumimoji="0" lang="en-US" altLang="en-US" sz="24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receives</a:t>
            </a:r>
            <a:r>
              <a:rPr kumimoji="0" lang="en-US" altLang="en-US"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incoming data packets from data networks and converts them to the </a:t>
            </a:r>
            <a:r>
              <a:rPr kumimoji="0" lang="en-US" altLang="en-US" sz="24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GSM address </a:t>
            </a:r>
            <a:r>
              <a:rPr kumimoji="0" lang="en-US" altLang="en-US"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of the destination user.</a:t>
            </a:r>
          </a:p>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r>
              <a:rPr kumimoji="0" lang="en-US" altLang="en-US"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GGSN stores the </a:t>
            </a:r>
            <a:r>
              <a:rPr kumimoji="0" lang="en-US" altLang="en-US" sz="24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current SGSN address of the user</a:t>
            </a:r>
            <a:r>
              <a:rPr kumimoji="0" lang="en-US" altLang="en-US" sz="2400" b="0" i="0" u="none" strike="noStrike" kern="1200" cap="none" spc="0" normalizeH="0" baseline="0" noProof="0" dirty="0">
                <a:ln>
                  <a:noFill/>
                </a:ln>
                <a:solidFill>
                  <a:srgbClr val="C00000"/>
                </a:solidFill>
                <a:effectLst/>
                <a:uLnTx/>
                <a:uFillTx/>
                <a:latin typeface="Cambria" panose="02040503050406030204" pitchFamily="18" charset="0"/>
                <a:ea typeface="Cambria" panose="02040503050406030204" pitchFamily="18" charset="0"/>
              </a:rPr>
              <a:t> </a:t>
            </a:r>
            <a:r>
              <a:rPr kumimoji="0" lang="en-US" altLang="en-US"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and </a:t>
            </a:r>
            <a:r>
              <a:rPr kumimoji="0" lang="en-US" altLang="en-US" sz="24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user’s profile </a:t>
            </a:r>
            <a:r>
              <a:rPr kumimoji="0" lang="en-US" altLang="en-US"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in its location register while performing </a:t>
            </a:r>
            <a:r>
              <a:rPr kumimoji="0" lang="en-US" altLang="en-US" sz="24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authentication and charging functions</a:t>
            </a:r>
            <a:r>
              <a:rPr kumimoji="0" lang="en-US" altLang="en-US" sz="2400" b="0" i="0" u="none" strike="noStrike" kern="1200" cap="none" spc="0" normalizeH="0" baseline="0" noProof="0" dirty="0">
                <a:ln>
                  <a:noFill/>
                </a:ln>
                <a:solidFill>
                  <a:srgbClr val="C00000"/>
                </a:solidFill>
                <a:effectLst/>
                <a:uLnTx/>
                <a:uFillTx/>
                <a:latin typeface="Cambria" panose="02040503050406030204" pitchFamily="18" charset="0"/>
                <a:ea typeface="Cambria" panose="02040503050406030204" pitchFamily="18" charset="0"/>
              </a:rPr>
              <a:t> </a:t>
            </a:r>
            <a:r>
              <a:rPr kumimoji="0" lang="en-US" altLang="en-US"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related to data transfer.</a:t>
            </a:r>
          </a:p>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endParaRPr kumimoji="0" lang="en-IN" sz="2400" b="0" i="0" u="none" strike="noStrike" kern="1200" cap="none" spc="0" normalizeH="0" baseline="0" noProof="0" dirty="0">
              <a:ln>
                <a:noFill/>
              </a:ln>
              <a:solidFill>
                <a:srgbClr val="212121"/>
              </a:solidFill>
              <a:effectLst/>
              <a:uLnTx/>
              <a:uFillTx/>
              <a:latin typeface="Roboto Condensed"/>
              <a:ea typeface="+mn-ea"/>
              <a:cs typeface="+mn-cs"/>
            </a:endParaRPr>
          </a:p>
        </p:txBody>
      </p:sp>
      <p:pic>
        <p:nvPicPr>
          <p:cNvPr id="5" name="Picture 4">
            <a:extLst>
              <a:ext uri="{FF2B5EF4-FFF2-40B4-BE49-F238E27FC236}">
                <a16:creationId xmlns:a16="http://schemas.microsoft.com/office/drawing/2014/main" id="{9E3C8EAA-AF86-EB36-E156-134ADD2EBD7B}"/>
              </a:ext>
            </a:extLst>
          </p:cNvPr>
          <p:cNvPicPr>
            <a:picLocks noChangeAspect="1"/>
          </p:cNvPicPr>
          <p:nvPr/>
        </p:nvPicPr>
        <p:blipFill>
          <a:blip r:embed="rId6"/>
          <a:stretch>
            <a:fillRect/>
          </a:stretch>
        </p:blipFill>
        <p:spPr>
          <a:xfrm>
            <a:off x="6271374" y="1389968"/>
            <a:ext cx="5801263" cy="2957443"/>
          </a:xfrm>
          <a:prstGeom prst="rect">
            <a:avLst/>
          </a:prstGeom>
        </p:spPr>
      </p:pic>
    </p:spTree>
    <p:extLst>
      <p:ext uri="{BB962C8B-B14F-4D97-AF65-F5344CB8AC3E}">
        <p14:creationId xmlns:p14="http://schemas.microsoft.com/office/powerpoint/2010/main" val="285632290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r>
              <a:rPr lang="en-US" sz="3067" dirty="0">
                <a:solidFill>
                  <a:srgbClr val="00A4B6"/>
                </a:solidFill>
                <a:latin typeface="Cambria" panose="02040503050406030204" pitchFamily="18" charset="0"/>
                <a:ea typeface="Cambria" panose="02040503050406030204" pitchFamily="18" charset="0"/>
                <a:cs typeface="Proxima Nova"/>
                <a:sym typeface="Proxima Nova"/>
              </a:rPr>
              <a:t>GPRS Architecture: GPRS Network Enhancement</a:t>
            </a:r>
          </a:p>
        </p:txBody>
      </p:sp>
      <p:sp>
        <p:nvSpPr>
          <p:cNvPr id="4" name="Content Placeholder 2">
            <a:extLst>
              <a:ext uri="{FF2B5EF4-FFF2-40B4-BE49-F238E27FC236}">
                <a16:creationId xmlns:a16="http://schemas.microsoft.com/office/drawing/2014/main" id="{63B9B4CF-0680-DC2D-ABCF-6D26E8AB769D}"/>
              </a:ext>
            </a:extLst>
          </p:cNvPr>
          <p:cNvSpPr txBox="1">
            <a:spLocks/>
          </p:cNvSpPr>
          <p:nvPr/>
        </p:nvSpPr>
        <p:spPr>
          <a:xfrm>
            <a:off x="131181" y="954885"/>
            <a:ext cx="7216104" cy="5019196"/>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rgbClr val="5430AA"/>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5430AA"/>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5430AA"/>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5430AA"/>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5430AA"/>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r>
              <a:rPr kumimoji="0" lang="en-US" altLang="en-US" sz="2400" b="0" i="0" u="none" strike="noStrike" kern="1200" cap="none" spc="0" normalizeH="0" baseline="0" noProof="0" dirty="0">
                <a:ln>
                  <a:noFill/>
                </a:ln>
                <a:solidFill>
                  <a:srgbClr val="7030A0"/>
                </a:solidFill>
                <a:effectLst/>
                <a:uLnTx/>
                <a:uFillTx/>
                <a:latin typeface="Cambria" panose="02040503050406030204" pitchFamily="18" charset="0"/>
                <a:ea typeface="Cambria" panose="02040503050406030204" pitchFamily="18" charset="0"/>
              </a:rPr>
              <a:t>Base Station System (BSS) </a:t>
            </a:r>
            <a:r>
              <a:rPr kumimoji="0" lang="en-US" altLang="en-US"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needs enhancement to recognize and send packet data.</a:t>
            </a:r>
          </a:p>
          <a:p>
            <a:pPr marL="809625" marR="0" lvl="1" indent="-352425" algn="just" defTabSz="914400" rtl="0" eaLnBrk="1" fontAlgn="auto" latinLnBrk="0" hangingPunct="1">
              <a:lnSpc>
                <a:spcPct val="90000"/>
              </a:lnSpc>
              <a:spcBef>
                <a:spcPts val="500"/>
              </a:spcBef>
              <a:spcAft>
                <a:spcPts val="0"/>
              </a:spcAft>
              <a:buClr>
                <a:srgbClr val="5430AA"/>
              </a:buClr>
              <a:buSzTx/>
              <a:buFont typeface="Wingdings 3" panose="05040102010807070707" pitchFamily="18" charset="2"/>
              <a:buChar char=""/>
              <a:tabLst/>
              <a:defRPr/>
            </a:pPr>
            <a:r>
              <a:rPr kumimoji="0" lang="en-US" altLang="en-US" sz="2000" b="0" i="0" u="none" strike="noStrike" kern="1200" cap="none" spc="0" normalizeH="0" baseline="0" noProof="0" dirty="0">
                <a:ln>
                  <a:noFill/>
                </a:ln>
                <a:solidFill>
                  <a:srgbClr val="7030A0"/>
                </a:solidFill>
                <a:effectLst/>
                <a:uLnTx/>
                <a:uFillTx/>
                <a:latin typeface="Cambria" panose="02040503050406030204" pitchFamily="18" charset="0"/>
                <a:ea typeface="Cambria" panose="02040503050406030204" pitchFamily="18" charset="0"/>
              </a:rPr>
              <a:t>BTS needs an upgrade </a:t>
            </a:r>
            <a:r>
              <a:rPr kumimoji="0" lang="en-US" altLang="en-US" sz="20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to allow transportation of user data to the SGSN. </a:t>
            </a:r>
          </a:p>
          <a:p>
            <a:pPr marL="809625" marR="0" lvl="1" indent="-352425" algn="just" defTabSz="914400" rtl="0" eaLnBrk="1" fontAlgn="auto" latinLnBrk="0" hangingPunct="1">
              <a:lnSpc>
                <a:spcPct val="90000"/>
              </a:lnSpc>
              <a:spcBef>
                <a:spcPts val="500"/>
              </a:spcBef>
              <a:spcAft>
                <a:spcPts val="0"/>
              </a:spcAft>
              <a:buClr>
                <a:srgbClr val="5430AA"/>
              </a:buClr>
              <a:buSzTx/>
              <a:buFont typeface="Wingdings 3" panose="05040102010807070707" pitchFamily="18" charset="2"/>
              <a:buChar char=""/>
              <a:tabLst/>
              <a:defRPr/>
            </a:pPr>
            <a:r>
              <a:rPr kumimoji="0" lang="en-US" altLang="en-US" sz="20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Also BTS needs to be upgraded to support packet data transportation between BTS and MS over the radio.</a:t>
            </a:r>
          </a:p>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r>
              <a:rPr kumimoji="0" lang="en-US" altLang="en-US" sz="2400" b="0" i="0" u="none" strike="noStrike" kern="1200" cap="none" spc="0" normalizeH="0" baseline="0" noProof="0" dirty="0">
                <a:ln>
                  <a:noFill/>
                </a:ln>
                <a:solidFill>
                  <a:srgbClr val="7030A0"/>
                </a:solidFill>
                <a:effectLst/>
                <a:uLnTx/>
                <a:uFillTx/>
                <a:latin typeface="Cambria" panose="02040503050406030204" pitchFamily="18" charset="0"/>
                <a:ea typeface="Cambria" panose="02040503050406030204" pitchFamily="18" charset="0"/>
              </a:rPr>
              <a:t>HLR </a:t>
            </a:r>
            <a:r>
              <a:rPr kumimoji="0" lang="en-US" altLang="en-US"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needs enhancement to </a:t>
            </a:r>
            <a:r>
              <a:rPr kumimoji="0" lang="en-US" altLang="en-US" sz="2400" b="0" i="0" u="none" strike="noStrike" kern="1200" cap="none" spc="0" normalizeH="0" baseline="0" noProof="0" dirty="0">
                <a:ln>
                  <a:noFill/>
                </a:ln>
                <a:solidFill>
                  <a:srgbClr val="7030A0"/>
                </a:solidFill>
                <a:effectLst/>
                <a:uLnTx/>
                <a:uFillTx/>
                <a:latin typeface="Cambria" panose="02040503050406030204" pitchFamily="18" charset="0"/>
                <a:ea typeface="Cambria" panose="02040503050406030204" pitchFamily="18" charset="0"/>
              </a:rPr>
              <a:t>register GPRS user profiles </a:t>
            </a:r>
            <a:r>
              <a:rPr kumimoji="0" lang="en-US" altLang="en-US"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and respond to queries originating from GSNs regarding these profiles.</a:t>
            </a:r>
          </a:p>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r>
              <a:rPr kumimoji="0" lang="en-US" altLang="en-US" sz="2400" b="0" i="0" u="none" strike="noStrike" kern="1200" cap="none" spc="0" normalizeH="0" baseline="0" noProof="0" dirty="0">
                <a:ln>
                  <a:noFill/>
                </a:ln>
                <a:solidFill>
                  <a:srgbClr val="7030A0"/>
                </a:solidFill>
                <a:effectLst/>
                <a:uLnTx/>
                <a:uFillTx/>
                <a:latin typeface="Cambria" panose="02040503050406030204" pitchFamily="18" charset="0"/>
                <a:ea typeface="Cambria" panose="02040503050406030204" pitchFamily="18" charset="0"/>
              </a:rPr>
              <a:t>MS</a:t>
            </a:r>
            <a:r>
              <a:rPr kumimoji="0" lang="en-US" altLang="en-US"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(mobile station) for GPRS is different from that of GSM.</a:t>
            </a:r>
          </a:p>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r>
              <a:rPr kumimoji="0" lang="en-US" altLang="en-US" sz="2400" b="0" i="0" u="none" strike="noStrike" kern="1200" cap="none" spc="0" normalizeH="0" baseline="0" noProof="0" dirty="0">
                <a:ln>
                  <a:noFill/>
                </a:ln>
                <a:solidFill>
                  <a:srgbClr val="7030A0"/>
                </a:solidFill>
                <a:effectLst/>
                <a:uLnTx/>
                <a:uFillTx/>
                <a:latin typeface="Cambria" panose="02040503050406030204" pitchFamily="18" charset="0"/>
                <a:ea typeface="Cambria" panose="02040503050406030204" pitchFamily="18" charset="0"/>
              </a:rPr>
              <a:t>SMS-GMSCs</a:t>
            </a:r>
            <a:r>
              <a:rPr kumimoji="0" lang="en-US" altLang="en-US"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and </a:t>
            </a:r>
            <a:r>
              <a:rPr kumimoji="0" lang="en-US" altLang="en-US" sz="2400" b="0" i="0" u="none" strike="noStrike" kern="1200" cap="none" spc="0" normalizeH="0" baseline="0" noProof="0" dirty="0">
                <a:ln>
                  <a:noFill/>
                </a:ln>
                <a:solidFill>
                  <a:srgbClr val="7030A0"/>
                </a:solidFill>
                <a:effectLst/>
                <a:uLnTx/>
                <a:uFillTx/>
                <a:latin typeface="Cambria" panose="02040503050406030204" pitchFamily="18" charset="0"/>
                <a:ea typeface="Cambria" panose="02040503050406030204" pitchFamily="18" charset="0"/>
              </a:rPr>
              <a:t>SMS-IWMSCs(Internetworking MSC) </a:t>
            </a:r>
            <a:r>
              <a:rPr kumimoji="0" lang="en-US" altLang="en-US"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are upgraded to support SMS transmission via the SGSN.</a:t>
            </a:r>
          </a:p>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endParaRPr kumimoji="0" lang="en-IN" sz="2400" b="0" i="0" u="none" strike="noStrike" kern="1200" cap="none" spc="0" normalizeH="0" baseline="0" noProof="0" dirty="0">
              <a:ln>
                <a:noFill/>
              </a:ln>
              <a:solidFill>
                <a:srgbClr val="212121"/>
              </a:solidFill>
              <a:effectLst/>
              <a:uLnTx/>
              <a:uFillTx/>
              <a:latin typeface="Roboto Condensed"/>
              <a:ea typeface="+mn-ea"/>
              <a:cs typeface="+mn-cs"/>
            </a:endParaRPr>
          </a:p>
        </p:txBody>
      </p:sp>
      <p:pic>
        <p:nvPicPr>
          <p:cNvPr id="5" name="Picture 4">
            <a:extLst>
              <a:ext uri="{FF2B5EF4-FFF2-40B4-BE49-F238E27FC236}">
                <a16:creationId xmlns:a16="http://schemas.microsoft.com/office/drawing/2014/main" id="{DB06F4CA-F7E0-7E71-406C-63E3B3666AFD}"/>
              </a:ext>
            </a:extLst>
          </p:cNvPr>
          <p:cNvPicPr>
            <a:picLocks noChangeAspect="1"/>
          </p:cNvPicPr>
          <p:nvPr/>
        </p:nvPicPr>
        <p:blipFill>
          <a:blip r:embed="rId6"/>
          <a:stretch>
            <a:fillRect/>
          </a:stretch>
        </p:blipFill>
        <p:spPr>
          <a:xfrm>
            <a:off x="7372751" y="1389968"/>
            <a:ext cx="4699886" cy="2395969"/>
          </a:xfrm>
          <a:prstGeom prst="rect">
            <a:avLst/>
          </a:prstGeom>
        </p:spPr>
      </p:pic>
    </p:spTree>
    <p:extLst>
      <p:ext uri="{BB962C8B-B14F-4D97-AF65-F5344CB8AC3E}">
        <p14:creationId xmlns:p14="http://schemas.microsoft.com/office/powerpoint/2010/main" val="165517295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r>
              <a:rPr lang="en-US" sz="3067" dirty="0">
                <a:solidFill>
                  <a:srgbClr val="00A4B6"/>
                </a:solidFill>
                <a:latin typeface="Cambria" panose="02040503050406030204" pitchFamily="18" charset="0"/>
                <a:ea typeface="Cambria" panose="02040503050406030204" pitchFamily="18" charset="0"/>
                <a:cs typeface="Proxima Nova"/>
                <a:sym typeface="Proxima Nova"/>
              </a:rPr>
              <a:t>GPRS Architecture: Internal Backbone</a:t>
            </a:r>
          </a:p>
        </p:txBody>
      </p:sp>
      <p:sp>
        <p:nvSpPr>
          <p:cNvPr id="4" name="Content Placeholder 2">
            <a:extLst>
              <a:ext uri="{FF2B5EF4-FFF2-40B4-BE49-F238E27FC236}">
                <a16:creationId xmlns:a16="http://schemas.microsoft.com/office/drawing/2014/main" id="{457C94EE-96BB-68AA-C582-50541E48051E}"/>
              </a:ext>
            </a:extLst>
          </p:cNvPr>
          <p:cNvSpPr txBox="1">
            <a:spLocks/>
          </p:cNvSpPr>
          <p:nvPr/>
        </p:nvSpPr>
        <p:spPr>
          <a:xfrm>
            <a:off x="131181" y="1097281"/>
            <a:ext cx="5916694" cy="3332480"/>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rgbClr val="5430AA"/>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5430AA"/>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5430AA"/>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5430AA"/>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5430AA"/>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r>
              <a:rPr kumimoji="0" lang="en-IN" sz="24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The internal backbone </a:t>
            </a:r>
            <a:r>
              <a:rPr kumimoji="0" lang="en-IN"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is an IP based network used to carry packets between different </a:t>
            </a:r>
            <a:r>
              <a:rPr kumimoji="0" lang="en-IN" sz="24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GSN</a:t>
            </a:r>
            <a:r>
              <a:rPr kumimoji="0" lang="en-IN"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s. </a:t>
            </a:r>
          </a:p>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r>
              <a:rPr kumimoji="0" lang="en-IN" sz="24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Tunnelling</a:t>
            </a:r>
            <a:r>
              <a:rPr kumimoji="0" lang="en-IN"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is used between SGSNs and GGSNs, so the internal backbone does not need any information about domains outside the GPRS network. </a:t>
            </a:r>
          </a:p>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r>
              <a:rPr kumimoji="0" lang="en-IN" sz="24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Signalling</a:t>
            </a:r>
            <a:r>
              <a:rPr kumimoji="0" lang="en-IN"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from a GSN to a MSC, HLR or EIR is done using </a:t>
            </a:r>
            <a:r>
              <a:rPr kumimoji="0" lang="en-IN" sz="24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SS7</a:t>
            </a:r>
            <a:r>
              <a:rPr kumimoji="0" lang="en-IN"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a:t>
            </a:r>
          </a:p>
        </p:txBody>
      </p:sp>
      <p:pic>
        <p:nvPicPr>
          <p:cNvPr id="5" name="Picture 4">
            <a:extLst>
              <a:ext uri="{FF2B5EF4-FFF2-40B4-BE49-F238E27FC236}">
                <a16:creationId xmlns:a16="http://schemas.microsoft.com/office/drawing/2014/main" id="{0FF7EDB7-39C0-6319-4AB0-1DA50C39F4DA}"/>
              </a:ext>
            </a:extLst>
          </p:cNvPr>
          <p:cNvPicPr>
            <a:picLocks noChangeAspect="1"/>
          </p:cNvPicPr>
          <p:nvPr/>
        </p:nvPicPr>
        <p:blipFill>
          <a:blip r:embed="rId6"/>
          <a:stretch>
            <a:fillRect/>
          </a:stretch>
        </p:blipFill>
        <p:spPr>
          <a:xfrm>
            <a:off x="6271374" y="1513669"/>
            <a:ext cx="5801263" cy="2833742"/>
          </a:xfrm>
          <a:prstGeom prst="rect">
            <a:avLst/>
          </a:prstGeom>
        </p:spPr>
      </p:pic>
    </p:spTree>
    <p:extLst>
      <p:ext uri="{BB962C8B-B14F-4D97-AF65-F5344CB8AC3E}">
        <p14:creationId xmlns:p14="http://schemas.microsoft.com/office/powerpoint/2010/main" val="2542401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pPr lvl="0"/>
            <a:r>
              <a:rPr lang="en-US" sz="3067" dirty="0">
                <a:solidFill>
                  <a:srgbClr val="00A4B6"/>
                </a:solidFill>
                <a:latin typeface="Cambria" panose="02040503050406030204" pitchFamily="18" charset="0"/>
                <a:ea typeface="Cambria" panose="02040503050406030204" pitchFamily="18" charset="0"/>
                <a:cs typeface="Proxima Nova"/>
                <a:sym typeface="Proxima Nova"/>
              </a:rPr>
              <a:t>Tele Services</a:t>
            </a:r>
            <a:endParaRPr sz="3067" dirty="0">
              <a:solidFill>
                <a:srgbClr val="00A4B6"/>
              </a:solidFill>
              <a:latin typeface="Cambria" panose="02040503050406030204" pitchFamily="18" charset="0"/>
              <a:ea typeface="Cambria" panose="02040503050406030204" pitchFamily="18" charset="0"/>
              <a:cs typeface="Proxima Nova"/>
              <a:sym typeface="Proxima Nova"/>
            </a:endParaRPr>
          </a:p>
        </p:txBody>
      </p:sp>
      <p:sp>
        <p:nvSpPr>
          <p:cNvPr id="11" name="Content Placeholder 2">
            <a:extLst>
              <a:ext uri="{FF2B5EF4-FFF2-40B4-BE49-F238E27FC236}">
                <a16:creationId xmlns:a16="http://schemas.microsoft.com/office/drawing/2014/main" id="{142FC3F1-7451-74BF-70A4-6C1650B43351}"/>
              </a:ext>
            </a:extLst>
          </p:cNvPr>
          <p:cNvSpPr txBox="1">
            <a:spLocks/>
          </p:cNvSpPr>
          <p:nvPr/>
        </p:nvSpPr>
        <p:spPr>
          <a:xfrm>
            <a:off x="131180" y="966271"/>
            <a:ext cx="11929641" cy="4022290"/>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rgbClr val="5430AA"/>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5430AA"/>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5430AA"/>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5430AA"/>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5430AA"/>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38163" lvl="0">
              <a:defRPr/>
            </a:pPr>
            <a:r>
              <a:rPr lang="en-IN" dirty="0">
                <a:solidFill>
                  <a:srgbClr val="212121"/>
                </a:solidFill>
                <a:latin typeface="Cambria" panose="02040503050406030204" pitchFamily="18" charset="0"/>
                <a:ea typeface="Cambria" panose="02040503050406030204" pitchFamily="18" charset="0"/>
              </a:rPr>
              <a:t>Telecommunication services that enable voice communication via mobile phones.</a:t>
            </a:r>
          </a:p>
          <a:p>
            <a:pPr marL="538163" lvl="0">
              <a:defRPr/>
            </a:pPr>
            <a:r>
              <a:rPr lang="en-IN" dirty="0">
                <a:solidFill>
                  <a:srgbClr val="212121"/>
                </a:solidFill>
                <a:latin typeface="Cambria" panose="02040503050406030204" pitchFamily="18" charset="0"/>
                <a:ea typeface="Cambria" panose="02040503050406030204" pitchFamily="18" charset="0"/>
              </a:rPr>
              <a:t>Offered services</a:t>
            </a:r>
          </a:p>
          <a:p>
            <a:pPr marL="1082675" lvl="1">
              <a:defRPr/>
            </a:pPr>
            <a:r>
              <a:rPr lang="en-IN" dirty="0">
                <a:solidFill>
                  <a:srgbClr val="212121"/>
                </a:solidFill>
                <a:latin typeface="Cambria" panose="02040503050406030204" pitchFamily="18" charset="0"/>
                <a:ea typeface="Cambria" panose="02040503050406030204" pitchFamily="18" charset="0"/>
              </a:rPr>
              <a:t>Mobile telephony</a:t>
            </a:r>
          </a:p>
          <a:p>
            <a:pPr marL="1082675" lvl="1">
              <a:defRPr/>
            </a:pPr>
            <a:r>
              <a:rPr lang="en-IN" dirty="0">
                <a:solidFill>
                  <a:srgbClr val="212121"/>
                </a:solidFill>
                <a:latin typeface="Cambria" panose="02040503050406030204" pitchFamily="18" charset="0"/>
                <a:ea typeface="Cambria" panose="02040503050406030204" pitchFamily="18" charset="0"/>
              </a:rPr>
              <a:t>Emergency calling</a:t>
            </a:r>
          </a:p>
        </p:txBody>
      </p:sp>
    </p:spTree>
    <p:extLst>
      <p:ext uri="{BB962C8B-B14F-4D97-AF65-F5344CB8AC3E}">
        <p14:creationId xmlns:p14="http://schemas.microsoft.com/office/powerpoint/2010/main" val="65708487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pic>
        <p:nvPicPr>
          <p:cNvPr id="219" name="Google Shape;219;p26"/>
          <p:cNvPicPr preferRelativeResize="0"/>
          <p:nvPr/>
        </p:nvPicPr>
        <p:blipFill>
          <a:blip r:embed="rId3">
            <a:alphaModFix/>
          </a:blip>
          <a:stretch>
            <a:fillRect/>
          </a:stretch>
        </p:blipFill>
        <p:spPr>
          <a:xfrm>
            <a:off x="0" y="1"/>
            <a:ext cx="12192000" cy="6852444"/>
          </a:xfrm>
          <a:prstGeom prst="rect">
            <a:avLst/>
          </a:prstGeom>
          <a:noFill/>
          <a:ln>
            <a:noFill/>
          </a:ln>
        </p:spPr>
      </p:pic>
      <p:pic>
        <p:nvPicPr>
          <p:cNvPr id="220" name="Google Shape;220;p26"/>
          <p:cNvPicPr preferRelativeResize="0"/>
          <p:nvPr/>
        </p:nvPicPr>
        <p:blipFill>
          <a:blip r:embed="rId4">
            <a:alphaModFix/>
          </a:blip>
          <a:stretch>
            <a:fillRect/>
          </a:stretch>
        </p:blipFill>
        <p:spPr>
          <a:xfrm>
            <a:off x="6351" y="6334"/>
            <a:ext cx="12179300" cy="6845300"/>
          </a:xfrm>
          <a:prstGeom prst="rect">
            <a:avLst/>
          </a:prstGeom>
          <a:noFill/>
          <a:ln>
            <a:noFill/>
          </a:ln>
        </p:spPr>
      </p:pic>
      <p:sp>
        <p:nvSpPr>
          <p:cNvPr id="221" name="Google Shape;221;p26"/>
          <p:cNvSpPr txBox="1"/>
          <p:nvPr/>
        </p:nvSpPr>
        <p:spPr>
          <a:xfrm>
            <a:off x="416103" y="1173670"/>
            <a:ext cx="7112458" cy="1231066"/>
          </a:xfrm>
          <a:prstGeom prst="rect">
            <a:avLst/>
          </a:prstGeom>
          <a:noFill/>
          <a:ln>
            <a:noFill/>
          </a:ln>
        </p:spPr>
        <p:txBody>
          <a:bodyPr spcFirstLastPara="1" wrap="square" lIns="121900" tIns="121900" rIns="121900" bIns="121900" anchor="t" anchorCtr="0">
            <a:spAutoFit/>
          </a:bodyPr>
          <a:lstStyle/>
          <a:p>
            <a:pPr lvl="0"/>
            <a:r>
              <a:rPr lang="en-IN" sz="6400" b="1" dirty="0">
                <a:solidFill>
                  <a:schemeClr val="dk2"/>
                </a:solidFill>
                <a:latin typeface="Proxima Nova"/>
                <a:ea typeface="Proxima Nova"/>
                <a:cs typeface="Proxima Nova"/>
                <a:sym typeface="Proxima Nova"/>
              </a:rPr>
              <a:t>Security in GPRS</a:t>
            </a:r>
          </a:p>
        </p:txBody>
      </p:sp>
      <p:pic>
        <p:nvPicPr>
          <p:cNvPr id="225" name="Google Shape;225;p26"/>
          <p:cNvPicPr preferRelativeResize="0"/>
          <p:nvPr/>
        </p:nvPicPr>
        <p:blipFill>
          <a:blip r:embed="rId5">
            <a:alphaModFix/>
          </a:blip>
          <a:stretch>
            <a:fillRect/>
          </a:stretch>
        </p:blipFill>
        <p:spPr>
          <a:xfrm>
            <a:off x="9817918" y="198118"/>
            <a:ext cx="1993900" cy="495300"/>
          </a:xfrm>
          <a:prstGeom prst="rect">
            <a:avLst/>
          </a:prstGeom>
          <a:noFill/>
          <a:ln>
            <a:noFill/>
          </a:ln>
        </p:spPr>
      </p:pic>
    </p:spTree>
    <p:extLst>
      <p:ext uri="{BB962C8B-B14F-4D97-AF65-F5344CB8AC3E}">
        <p14:creationId xmlns:p14="http://schemas.microsoft.com/office/powerpoint/2010/main" val="19656831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r>
              <a:rPr lang="en-US" sz="3067" dirty="0">
                <a:solidFill>
                  <a:srgbClr val="00A4B6"/>
                </a:solidFill>
                <a:latin typeface="Cambria" panose="02040503050406030204" pitchFamily="18" charset="0"/>
                <a:ea typeface="Cambria" panose="02040503050406030204" pitchFamily="18" charset="0"/>
                <a:cs typeface="Proxima Nova"/>
                <a:sym typeface="Proxima Nova"/>
              </a:rPr>
              <a:t>Security in GPRS</a:t>
            </a:r>
          </a:p>
        </p:txBody>
      </p:sp>
      <p:sp>
        <p:nvSpPr>
          <p:cNvPr id="3" name="Content Placeholder 2">
            <a:extLst>
              <a:ext uri="{FF2B5EF4-FFF2-40B4-BE49-F238E27FC236}">
                <a16:creationId xmlns:a16="http://schemas.microsoft.com/office/drawing/2014/main" id="{734A6A84-F091-0315-5054-726B8EF7402D}"/>
              </a:ext>
            </a:extLst>
          </p:cNvPr>
          <p:cNvSpPr txBox="1">
            <a:spLocks/>
          </p:cNvSpPr>
          <p:nvPr/>
        </p:nvSpPr>
        <p:spPr>
          <a:xfrm>
            <a:off x="131180" y="1037171"/>
            <a:ext cx="11929641" cy="1827949"/>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rgbClr val="5430AA"/>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5430AA"/>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5430AA"/>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5430AA"/>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5430AA"/>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r>
              <a:rPr kumimoji="0" lang="en-US"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GPRS security is </a:t>
            </a:r>
            <a:r>
              <a:rPr kumimoji="0" lang="en-US" sz="24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similar</a:t>
            </a:r>
            <a:r>
              <a:rPr kumimoji="0" lang="en-US"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to the existing GSM security.</a:t>
            </a:r>
          </a:p>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r>
              <a:rPr kumimoji="0" lang="en-US"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SGSN performs </a:t>
            </a:r>
            <a:r>
              <a:rPr kumimoji="0" lang="en-US" sz="24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authentication </a:t>
            </a:r>
            <a:r>
              <a:rPr kumimoji="0" lang="en-US"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and </a:t>
            </a:r>
            <a:r>
              <a:rPr kumimoji="0" lang="en-US" sz="24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cipher setting procedures </a:t>
            </a:r>
            <a:r>
              <a:rPr kumimoji="0" lang="en-US"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based on the same algorithms, keys and other criteria of GSM. </a:t>
            </a:r>
          </a:p>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r>
              <a:rPr kumimoji="0" lang="en-US"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GPRS uses a </a:t>
            </a:r>
            <a:r>
              <a:rPr kumimoji="0" lang="en-US" sz="24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ciphering algorithm </a:t>
            </a:r>
            <a:r>
              <a:rPr kumimoji="0" lang="en-US"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optimized for packet data transmission.</a:t>
            </a:r>
          </a:p>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endParaRPr kumimoji="0" lang="en-IN" sz="2400" b="0" i="0" u="none" strike="noStrike" kern="1200" cap="none" spc="0" normalizeH="0" baseline="0" noProof="0" dirty="0">
              <a:ln>
                <a:noFill/>
              </a:ln>
              <a:solidFill>
                <a:srgbClr val="212121"/>
              </a:solidFill>
              <a:effectLst/>
              <a:uLnTx/>
              <a:uFillTx/>
              <a:latin typeface="Roboto Condensed"/>
              <a:ea typeface="+mn-ea"/>
              <a:cs typeface="+mn-cs"/>
            </a:endParaRPr>
          </a:p>
        </p:txBody>
      </p:sp>
    </p:spTree>
    <p:extLst>
      <p:ext uri="{BB962C8B-B14F-4D97-AF65-F5344CB8AC3E}">
        <p14:creationId xmlns:p14="http://schemas.microsoft.com/office/powerpoint/2010/main" val="81018569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pic>
        <p:nvPicPr>
          <p:cNvPr id="219" name="Google Shape;219;p26"/>
          <p:cNvPicPr preferRelativeResize="0"/>
          <p:nvPr/>
        </p:nvPicPr>
        <p:blipFill>
          <a:blip r:embed="rId3">
            <a:alphaModFix/>
          </a:blip>
          <a:stretch>
            <a:fillRect/>
          </a:stretch>
        </p:blipFill>
        <p:spPr>
          <a:xfrm>
            <a:off x="0" y="1"/>
            <a:ext cx="12192000" cy="6852444"/>
          </a:xfrm>
          <a:prstGeom prst="rect">
            <a:avLst/>
          </a:prstGeom>
          <a:noFill/>
          <a:ln>
            <a:noFill/>
          </a:ln>
        </p:spPr>
      </p:pic>
      <p:pic>
        <p:nvPicPr>
          <p:cNvPr id="220" name="Google Shape;220;p26"/>
          <p:cNvPicPr preferRelativeResize="0"/>
          <p:nvPr/>
        </p:nvPicPr>
        <p:blipFill>
          <a:blip r:embed="rId4">
            <a:alphaModFix/>
          </a:blip>
          <a:stretch>
            <a:fillRect/>
          </a:stretch>
        </p:blipFill>
        <p:spPr>
          <a:xfrm>
            <a:off x="6351" y="6334"/>
            <a:ext cx="12179300" cy="6845300"/>
          </a:xfrm>
          <a:prstGeom prst="rect">
            <a:avLst/>
          </a:prstGeom>
          <a:noFill/>
          <a:ln>
            <a:noFill/>
          </a:ln>
        </p:spPr>
      </p:pic>
      <p:sp>
        <p:nvSpPr>
          <p:cNvPr id="221" name="Google Shape;221;p26"/>
          <p:cNvSpPr txBox="1"/>
          <p:nvPr/>
        </p:nvSpPr>
        <p:spPr>
          <a:xfrm>
            <a:off x="416103" y="1173670"/>
            <a:ext cx="7112458" cy="1231066"/>
          </a:xfrm>
          <a:prstGeom prst="rect">
            <a:avLst/>
          </a:prstGeom>
          <a:noFill/>
          <a:ln>
            <a:noFill/>
          </a:ln>
        </p:spPr>
        <p:txBody>
          <a:bodyPr spcFirstLastPara="1" wrap="square" lIns="121900" tIns="121900" rIns="121900" bIns="121900" anchor="t" anchorCtr="0">
            <a:spAutoFit/>
          </a:bodyPr>
          <a:lstStyle/>
          <a:p>
            <a:pPr lvl="0"/>
            <a:r>
              <a:rPr lang="en-IN" sz="6400" b="1" dirty="0">
                <a:solidFill>
                  <a:schemeClr val="dk2"/>
                </a:solidFill>
                <a:latin typeface="Proxima Nova"/>
                <a:ea typeface="Proxima Nova"/>
                <a:cs typeface="Proxima Nova"/>
                <a:sym typeface="Proxima Nova"/>
              </a:rPr>
              <a:t>Routing in GPRS</a:t>
            </a:r>
          </a:p>
        </p:txBody>
      </p:sp>
      <p:pic>
        <p:nvPicPr>
          <p:cNvPr id="225" name="Google Shape;225;p26"/>
          <p:cNvPicPr preferRelativeResize="0"/>
          <p:nvPr/>
        </p:nvPicPr>
        <p:blipFill>
          <a:blip r:embed="rId5">
            <a:alphaModFix/>
          </a:blip>
          <a:stretch>
            <a:fillRect/>
          </a:stretch>
        </p:blipFill>
        <p:spPr>
          <a:xfrm>
            <a:off x="9817918" y="198118"/>
            <a:ext cx="1993900" cy="495300"/>
          </a:xfrm>
          <a:prstGeom prst="rect">
            <a:avLst/>
          </a:prstGeom>
          <a:noFill/>
          <a:ln>
            <a:noFill/>
          </a:ln>
        </p:spPr>
      </p:pic>
    </p:spTree>
    <p:extLst>
      <p:ext uri="{BB962C8B-B14F-4D97-AF65-F5344CB8AC3E}">
        <p14:creationId xmlns:p14="http://schemas.microsoft.com/office/powerpoint/2010/main" val="218552484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r>
              <a:rPr lang="en-US" sz="3067" dirty="0">
                <a:solidFill>
                  <a:srgbClr val="00A4B6"/>
                </a:solidFill>
                <a:latin typeface="Cambria" panose="02040503050406030204" pitchFamily="18" charset="0"/>
                <a:ea typeface="Cambria" panose="02040503050406030204" pitchFamily="18" charset="0"/>
                <a:cs typeface="Proxima Nova"/>
                <a:sym typeface="Proxima Nova"/>
              </a:rPr>
              <a:t>Routing in GPRS</a:t>
            </a:r>
          </a:p>
        </p:txBody>
      </p:sp>
      <p:sp>
        <p:nvSpPr>
          <p:cNvPr id="5" name="Content Placeholder 4">
            <a:extLst>
              <a:ext uri="{FF2B5EF4-FFF2-40B4-BE49-F238E27FC236}">
                <a16:creationId xmlns:a16="http://schemas.microsoft.com/office/drawing/2014/main" id="{D63BF33F-B4A5-040B-34A5-FF4694A550DB}"/>
              </a:ext>
            </a:extLst>
          </p:cNvPr>
          <p:cNvSpPr txBox="1">
            <a:spLocks/>
          </p:cNvSpPr>
          <p:nvPr/>
        </p:nvSpPr>
        <p:spPr>
          <a:xfrm>
            <a:off x="131180" y="966270"/>
            <a:ext cx="4651475" cy="5487739"/>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rgbClr val="5430AA"/>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5430AA"/>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5430AA"/>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5430AA"/>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5430AA"/>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r>
              <a:rPr kumimoji="0" lang="en-IN" sz="24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Data routing </a:t>
            </a:r>
            <a:r>
              <a:rPr kumimoji="0" lang="en-IN"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or routing of data </a:t>
            </a:r>
            <a:r>
              <a:rPr kumimoji="0" lang="en-IN" sz="24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packets</a:t>
            </a:r>
            <a:r>
              <a:rPr kumimoji="0" lang="en-IN"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to and from a mobile user, is one of the pivot requisites in the GPRS network.</a:t>
            </a:r>
          </a:p>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r>
              <a:rPr kumimoji="0" lang="en-IN"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The requirement can be divided into two areas:</a:t>
            </a:r>
          </a:p>
          <a:p>
            <a:pPr marL="1001712" marR="0" lvl="1" indent="-457200" algn="just" defTabSz="914400" rtl="0" eaLnBrk="1" fontAlgn="auto" latinLnBrk="0" hangingPunct="1">
              <a:lnSpc>
                <a:spcPct val="90000"/>
              </a:lnSpc>
              <a:spcBef>
                <a:spcPts val="500"/>
              </a:spcBef>
              <a:spcAft>
                <a:spcPts val="0"/>
              </a:spcAft>
              <a:buClr>
                <a:srgbClr val="5430AA"/>
              </a:buClr>
              <a:buSzTx/>
              <a:buFont typeface="+mj-lt"/>
              <a:buAutoNum type="arabicPeriod"/>
              <a:tabLst/>
              <a:defRPr/>
            </a:pPr>
            <a:r>
              <a:rPr kumimoji="0" lang="en-IN" sz="20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Data packet </a:t>
            </a:r>
            <a:r>
              <a:rPr kumimoji="0" lang="en-IN" sz="20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routing</a:t>
            </a:r>
          </a:p>
          <a:p>
            <a:pPr marL="1001712" marR="0" lvl="1" indent="-457200" algn="just" defTabSz="914400" rtl="0" eaLnBrk="1" fontAlgn="auto" latinLnBrk="0" hangingPunct="1">
              <a:lnSpc>
                <a:spcPct val="90000"/>
              </a:lnSpc>
              <a:spcBef>
                <a:spcPts val="500"/>
              </a:spcBef>
              <a:spcAft>
                <a:spcPts val="0"/>
              </a:spcAft>
              <a:buClr>
                <a:srgbClr val="5430AA"/>
              </a:buClr>
              <a:buSzTx/>
              <a:buFont typeface="+mj-lt"/>
              <a:buAutoNum type="arabicPeriod"/>
              <a:tabLst/>
              <a:defRPr/>
            </a:pPr>
            <a:r>
              <a:rPr kumimoji="0" lang="en-IN" sz="20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Mobility</a:t>
            </a:r>
            <a:r>
              <a:rPr kumimoji="0" lang="en-IN" sz="20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management</a:t>
            </a:r>
          </a:p>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endParaRPr kumimoji="0" lang="en-IN" sz="2400" b="0" i="0" u="none" strike="noStrike" kern="1200" cap="none" spc="0" normalizeH="0" baseline="0" noProof="0" dirty="0">
              <a:ln>
                <a:noFill/>
              </a:ln>
              <a:solidFill>
                <a:srgbClr val="212121"/>
              </a:solidFill>
              <a:effectLst/>
              <a:uLnTx/>
              <a:uFillTx/>
              <a:latin typeface="Roboto Condensed"/>
              <a:ea typeface="+mn-ea"/>
              <a:cs typeface="+mn-cs"/>
            </a:endParaRPr>
          </a:p>
        </p:txBody>
      </p:sp>
      <p:pic>
        <p:nvPicPr>
          <p:cNvPr id="6" name="Picture 2" descr="Figure 2 from EDGE: enhanced data rates for GSM and TDMA/136 ...">
            <a:extLst>
              <a:ext uri="{FF2B5EF4-FFF2-40B4-BE49-F238E27FC236}">
                <a16:creationId xmlns:a16="http://schemas.microsoft.com/office/drawing/2014/main" id="{1B86E0CC-5B31-AB5E-9210-BBACB4151FB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846" t="4953" b="5296"/>
          <a:stretch/>
        </p:blipFill>
        <p:spPr bwMode="auto">
          <a:xfrm>
            <a:off x="4782655" y="863444"/>
            <a:ext cx="7278166" cy="41898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759679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r>
              <a:rPr lang="en-US" sz="3067" dirty="0">
                <a:solidFill>
                  <a:srgbClr val="00A4B6"/>
                </a:solidFill>
                <a:latin typeface="Cambria" panose="02040503050406030204" pitchFamily="18" charset="0"/>
                <a:ea typeface="Cambria" panose="02040503050406030204" pitchFamily="18" charset="0"/>
                <a:cs typeface="Proxima Nova"/>
                <a:sym typeface="Proxima Nova"/>
              </a:rPr>
              <a:t>Routing in GPRS</a:t>
            </a:r>
          </a:p>
        </p:txBody>
      </p:sp>
      <p:sp>
        <p:nvSpPr>
          <p:cNvPr id="5" name="Content Placeholder 4">
            <a:extLst>
              <a:ext uri="{FF2B5EF4-FFF2-40B4-BE49-F238E27FC236}">
                <a16:creationId xmlns:a16="http://schemas.microsoft.com/office/drawing/2014/main" id="{C52A0CB8-A032-A4EB-FFD8-D2CC46B0B693}"/>
              </a:ext>
            </a:extLst>
          </p:cNvPr>
          <p:cNvSpPr txBox="1">
            <a:spLocks/>
          </p:cNvSpPr>
          <p:nvPr/>
        </p:nvSpPr>
        <p:spPr>
          <a:xfrm>
            <a:off x="131180" y="863444"/>
            <a:ext cx="5275009" cy="5590565"/>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rgbClr val="5430AA"/>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5430AA"/>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5430AA"/>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5430AA"/>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5430AA"/>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r>
              <a:rPr kumimoji="0" lang="en-IN" sz="23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The important roles of </a:t>
            </a:r>
            <a:r>
              <a:rPr kumimoji="0" lang="en-IN" sz="23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GGSN</a:t>
            </a:r>
            <a:r>
              <a:rPr kumimoji="0" lang="en-IN" sz="23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involve </a:t>
            </a:r>
            <a:r>
              <a:rPr kumimoji="0" lang="en-IN" sz="23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synergy</a:t>
            </a:r>
            <a:r>
              <a:rPr kumimoji="0" lang="en-IN" sz="23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with the external data network. </a:t>
            </a:r>
          </a:p>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r>
              <a:rPr kumimoji="0" lang="en-IN" sz="23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The </a:t>
            </a:r>
            <a:r>
              <a:rPr kumimoji="0" lang="en-IN" sz="23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GGSN</a:t>
            </a:r>
            <a:r>
              <a:rPr kumimoji="0" lang="en-IN" sz="23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a:t>
            </a:r>
            <a:r>
              <a:rPr kumimoji="0" lang="en-IN" sz="23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updates</a:t>
            </a:r>
            <a:r>
              <a:rPr kumimoji="0" lang="en-IN" sz="23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the location directory using routing information supplied by the </a:t>
            </a:r>
            <a:r>
              <a:rPr kumimoji="0" lang="en-IN" sz="23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SGSNs</a:t>
            </a:r>
            <a:r>
              <a:rPr kumimoji="0" lang="en-IN" sz="23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about the location of an </a:t>
            </a:r>
            <a:r>
              <a:rPr kumimoji="0" lang="en-IN" sz="23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MS</a:t>
            </a:r>
            <a:r>
              <a:rPr kumimoji="0" lang="en-IN" sz="23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a:t>
            </a:r>
          </a:p>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r>
              <a:rPr kumimoji="0" lang="en-IN" sz="23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GGSN</a:t>
            </a:r>
            <a:r>
              <a:rPr kumimoji="0" lang="en-IN" sz="23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a:t>
            </a:r>
            <a:r>
              <a:rPr kumimoji="0" lang="en-IN" sz="23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routes</a:t>
            </a:r>
            <a:r>
              <a:rPr kumimoji="0" lang="en-IN" sz="23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the external data network protocol packet </a:t>
            </a:r>
            <a:r>
              <a:rPr kumimoji="0" lang="en-IN" sz="23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encapsulated</a:t>
            </a:r>
            <a:r>
              <a:rPr kumimoji="0" lang="en-IN" sz="23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over the GPRS backbone to the </a:t>
            </a:r>
            <a:r>
              <a:rPr kumimoji="0" lang="en-IN" sz="23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SGSN</a:t>
            </a:r>
            <a:r>
              <a:rPr kumimoji="0" lang="en-IN" sz="23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currently serving the MS. </a:t>
            </a:r>
          </a:p>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r>
              <a:rPr kumimoji="0" lang="en-IN" sz="23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It also </a:t>
            </a:r>
            <a:r>
              <a:rPr kumimoji="0" lang="en-IN" sz="23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de-encapsulates</a:t>
            </a:r>
            <a:r>
              <a:rPr kumimoji="0" lang="en-IN" sz="23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and </a:t>
            </a:r>
            <a:r>
              <a:rPr kumimoji="0" lang="en-IN" sz="23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forwards</a:t>
            </a:r>
            <a:r>
              <a:rPr kumimoji="0" lang="en-IN" sz="23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external data network packets to the </a:t>
            </a:r>
            <a:r>
              <a:rPr kumimoji="0" lang="en-IN" sz="23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appropriate</a:t>
            </a:r>
            <a:r>
              <a:rPr kumimoji="0" lang="en-IN" sz="23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data network and collects </a:t>
            </a:r>
            <a:r>
              <a:rPr kumimoji="0" lang="en-IN" sz="23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charging data </a:t>
            </a:r>
            <a:r>
              <a:rPr kumimoji="0" lang="en-IN" sz="23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that is forwarded to a </a:t>
            </a:r>
            <a:r>
              <a:rPr kumimoji="0" lang="en-IN" sz="23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charging gateway (CG).</a:t>
            </a:r>
          </a:p>
        </p:txBody>
      </p:sp>
      <p:pic>
        <p:nvPicPr>
          <p:cNvPr id="6" name="Picture 2" descr="Figure 2 from EDGE: enhanced data rates for GSM and TDMA/136 ...">
            <a:extLst>
              <a:ext uri="{FF2B5EF4-FFF2-40B4-BE49-F238E27FC236}">
                <a16:creationId xmlns:a16="http://schemas.microsoft.com/office/drawing/2014/main" id="{CBB3E105-F6C1-0851-33A5-5F28AA6466DB}"/>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846" t="4953" b="5296"/>
          <a:stretch/>
        </p:blipFill>
        <p:spPr bwMode="auto">
          <a:xfrm>
            <a:off x="5702261" y="863445"/>
            <a:ext cx="6358560" cy="36604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684257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Hexagon 80">
            <a:extLst>
              <a:ext uri="{FF2B5EF4-FFF2-40B4-BE49-F238E27FC236}">
                <a16:creationId xmlns:a16="http://schemas.microsoft.com/office/drawing/2014/main" id="{2F31E6F3-9747-F4C7-B1EC-5CA8E853DA9F}"/>
              </a:ext>
            </a:extLst>
          </p:cNvPr>
          <p:cNvSpPr/>
          <p:nvPr/>
        </p:nvSpPr>
        <p:spPr>
          <a:xfrm rot="1631668">
            <a:off x="3510368" y="574717"/>
            <a:ext cx="1776698" cy="1612066"/>
          </a:xfrm>
          <a:prstGeom prst="hexagon">
            <a:avLst/>
          </a:prstGeom>
          <a:noFill/>
          <a:ln w="9525" cap="flat" cmpd="sng" algn="ctr">
            <a:solidFill>
              <a:srgbClr val="212121"/>
            </a:solidFill>
            <a:prstDash val="dash"/>
            <a:roun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12121"/>
              </a:solidFill>
              <a:effectLst/>
              <a:uLnTx/>
              <a:uFillTx/>
              <a:latin typeface="Roboto Condensed"/>
              <a:ea typeface="+mn-ea"/>
              <a:cs typeface="+mn-cs"/>
            </a:endParaRPr>
          </a:p>
        </p:txBody>
      </p:sp>
      <p:sp>
        <p:nvSpPr>
          <p:cNvPr id="82" name="Title 1">
            <a:extLst>
              <a:ext uri="{FF2B5EF4-FFF2-40B4-BE49-F238E27FC236}">
                <a16:creationId xmlns:a16="http://schemas.microsoft.com/office/drawing/2014/main" id="{4BB5DE68-0B0B-1763-7742-9BE5584F546B}"/>
              </a:ext>
            </a:extLst>
          </p:cNvPr>
          <p:cNvSpPr txBox="1">
            <a:spLocks/>
          </p:cNvSpPr>
          <p:nvPr/>
        </p:nvSpPr>
        <p:spPr>
          <a:xfrm>
            <a:off x="1524000" y="53247"/>
            <a:ext cx="8763000" cy="350837"/>
          </a:xfrm>
          <a:prstGeom prst="rect">
            <a:avLst/>
          </a:prstGeom>
        </p:spPr>
        <p:txBody>
          <a:bodyPr vert="horz" lIns="91440" tIns="45720" rIns="91440" bIns="45720" rtlCol="0" anchor="ctr">
            <a:normAutofit fontScale="7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2800" b="1" i="0" u="none" strike="noStrike" kern="1200" cap="none" spc="0" normalizeH="0" baseline="0" noProof="0">
                <a:ln>
                  <a:noFill/>
                </a:ln>
                <a:solidFill>
                  <a:srgbClr val="212121"/>
                </a:solidFill>
                <a:effectLst/>
                <a:uLnTx/>
                <a:uFillTx/>
                <a:latin typeface="Roboto Condensed"/>
                <a:ea typeface="+mj-ea"/>
                <a:cs typeface="+mj-cs"/>
              </a:rPr>
              <a:t>Routing in GPRS</a:t>
            </a:r>
            <a:endParaRPr kumimoji="0" lang="en-US" sz="2800" b="1" i="0" u="none" strike="noStrike" kern="1200" cap="none" spc="0" normalizeH="0" baseline="0" noProof="0" dirty="0">
              <a:ln>
                <a:noFill/>
              </a:ln>
              <a:solidFill>
                <a:srgbClr val="212121"/>
              </a:solidFill>
              <a:effectLst/>
              <a:uLnTx/>
              <a:uFillTx/>
              <a:latin typeface="Roboto Condensed"/>
              <a:ea typeface="+mj-ea"/>
              <a:cs typeface="+mj-cs"/>
            </a:endParaRPr>
          </a:p>
        </p:txBody>
      </p:sp>
      <p:sp>
        <p:nvSpPr>
          <p:cNvPr id="83" name="Cube 82">
            <a:extLst>
              <a:ext uri="{FF2B5EF4-FFF2-40B4-BE49-F238E27FC236}">
                <a16:creationId xmlns:a16="http://schemas.microsoft.com/office/drawing/2014/main" id="{D84F14C8-8C54-F664-D56C-2B7A8810E440}"/>
              </a:ext>
            </a:extLst>
          </p:cNvPr>
          <p:cNvSpPr/>
          <p:nvPr/>
        </p:nvSpPr>
        <p:spPr>
          <a:xfrm>
            <a:off x="4543673" y="793320"/>
            <a:ext cx="685800" cy="685800"/>
          </a:xfrm>
          <a:prstGeom prst="cube">
            <a:avLst/>
          </a:prstGeom>
          <a:gradFill rotWithShape="1">
            <a:gsLst>
              <a:gs pos="0">
                <a:srgbClr val="B84742">
                  <a:lumMod val="110000"/>
                  <a:satMod val="105000"/>
                  <a:tint val="67000"/>
                </a:srgbClr>
              </a:gs>
              <a:gs pos="50000">
                <a:srgbClr val="B84742">
                  <a:lumMod val="105000"/>
                  <a:satMod val="103000"/>
                  <a:tint val="73000"/>
                </a:srgbClr>
              </a:gs>
              <a:gs pos="100000">
                <a:srgbClr val="B84742">
                  <a:lumMod val="105000"/>
                  <a:satMod val="109000"/>
                  <a:tint val="81000"/>
                </a:srgbClr>
              </a:gs>
            </a:gsLst>
            <a:lin ang="5400000" scaled="0"/>
          </a:gradFill>
          <a:ln w="6350" cap="flat" cmpd="sng" algn="ctr">
            <a:solidFill>
              <a:srgbClr val="B8474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212121"/>
                </a:solidFill>
                <a:effectLst/>
                <a:uLnTx/>
                <a:uFillTx/>
                <a:latin typeface="Roboto Condensed"/>
                <a:ea typeface="+mn-ea"/>
                <a:cs typeface="+mn-cs"/>
              </a:rPr>
              <a:t>BSC</a:t>
            </a:r>
          </a:p>
        </p:txBody>
      </p:sp>
      <p:sp>
        <p:nvSpPr>
          <p:cNvPr id="84" name="Cube 83">
            <a:extLst>
              <a:ext uri="{FF2B5EF4-FFF2-40B4-BE49-F238E27FC236}">
                <a16:creationId xmlns:a16="http://schemas.microsoft.com/office/drawing/2014/main" id="{7D8202B0-49E6-3723-3A02-FDD2E700602B}"/>
              </a:ext>
            </a:extLst>
          </p:cNvPr>
          <p:cNvSpPr/>
          <p:nvPr/>
        </p:nvSpPr>
        <p:spPr>
          <a:xfrm>
            <a:off x="3829700" y="1206224"/>
            <a:ext cx="576877" cy="556083"/>
          </a:xfrm>
          <a:prstGeom prst="cube">
            <a:avLst/>
          </a:prstGeom>
          <a:gradFill rotWithShape="1">
            <a:gsLst>
              <a:gs pos="0">
                <a:srgbClr val="8BC145">
                  <a:lumMod val="110000"/>
                  <a:satMod val="105000"/>
                  <a:tint val="67000"/>
                </a:srgbClr>
              </a:gs>
              <a:gs pos="50000">
                <a:srgbClr val="8BC145">
                  <a:lumMod val="105000"/>
                  <a:satMod val="103000"/>
                  <a:tint val="73000"/>
                </a:srgbClr>
              </a:gs>
              <a:gs pos="100000">
                <a:srgbClr val="8BC145">
                  <a:lumMod val="105000"/>
                  <a:satMod val="109000"/>
                  <a:tint val="81000"/>
                </a:srgbClr>
              </a:gs>
            </a:gsLst>
            <a:lin ang="5400000" scaled="0"/>
          </a:gradFill>
          <a:ln w="6350" cap="flat" cmpd="sng" algn="ctr">
            <a:solidFill>
              <a:srgbClr val="8BC14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212121"/>
                </a:solidFill>
                <a:effectLst/>
                <a:uLnTx/>
                <a:uFillTx/>
                <a:latin typeface="Roboto Condensed"/>
                <a:ea typeface="+mn-ea"/>
                <a:cs typeface="+mn-cs"/>
              </a:rPr>
              <a:t>BTS</a:t>
            </a:r>
            <a:endParaRPr kumimoji="0" lang="en-US" sz="1400" b="1" i="0" u="none" strike="noStrike" kern="1200" cap="none" spc="0" normalizeH="0" baseline="0" noProof="0" dirty="0">
              <a:ln>
                <a:noFill/>
              </a:ln>
              <a:solidFill>
                <a:srgbClr val="212121"/>
              </a:solidFill>
              <a:effectLst/>
              <a:uLnTx/>
              <a:uFillTx/>
              <a:latin typeface="Roboto Condensed"/>
              <a:ea typeface="+mn-ea"/>
              <a:cs typeface="+mn-cs"/>
            </a:endParaRPr>
          </a:p>
        </p:txBody>
      </p:sp>
      <p:grpSp>
        <p:nvGrpSpPr>
          <p:cNvPr id="85" name="Group 84">
            <a:extLst>
              <a:ext uri="{FF2B5EF4-FFF2-40B4-BE49-F238E27FC236}">
                <a16:creationId xmlns:a16="http://schemas.microsoft.com/office/drawing/2014/main" id="{12B8099B-3800-0831-2762-CFF6779AEE39}"/>
              </a:ext>
            </a:extLst>
          </p:cNvPr>
          <p:cNvGrpSpPr/>
          <p:nvPr/>
        </p:nvGrpSpPr>
        <p:grpSpPr>
          <a:xfrm rot="13835909">
            <a:off x="3829468" y="991016"/>
            <a:ext cx="395309" cy="284997"/>
            <a:chOff x="7305676" y="3613321"/>
            <a:chExt cx="562724" cy="527866"/>
          </a:xfrm>
        </p:grpSpPr>
        <p:sp>
          <p:nvSpPr>
            <p:cNvPr id="86" name="Half Frame 85">
              <a:extLst>
                <a:ext uri="{FF2B5EF4-FFF2-40B4-BE49-F238E27FC236}">
                  <a16:creationId xmlns:a16="http://schemas.microsoft.com/office/drawing/2014/main" id="{F533EE7F-2884-B8B9-45D8-87248A01D79D}"/>
                </a:ext>
              </a:extLst>
            </p:cNvPr>
            <p:cNvSpPr/>
            <p:nvPr/>
          </p:nvSpPr>
          <p:spPr>
            <a:xfrm>
              <a:off x="7620000" y="3892550"/>
              <a:ext cx="248400" cy="248637"/>
            </a:xfrm>
            <a:prstGeom prst="halfFrame">
              <a:avLst>
                <a:gd name="adj1" fmla="val 0"/>
                <a:gd name="adj2" fmla="val 0"/>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12121"/>
                </a:solidFill>
                <a:effectLst/>
                <a:uLnTx/>
                <a:uFillTx/>
                <a:latin typeface="Roboto Condensed"/>
                <a:ea typeface="+mn-ea"/>
                <a:cs typeface="+mn-cs"/>
              </a:endParaRPr>
            </a:p>
          </p:txBody>
        </p:sp>
        <p:cxnSp>
          <p:nvCxnSpPr>
            <p:cNvPr id="87" name="Straight Connector 86">
              <a:extLst>
                <a:ext uri="{FF2B5EF4-FFF2-40B4-BE49-F238E27FC236}">
                  <a16:creationId xmlns:a16="http://schemas.microsoft.com/office/drawing/2014/main" id="{F64D3DB6-3369-DD9D-5C7F-60B5C7755933}"/>
                </a:ext>
              </a:extLst>
            </p:cNvPr>
            <p:cNvCxnSpPr>
              <a:cxnSpLocks/>
            </p:cNvCxnSpPr>
            <p:nvPr/>
          </p:nvCxnSpPr>
          <p:spPr>
            <a:xfrm flipH="1" flipV="1">
              <a:off x="7305676" y="3613321"/>
              <a:ext cx="466724" cy="428625"/>
            </a:xfrm>
            <a:prstGeom prst="line">
              <a:avLst/>
            </a:prstGeom>
            <a:noFill/>
            <a:ln w="19050" cap="flat" cmpd="sng" algn="ctr">
              <a:solidFill>
                <a:srgbClr val="909090"/>
              </a:solidFill>
              <a:prstDash val="solid"/>
              <a:miter lim="800000"/>
            </a:ln>
            <a:effectLst/>
          </p:spPr>
        </p:cxnSp>
      </p:grpSp>
      <p:pic>
        <p:nvPicPr>
          <p:cNvPr id="88" name="Picture 87">
            <a:extLst>
              <a:ext uri="{FF2B5EF4-FFF2-40B4-BE49-F238E27FC236}">
                <a16:creationId xmlns:a16="http://schemas.microsoft.com/office/drawing/2014/main" id="{5A27326B-0C6E-1DC5-13DC-C758B4405885}"/>
              </a:ext>
            </a:extLst>
          </p:cNvPr>
          <p:cNvPicPr>
            <a:picLocks noChangeAspect="1"/>
          </p:cNvPicPr>
          <p:nvPr/>
        </p:nvPicPr>
        <p:blipFill>
          <a:blip r:embed="rId2"/>
          <a:stretch>
            <a:fillRect/>
          </a:stretch>
        </p:blipFill>
        <p:spPr>
          <a:xfrm>
            <a:off x="3526300" y="1524606"/>
            <a:ext cx="342900" cy="342900"/>
          </a:xfrm>
          <a:prstGeom prst="rect">
            <a:avLst/>
          </a:prstGeom>
        </p:spPr>
      </p:pic>
      <p:sp>
        <p:nvSpPr>
          <p:cNvPr id="89" name="Freeform 13">
            <a:extLst>
              <a:ext uri="{FF2B5EF4-FFF2-40B4-BE49-F238E27FC236}">
                <a16:creationId xmlns:a16="http://schemas.microsoft.com/office/drawing/2014/main" id="{7E9883CC-C932-EB53-127B-3BB5F9C8FA40}"/>
              </a:ext>
            </a:extLst>
          </p:cNvPr>
          <p:cNvSpPr/>
          <p:nvPr/>
        </p:nvSpPr>
        <p:spPr>
          <a:xfrm flipH="1">
            <a:off x="3684223" y="1133515"/>
            <a:ext cx="387633" cy="480213"/>
          </a:xfrm>
          <a:custGeom>
            <a:avLst/>
            <a:gdLst>
              <a:gd name="connsiteX0" fmla="*/ 0 w 509666"/>
              <a:gd name="connsiteY0" fmla="*/ 0 h 374755"/>
              <a:gd name="connsiteX1" fmla="*/ 254833 w 509666"/>
              <a:gd name="connsiteY1" fmla="*/ 254833 h 374755"/>
              <a:gd name="connsiteX2" fmla="*/ 254833 w 509666"/>
              <a:gd name="connsiteY2" fmla="*/ 119922 h 374755"/>
              <a:gd name="connsiteX3" fmla="*/ 509666 w 509666"/>
              <a:gd name="connsiteY3" fmla="*/ 374755 h 374755"/>
            </a:gdLst>
            <a:ahLst/>
            <a:cxnLst>
              <a:cxn ang="0">
                <a:pos x="connsiteX0" y="connsiteY0"/>
              </a:cxn>
              <a:cxn ang="0">
                <a:pos x="connsiteX1" y="connsiteY1"/>
              </a:cxn>
              <a:cxn ang="0">
                <a:pos x="connsiteX2" y="connsiteY2"/>
              </a:cxn>
              <a:cxn ang="0">
                <a:pos x="connsiteX3" y="connsiteY3"/>
              </a:cxn>
            </a:cxnLst>
            <a:rect l="l" t="t" r="r" b="b"/>
            <a:pathLst>
              <a:path w="509666" h="374755">
                <a:moveTo>
                  <a:pt x="0" y="0"/>
                </a:moveTo>
                <a:lnTo>
                  <a:pt x="254833" y="254833"/>
                </a:lnTo>
                <a:lnTo>
                  <a:pt x="254833" y="119922"/>
                </a:lnTo>
                <a:lnTo>
                  <a:pt x="509666" y="374755"/>
                </a:lnTo>
              </a:path>
            </a:pathLst>
          </a:custGeom>
          <a:noFill/>
          <a:ln w="9525"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boto Condensed"/>
              <a:ea typeface="+mn-ea"/>
              <a:cs typeface="+mn-cs"/>
            </a:endParaRPr>
          </a:p>
        </p:txBody>
      </p:sp>
      <p:cxnSp>
        <p:nvCxnSpPr>
          <p:cNvPr id="90" name="Straight Connector 89">
            <a:extLst>
              <a:ext uri="{FF2B5EF4-FFF2-40B4-BE49-F238E27FC236}">
                <a16:creationId xmlns:a16="http://schemas.microsoft.com/office/drawing/2014/main" id="{CDEE3059-D71A-64F7-0E3A-BA6B71FFF68E}"/>
              </a:ext>
            </a:extLst>
          </p:cNvPr>
          <p:cNvCxnSpPr>
            <a:cxnSpLocks/>
            <a:stCxn id="83" idx="2"/>
            <a:endCxn id="84" idx="5"/>
          </p:cNvCxnSpPr>
          <p:nvPr/>
        </p:nvCxnSpPr>
        <p:spPr>
          <a:xfrm flipH="1">
            <a:off x="4406577" y="1221945"/>
            <a:ext cx="137096" cy="192810"/>
          </a:xfrm>
          <a:prstGeom prst="line">
            <a:avLst/>
          </a:prstGeom>
          <a:noFill/>
          <a:ln w="12700" cap="flat" cmpd="sng" algn="ctr">
            <a:solidFill>
              <a:srgbClr val="212121"/>
            </a:solidFill>
            <a:prstDash val="solid"/>
            <a:miter lim="800000"/>
          </a:ln>
          <a:effectLst/>
        </p:spPr>
      </p:cxnSp>
      <p:sp>
        <p:nvSpPr>
          <p:cNvPr id="91" name="Rectangle 90">
            <a:extLst>
              <a:ext uri="{FF2B5EF4-FFF2-40B4-BE49-F238E27FC236}">
                <a16:creationId xmlns:a16="http://schemas.microsoft.com/office/drawing/2014/main" id="{BFD2B562-4E43-63CB-E5FE-F44578A1E063}"/>
              </a:ext>
            </a:extLst>
          </p:cNvPr>
          <p:cNvSpPr>
            <a:spLocks noChangeAspect="1"/>
          </p:cNvSpPr>
          <p:nvPr/>
        </p:nvSpPr>
        <p:spPr>
          <a:xfrm>
            <a:off x="1790115" y="446270"/>
            <a:ext cx="4021085" cy="4201930"/>
          </a:xfrm>
          <a:prstGeom prst="rect">
            <a:avLst/>
          </a:prstGeom>
          <a:noFill/>
          <a:ln w="9525" cap="flat" cmpd="sng" algn="ctr">
            <a:solidFill>
              <a:srgbClr val="212121"/>
            </a:solidFill>
            <a:prstDash val="solid"/>
            <a:roun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12121"/>
              </a:solidFill>
              <a:effectLst/>
              <a:uLnTx/>
              <a:uFillTx/>
              <a:latin typeface="Roboto Condensed"/>
              <a:ea typeface="+mn-ea"/>
              <a:cs typeface="+mn-cs"/>
            </a:endParaRPr>
          </a:p>
        </p:txBody>
      </p:sp>
      <p:sp>
        <p:nvSpPr>
          <p:cNvPr id="92" name="Rectangle 91">
            <a:extLst>
              <a:ext uri="{FF2B5EF4-FFF2-40B4-BE49-F238E27FC236}">
                <a16:creationId xmlns:a16="http://schemas.microsoft.com/office/drawing/2014/main" id="{746EA61B-2281-83C2-E586-36F7FE92A5C7}"/>
              </a:ext>
            </a:extLst>
          </p:cNvPr>
          <p:cNvSpPr>
            <a:spLocks noChangeAspect="1"/>
          </p:cNvSpPr>
          <p:nvPr/>
        </p:nvSpPr>
        <p:spPr>
          <a:xfrm>
            <a:off x="6393885" y="446270"/>
            <a:ext cx="4021085" cy="4201930"/>
          </a:xfrm>
          <a:prstGeom prst="rect">
            <a:avLst/>
          </a:prstGeom>
          <a:noFill/>
          <a:ln w="9525" cap="flat" cmpd="sng" algn="ctr">
            <a:solidFill>
              <a:srgbClr val="212121"/>
            </a:solidFill>
            <a:prstDash val="solid"/>
            <a:roun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12121"/>
              </a:solidFill>
              <a:effectLst/>
              <a:uLnTx/>
              <a:uFillTx/>
              <a:latin typeface="Roboto Condensed"/>
              <a:ea typeface="+mn-ea"/>
              <a:cs typeface="+mn-cs"/>
            </a:endParaRPr>
          </a:p>
        </p:txBody>
      </p:sp>
      <p:sp>
        <p:nvSpPr>
          <p:cNvPr id="93" name="Cube 92">
            <a:extLst>
              <a:ext uri="{FF2B5EF4-FFF2-40B4-BE49-F238E27FC236}">
                <a16:creationId xmlns:a16="http://schemas.microsoft.com/office/drawing/2014/main" id="{7ACF1834-C9F5-91F5-0C0E-9CAF20AFBD93}"/>
              </a:ext>
            </a:extLst>
          </p:cNvPr>
          <p:cNvSpPr/>
          <p:nvPr/>
        </p:nvSpPr>
        <p:spPr>
          <a:xfrm>
            <a:off x="4430094" y="2300908"/>
            <a:ext cx="713406" cy="631180"/>
          </a:xfrm>
          <a:prstGeom prst="cube">
            <a:avLst/>
          </a:prstGeom>
          <a:gradFill rotWithShape="1">
            <a:gsLst>
              <a:gs pos="0">
                <a:srgbClr val="B84742">
                  <a:lumMod val="110000"/>
                  <a:satMod val="105000"/>
                  <a:tint val="67000"/>
                </a:srgbClr>
              </a:gs>
              <a:gs pos="50000">
                <a:srgbClr val="B84742">
                  <a:lumMod val="105000"/>
                  <a:satMod val="103000"/>
                  <a:tint val="73000"/>
                </a:srgbClr>
              </a:gs>
              <a:gs pos="100000">
                <a:srgbClr val="B84742">
                  <a:lumMod val="105000"/>
                  <a:satMod val="109000"/>
                  <a:tint val="81000"/>
                </a:srgbClr>
              </a:gs>
            </a:gsLst>
            <a:lin ang="5400000" scaled="0"/>
          </a:gradFill>
          <a:ln w="6350" cap="flat" cmpd="sng" algn="ctr">
            <a:solidFill>
              <a:srgbClr val="B8474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212121"/>
                </a:solidFill>
                <a:effectLst/>
                <a:uLnTx/>
                <a:uFillTx/>
                <a:latin typeface="Roboto Condensed"/>
                <a:ea typeface="+mn-ea"/>
                <a:cs typeface="+mn-cs"/>
              </a:rPr>
              <a:t>SGSN</a:t>
            </a:r>
          </a:p>
        </p:txBody>
      </p:sp>
      <p:sp>
        <p:nvSpPr>
          <p:cNvPr id="94" name="Cube 93">
            <a:extLst>
              <a:ext uri="{FF2B5EF4-FFF2-40B4-BE49-F238E27FC236}">
                <a16:creationId xmlns:a16="http://schemas.microsoft.com/office/drawing/2014/main" id="{12CCD5A4-96CF-7DB9-E00F-80FDC8691E0F}"/>
              </a:ext>
            </a:extLst>
          </p:cNvPr>
          <p:cNvSpPr/>
          <p:nvPr/>
        </p:nvSpPr>
        <p:spPr>
          <a:xfrm>
            <a:off x="5143500" y="3143456"/>
            <a:ext cx="495300" cy="503214"/>
          </a:xfrm>
          <a:prstGeom prst="cube">
            <a:avLst/>
          </a:prstGeom>
          <a:gradFill rotWithShape="1">
            <a:gsLst>
              <a:gs pos="0">
                <a:srgbClr val="B84742">
                  <a:lumMod val="110000"/>
                  <a:satMod val="105000"/>
                  <a:tint val="67000"/>
                </a:srgbClr>
              </a:gs>
              <a:gs pos="50000">
                <a:srgbClr val="B84742">
                  <a:lumMod val="105000"/>
                  <a:satMod val="103000"/>
                  <a:tint val="73000"/>
                </a:srgbClr>
              </a:gs>
              <a:gs pos="100000">
                <a:srgbClr val="B84742">
                  <a:lumMod val="105000"/>
                  <a:satMod val="109000"/>
                  <a:tint val="81000"/>
                </a:srgbClr>
              </a:gs>
            </a:gsLst>
            <a:lin ang="5400000" scaled="0"/>
          </a:gradFill>
          <a:ln w="6350" cap="flat" cmpd="sng" algn="ctr">
            <a:solidFill>
              <a:srgbClr val="B8474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212121"/>
              </a:solidFill>
              <a:effectLst/>
              <a:uLnTx/>
              <a:uFillTx/>
              <a:latin typeface="Roboto Condensed"/>
              <a:ea typeface="+mn-ea"/>
              <a:cs typeface="+mn-cs"/>
            </a:endParaRPr>
          </a:p>
        </p:txBody>
      </p:sp>
      <p:sp>
        <p:nvSpPr>
          <p:cNvPr id="95" name="Cube 94">
            <a:extLst>
              <a:ext uri="{FF2B5EF4-FFF2-40B4-BE49-F238E27FC236}">
                <a16:creationId xmlns:a16="http://schemas.microsoft.com/office/drawing/2014/main" id="{5B7E7E48-2CC4-A1FF-080C-D0027EC08CEE}"/>
              </a:ext>
            </a:extLst>
          </p:cNvPr>
          <p:cNvSpPr/>
          <p:nvPr/>
        </p:nvSpPr>
        <p:spPr>
          <a:xfrm>
            <a:off x="6552011" y="3154476"/>
            <a:ext cx="495300" cy="503214"/>
          </a:xfrm>
          <a:prstGeom prst="cube">
            <a:avLst/>
          </a:prstGeom>
          <a:gradFill rotWithShape="1">
            <a:gsLst>
              <a:gs pos="0">
                <a:srgbClr val="B84742">
                  <a:lumMod val="110000"/>
                  <a:satMod val="105000"/>
                  <a:tint val="67000"/>
                </a:srgbClr>
              </a:gs>
              <a:gs pos="50000">
                <a:srgbClr val="B84742">
                  <a:lumMod val="105000"/>
                  <a:satMod val="103000"/>
                  <a:tint val="73000"/>
                </a:srgbClr>
              </a:gs>
              <a:gs pos="100000">
                <a:srgbClr val="B84742">
                  <a:lumMod val="105000"/>
                  <a:satMod val="109000"/>
                  <a:tint val="81000"/>
                </a:srgbClr>
              </a:gs>
            </a:gsLst>
            <a:lin ang="5400000" scaled="0"/>
          </a:gradFill>
          <a:ln w="6350" cap="flat" cmpd="sng" algn="ctr">
            <a:solidFill>
              <a:srgbClr val="B8474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212121"/>
              </a:solidFill>
              <a:effectLst/>
              <a:uLnTx/>
              <a:uFillTx/>
              <a:latin typeface="Roboto Condensed"/>
              <a:ea typeface="+mn-ea"/>
              <a:cs typeface="+mn-cs"/>
            </a:endParaRPr>
          </a:p>
        </p:txBody>
      </p:sp>
      <p:sp>
        <p:nvSpPr>
          <p:cNvPr id="96" name="Cube 95">
            <a:extLst>
              <a:ext uri="{FF2B5EF4-FFF2-40B4-BE49-F238E27FC236}">
                <a16:creationId xmlns:a16="http://schemas.microsoft.com/office/drawing/2014/main" id="{D62297A3-5543-2C7D-7077-9900BE90A82E}"/>
              </a:ext>
            </a:extLst>
          </p:cNvPr>
          <p:cNvSpPr/>
          <p:nvPr/>
        </p:nvSpPr>
        <p:spPr>
          <a:xfrm>
            <a:off x="2684188" y="3976700"/>
            <a:ext cx="495300" cy="503214"/>
          </a:xfrm>
          <a:prstGeom prst="cube">
            <a:avLst/>
          </a:prstGeom>
          <a:gradFill rotWithShape="1">
            <a:gsLst>
              <a:gs pos="0">
                <a:srgbClr val="B84742">
                  <a:lumMod val="110000"/>
                  <a:satMod val="105000"/>
                  <a:tint val="67000"/>
                </a:srgbClr>
              </a:gs>
              <a:gs pos="50000">
                <a:srgbClr val="B84742">
                  <a:lumMod val="105000"/>
                  <a:satMod val="103000"/>
                  <a:tint val="73000"/>
                </a:srgbClr>
              </a:gs>
              <a:gs pos="100000">
                <a:srgbClr val="B84742">
                  <a:lumMod val="105000"/>
                  <a:satMod val="109000"/>
                  <a:tint val="81000"/>
                </a:srgbClr>
              </a:gs>
            </a:gsLst>
            <a:lin ang="5400000" scaled="0"/>
          </a:gradFill>
          <a:ln w="6350" cap="flat" cmpd="sng" algn="ctr">
            <a:solidFill>
              <a:srgbClr val="B8474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212121"/>
              </a:solidFill>
              <a:effectLst/>
              <a:uLnTx/>
              <a:uFillTx/>
              <a:latin typeface="Roboto Condensed"/>
              <a:ea typeface="+mn-ea"/>
              <a:cs typeface="+mn-cs"/>
            </a:endParaRPr>
          </a:p>
        </p:txBody>
      </p:sp>
      <p:sp>
        <p:nvSpPr>
          <p:cNvPr id="97" name="Cube 96">
            <a:extLst>
              <a:ext uri="{FF2B5EF4-FFF2-40B4-BE49-F238E27FC236}">
                <a16:creationId xmlns:a16="http://schemas.microsoft.com/office/drawing/2014/main" id="{459BA3D9-502B-B36C-DAD0-2E6C3D6D0269}"/>
              </a:ext>
            </a:extLst>
          </p:cNvPr>
          <p:cNvSpPr/>
          <p:nvPr/>
        </p:nvSpPr>
        <p:spPr>
          <a:xfrm>
            <a:off x="3939314" y="3976700"/>
            <a:ext cx="495300" cy="503214"/>
          </a:xfrm>
          <a:prstGeom prst="cube">
            <a:avLst/>
          </a:prstGeom>
          <a:gradFill rotWithShape="1">
            <a:gsLst>
              <a:gs pos="0">
                <a:srgbClr val="B84742">
                  <a:lumMod val="110000"/>
                  <a:satMod val="105000"/>
                  <a:tint val="67000"/>
                </a:srgbClr>
              </a:gs>
              <a:gs pos="50000">
                <a:srgbClr val="B84742">
                  <a:lumMod val="105000"/>
                  <a:satMod val="103000"/>
                  <a:tint val="73000"/>
                </a:srgbClr>
              </a:gs>
              <a:gs pos="100000">
                <a:srgbClr val="B84742">
                  <a:lumMod val="105000"/>
                  <a:satMod val="109000"/>
                  <a:tint val="81000"/>
                </a:srgbClr>
              </a:gs>
            </a:gsLst>
            <a:lin ang="5400000" scaled="0"/>
          </a:gradFill>
          <a:ln w="6350" cap="flat" cmpd="sng" algn="ctr">
            <a:solidFill>
              <a:srgbClr val="B8474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212121"/>
              </a:solidFill>
              <a:effectLst/>
              <a:uLnTx/>
              <a:uFillTx/>
              <a:latin typeface="Roboto Condensed"/>
              <a:ea typeface="+mn-ea"/>
              <a:cs typeface="+mn-cs"/>
            </a:endParaRPr>
          </a:p>
        </p:txBody>
      </p:sp>
      <p:sp>
        <p:nvSpPr>
          <p:cNvPr id="98" name="Cloud 97">
            <a:extLst>
              <a:ext uri="{FF2B5EF4-FFF2-40B4-BE49-F238E27FC236}">
                <a16:creationId xmlns:a16="http://schemas.microsoft.com/office/drawing/2014/main" id="{1517B0AA-ACE1-F9C2-49AC-44DE85C621CC}"/>
              </a:ext>
            </a:extLst>
          </p:cNvPr>
          <p:cNvSpPr/>
          <p:nvPr/>
        </p:nvSpPr>
        <p:spPr>
          <a:xfrm>
            <a:off x="2657899" y="3119661"/>
            <a:ext cx="2011492" cy="783017"/>
          </a:xfrm>
          <a:prstGeom prst="cloud">
            <a:avLst/>
          </a:prstGeom>
          <a:gradFill rotWithShape="1">
            <a:gsLst>
              <a:gs pos="0">
                <a:srgbClr val="5430AA"/>
              </a:gs>
              <a:gs pos="50000">
                <a:srgbClr val="673BBA"/>
              </a:gs>
              <a:gs pos="100000">
                <a:srgbClr val="673BBA"/>
              </a:gs>
            </a:gsLst>
            <a:lin ang="5400000" scaled="0"/>
          </a:gradFill>
          <a:ln w="6350" cap="flat" cmpd="sng" algn="ctr">
            <a:solidFill>
              <a:srgbClr val="9900CC"/>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212121"/>
                </a:solidFill>
                <a:effectLst/>
                <a:uLnTx/>
                <a:uFillTx/>
                <a:latin typeface="Roboto Condensed"/>
                <a:ea typeface="+mn-ea"/>
                <a:cs typeface="+mn-cs"/>
              </a:rPr>
              <a:t>Intra-PLMN GPRS backbone</a:t>
            </a:r>
          </a:p>
        </p:txBody>
      </p:sp>
      <p:sp>
        <p:nvSpPr>
          <p:cNvPr id="99" name="Cloud 98">
            <a:extLst>
              <a:ext uri="{FF2B5EF4-FFF2-40B4-BE49-F238E27FC236}">
                <a16:creationId xmlns:a16="http://schemas.microsoft.com/office/drawing/2014/main" id="{39E901FB-99A8-15BD-2911-7C853D1ED624}"/>
              </a:ext>
            </a:extLst>
          </p:cNvPr>
          <p:cNvSpPr/>
          <p:nvPr/>
        </p:nvSpPr>
        <p:spPr>
          <a:xfrm>
            <a:off x="5361473" y="2091374"/>
            <a:ext cx="1539308" cy="751909"/>
          </a:xfrm>
          <a:prstGeom prst="cloud">
            <a:avLst/>
          </a:prstGeom>
          <a:gradFill rotWithShape="1">
            <a:gsLst>
              <a:gs pos="0">
                <a:srgbClr val="5430AA"/>
              </a:gs>
              <a:gs pos="50000">
                <a:srgbClr val="673BBA"/>
              </a:gs>
              <a:gs pos="100000">
                <a:srgbClr val="673BBA"/>
              </a:gs>
            </a:gsLst>
            <a:lin ang="5400000" scaled="0"/>
          </a:gradFill>
          <a:ln w="6350" cap="flat" cmpd="sng" algn="ctr">
            <a:solidFill>
              <a:srgbClr val="9900CC"/>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212121"/>
                </a:solidFill>
                <a:effectLst/>
                <a:uLnTx/>
                <a:uFillTx/>
                <a:latin typeface="Roboto Condensed"/>
                <a:ea typeface="+mn-ea"/>
                <a:cs typeface="+mn-cs"/>
              </a:rPr>
              <a:t>Inter-PLMN GPRS backbone</a:t>
            </a:r>
          </a:p>
        </p:txBody>
      </p:sp>
      <p:sp>
        <p:nvSpPr>
          <p:cNvPr id="100" name="Cloud 99">
            <a:extLst>
              <a:ext uri="{FF2B5EF4-FFF2-40B4-BE49-F238E27FC236}">
                <a16:creationId xmlns:a16="http://schemas.microsoft.com/office/drawing/2014/main" id="{2CE17FC4-ED80-E78D-3C71-E3223370C2C5}"/>
              </a:ext>
            </a:extLst>
          </p:cNvPr>
          <p:cNvSpPr/>
          <p:nvPr/>
        </p:nvSpPr>
        <p:spPr>
          <a:xfrm>
            <a:off x="7631105" y="3118034"/>
            <a:ext cx="2011492" cy="783017"/>
          </a:xfrm>
          <a:prstGeom prst="cloud">
            <a:avLst/>
          </a:prstGeom>
          <a:gradFill rotWithShape="1">
            <a:gsLst>
              <a:gs pos="0">
                <a:srgbClr val="5430AA"/>
              </a:gs>
              <a:gs pos="50000">
                <a:srgbClr val="673BBA"/>
              </a:gs>
              <a:gs pos="100000">
                <a:srgbClr val="673BBA"/>
              </a:gs>
            </a:gsLst>
            <a:lin ang="5400000" scaled="0"/>
          </a:gradFill>
          <a:ln w="6350" cap="flat" cmpd="sng" algn="ctr">
            <a:solidFill>
              <a:srgbClr val="9900CC"/>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212121"/>
                </a:solidFill>
                <a:effectLst/>
                <a:uLnTx/>
                <a:uFillTx/>
                <a:latin typeface="Roboto Condensed"/>
                <a:ea typeface="+mn-ea"/>
                <a:cs typeface="+mn-cs"/>
              </a:rPr>
              <a:t>Intra-PLMN GPRS backbone</a:t>
            </a:r>
          </a:p>
        </p:txBody>
      </p:sp>
      <p:sp>
        <p:nvSpPr>
          <p:cNvPr id="101" name="Cloud 100">
            <a:extLst>
              <a:ext uri="{FF2B5EF4-FFF2-40B4-BE49-F238E27FC236}">
                <a16:creationId xmlns:a16="http://schemas.microsoft.com/office/drawing/2014/main" id="{6EFF0517-8FA6-80C6-883E-A7B9FABD06DF}"/>
              </a:ext>
            </a:extLst>
          </p:cNvPr>
          <p:cNvSpPr/>
          <p:nvPr/>
        </p:nvSpPr>
        <p:spPr>
          <a:xfrm>
            <a:off x="5277327" y="4837426"/>
            <a:ext cx="2011492" cy="587262"/>
          </a:xfrm>
          <a:prstGeom prst="cloud">
            <a:avLst/>
          </a:prstGeom>
          <a:solidFill>
            <a:srgbClr val="1D6FA9">
              <a:lumMod val="60000"/>
              <a:lumOff val="40000"/>
            </a:srgbClr>
          </a:solidFill>
          <a:ln w="6350" cap="flat" cmpd="sng" algn="ctr">
            <a:solidFill>
              <a:srgbClr val="1D6FA9">
                <a:lumMod val="7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212121"/>
                </a:solidFill>
                <a:effectLst/>
                <a:uLnTx/>
                <a:uFillTx/>
                <a:latin typeface="Roboto Condensed"/>
                <a:ea typeface="+mn-ea"/>
                <a:cs typeface="+mn-cs"/>
              </a:rPr>
              <a:t>Packet Data Networks(PDN)</a:t>
            </a:r>
          </a:p>
        </p:txBody>
      </p:sp>
      <p:sp>
        <p:nvSpPr>
          <p:cNvPr id="102" name="Can 30">
            <a:extLst>
              <a:ext uri="{FF2B5EF4-FFF2-40B4-BE49-F238E27FC236}">
                <a16:creationId xmlns:a16="http://schemas.microsoft.com/office/drawing/2014/main" id="{D87847A1-9040-2F61-75A1-ED8B11F6D114}"/>
              </a:ext>
            </a:extLst>
          </p:cNvPr>
          <p:cNvSpPr/>
          <p:nvPr/>
        </p:nvSpPr>
        <p:spPr>
          <a:xfrm>
            <a:off x="7787405" y="5109210"/>
            <a:ext cx="838200" cy="391509"/>
          </a:xfrm>
          <a:prstGeom prst="can">
            <a:avLst/>
          </a:prstGeom>
          <a:gradFill rotWithShape="1">
            <a:gsLst>
              <a:gs pos="0">
                <a:srgbClr val="212121">
                  <a:lumMod val="110000"/>
                  <a:satMod val="105000"/>
                  <a:tint val="67000"/>
                </a:srgbClr>
              </a:gs>
              <a:gs pos="50000">
                <a:srgbClr val="212121">
                  <a:lumMod val="105000"/>
                  <a:satMod val="103000"/>
                  <a:tint val="73000"/>
                </a:srgbClr>
              </a:gs>
              <a:gs pos="100000">
                <a:srgbClr val="212121">
                  <a:lumMod val="105000"/>
                  <a:satMod val="109000"/>
                  <a:tint val="81000"/>
                </a:srgbClr>
              </a:gs>
            </a:gsLst>
            <a:lin ang="5400000" scaled="0"/>
          </a:gradFill>
          <a:ln w="6350" cap="flat" cmpd="sng" algn="ctr">
            <a:solidFill>
              <a:srgbClr val="21212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212121"/>
                </a:solidFill>
                <a:effectLst/>
                <a:uLnTx/>
                <a:uFillTx/>
                <a:latin typeface="Roboto Condensed"/>
                <a:ea typeface="+mn-ea"/>
                <a:cs typeface="+mn-cs"/>
              </a:rPr>
              <a:t>router</a:t>
            </a:r>
          </a:p>
        </p:txBody>
      </p:sp>
      <p:sp>
        <p:nvSpPr>
          <p:cNvPr id="103" name="Hexagon 102">
            <a:extLst>
              <a:ext uri="{FF2B5EF4-FFF2-40B4-BE49-F238E27FC236}">
                <a16:creationId xmlns:a16="http://schemas.microsoft.com/office/drawing/2014/main" id="{0FBB11DE-1DAE-27E0-C3A9-976D424C63F3}"/>
              </a:ext>
            </a:extLst>
          </p:cNvPr>
          <p:cNvSpPr/>
          <p:nvPr/>
        </p:nvSpPr>
        <p:spPr>
          <a:xfrm rot="1596775">
            <a:off x="6614563" y="627301"/>
            <a:ext cx="2006344" cy="1662058"/>
          </a:xfrm>
          <a:prstGeom prst="hexagon">
            <a:avLst/>
          </a:prstGeom>
          <a:noFill/>
          <a:ln w="9525" cap="flat" cmpd="sng" algn="ctr">
            <a:solidFill>
              <a:srgbClr val="212121"/>
            </a:solidFill>
            <a:prstDash val="dash"/>
            <a:roun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12121"/>
              </a:solidFill>
              <a:effectLst/>
              <a:uLnTx/>
              <a:uFillTx/>
              <a:latin typeface="Roboto Condensed"/>
              <a:ea typeface="+mn-ea"/>
              <a:cs typeface="+mn-cs"/>
            </a:endParaRPr>
          </a:p>
        </p:txBody>
      </p:sp>
      <p:sp>
        <p:nvSpPr>
          <p:cNvPr id="104" name="Cube 103">
            <a:extLst>
              <a:ext uri="{FF2B5EF4-FFF2-40B4-BE49-F238E27FC236}">
                <a16:creationId xmlns:a16="http://schemas.microsoft.com/office/drawing/2014/main" id="{81BFE8FF-4C18-758E-0A7C-754CEEE522F1}"/>
              </a:ext>
            </a:extLst>
          </p:cNvPr>
          <p:cNvSpPr/>
          <p:nvPr/>
        </p:nvSpPr>
        <p:spPr>
          <a:xfrm>
            <a:off x="6790314" y="863323"/>
            <a:ext cx="685800" cy="685800"/>
          </a:xfrm>
          <a:prstGeom prst="cube">
            <a:avLst/>
          </a:prstGeom>
          <a:gradFill rotWithShape="1">
            <a:gsLst>
              <a:gs pos="0">
                <a:srgbClr val="B84742">
                  <a:lumMod val="110000"/>
                  <a:satMod val="105000"/>
                  <a:tint val="67000"/>
                </a:srgbClr>
              </a:gs>
              <a:gs pos="50000">
                <a:srgbClr val="B84742">
                  <a:lumMod val="105000"/>
                  <a:satMod val="103000"/>
                  <a:tint val="73000"/>
                </a:srgbClr>
              </a:gs>
              <a:gs pos="100000">
                <a:srgbClr val="B84742">
                  <a:lumMod val="105000"/>
                  <a:satMod val="109000"/>
                  <a:tint val="81000"/>
                </a:srgbClr>
              </a:gs>
            </a:gsLst>
            <a:lin ang="5400000" scaled="0"/>
          </a:gradFill>
          <a:ln w="6350" cap="flat" cmpd="sng" algn="ctr">
            <a:solidFill>
              <a:srgbClr val="B8474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212121"/>
                </a:solidFill>
                <a:effectLst/>
                <a:uLnTx/>
                <a:uFillTx/>
                <a:latin typeface="Roboto Condensed"/>
                <a:ea typeface="+mn-ea"/>
                <a:cs typeface="+mn-cs"/>
              </a:rPr>
              <a:t>BSC</a:t>
            </a:r>
          </a:p>
        </p:txBody>
      </p:sp>
      <p:sp>
        <p:nvSpPr>
          <p:cNvPr id="105" name="Cube 104">
            <a:extLst>
              <a:ext uri="{FF2B5EF4-FFF2-40B4-BE49-F238E27FC236}">
                <a16:creationId xmlns:a16="http://schemas.microsoft.com/office/drawing/2014/main" id="{2BFF76C0-081D-18F8-2139-C254A4564486}"/>
              </a:ext>
            </a:extLst>
          </p:cNvPr>
          <p:cNvSpPr/>
          <p:nvPr/>
        </p:nvSpPr>
        <p:spPr>
          <a:xfrm>
            <a:off x="7650370" y="1206225"/>
            <a:ext cx="621613" cy="556083"/>
          </a:xfrm>
          <a:prstGeom prst="cube">
            <a:avLst/>
          </a:prstGeom>
          <a:gradFill rotWithShape="1">
            <a:gsLst>
              <a:gs pos="0">
                <a:srgbClr val="8BC145">
                  <a:lumMod val="110000"/>
                  <a:satMod val="105000"/>
                  <a:tint val="67000"/>
                </a:srgbClr>
              </a:gs>
              <a:gs pos="50000">
                <a:srgbClr val="8BC145">
                  <a:lumMod val="105000"/>
                  <a:satMod val="103000"/>
                  <a:tint val="73000"/>
                </a:srgbClr>
              </a:gs>
              <a:gs pos="100000">
                <a:srgbClr val="8BC145">
                  <a:lumMod val="105000"/>
                  <a:satMod val="109000"/>
                  <a:tint val="81000"/>
                </a:srgbClr>
              </a:gs>
            </a:gsLst>
            <a:lin ang="5400000" scaled="0"/>
          </a:gradFill>
          <a:ln w="6350" cap="flat" cmpd="sng" algn="ctr">
            <a:solidFill>
              <a:srgbClr val="8BC14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212121"/>
                </a:solidFill>
                <a:effectLst/>
                <a:uLnTx/>
                <a:uFillTx/>
                <a:latin typeface="Roboto Condensed"/>
                <a:ea typeface="+mn-ea"/>
                <a:cs typeface="+mn-cs"/>
              </a:rPr>
              <a:t>BTS</a:t>
            </a:r>
            <a:endParaRPr kumimoji="0" lang="en-US" sz="1400" b="1" i="0" u="none" strike="noStrike" kern="1200" cap="none" spc="0" normalizeH="0" baseline="0" noProof="0" dirty="0">
              <a:ln>
                <a:noFill/>
              </a:ln>
              <a:solidFill>
                <a:srgbClr val="212121"/>
              </a:solidFill>
              <a:effectLst/>
              <a:uLnTx/>
              <a:uFillTx/>
              <a:latin typeface="Roboto Condensed"/>
              <a:ea typeface="+mn-ea"/>
              <a:cs typeface="+mn-cs"/>
            </a:endParaRPr>
          </a:p>
        </p:txBody>
      </p:sp>
      <p:grpSp>
        <p:nvGrpSpPr>
          <p:cNvPr id="106" name="Group 105">
            <a:extLst>
              <a:ext uri="{FF2B5EF4-FFF2-40B4-BE49-F238E27FC236}">
                <a16:creationId xmlns:a16="http://schemas.microsoft.com/office/drawing/2014/main" id="{B0B8EA48-9A26-DBE2-7A2A-9F6AB0E11281}"/>
              </a:ext>
            </a:extLst>
          </p:cNvPr>
          <p:cNvGrpSpPr/>
          <p:nvPr/>
        </p:nvGrpSpPr>
        <p:grpSpPr>
          <a:xfrm rot="14054619">
            <a:off x="7779454" y="936874"/>
            <a:ext cx="395309" cy="284997"/>
            <a:chOff x="7305676" y="3613321"/>
            <a:chExt cx="562724" cy="527866"/>
          </a:xfrm>
        </p:grpSpPr>
        <p:sp>
          <p:nvSpPr>
            <p:cNvPr id="107" name="Half Frame 106">
              <a:extLst>
                <a:ext uri="{FF2B5EF4-FFF2-40B4-BE49-F238E27FC236}">
                  <a16:creationId xmlns:a16="http://schemas.microsoft.com/office/drawing/2014/main" id="{B22A16CE-1481-8E66-5BEC-6C782D120895}"/>
                </a:ext>
              </a:extLst>
            </p:cNvPr>
            <p:cNvSpPr/>
            <p:nvPr/>
          </p:nvSpPr>
          <p:spPr>
            <a:xfrm>
              <a:off x="7620000" y="3892550"/>
              <a:ext cx="248400" cy="248637"/>
            </a:xfrm>
            <a:prstGeom prst="halfFrame">
              <a:avLst>
                <a:gd name="adj1" fmla="val 0"/>
                <a:gd name="adj2" fmla="val 0"/>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12121"/>
                </a:solidFill>
                <a:effectLst/>
                <a:uLnTx/>
                <a:uFillTx/>
                <a:latin typeface="Roboto Condensed"/>
                <a:ea typeface="+mn-ea"/>
                <a:cs typeface="+mn-cs"/>
              </a:endParaRPr>
            </a:p>
          </p:txBody>
        </p:sp>
        <p:cxnSp>
          <p:nvCxnSpPr>
            <p:cNvPr id="108" name="Straight Connector 107">
              <a:extLst>
                <a:ext uri="{FF2B5EF4-FFF2-40B4-BE49-F238E27FC236}">
                  <a16:creationId xmlns:a16="http://schemas.microsoft.com/office/drawing/2014/main" id="{6A253CD3-774A-30A6-16AF-2C3371817EB3}"/>
                </a:ext>
              </a:extLst>
            </p:cNvPr>
            <p:cNvCxnSpPr>
              <a:cxnSpLocks/>
            </p:cNvCxnSpPr>
            <p:nvPr/>
          </p:nvCxnSpPr>
          <p:spPr>
            <a:xfrm flipH="1" flipV="1">
              <a:off x="7305676" y="3613321"/>
              <a:ext cx="466724" cy="428625"/>
            </a:xfrm>
            <a:prstGeom prst="line">
              <a:avLst/>
            </a:prstGeom>
            <a:noFill/>
            <a:ln w="19050" cap="flat" cmpd="sng" algn="ctr">
              <a:solidFill>
                <a:srgbClr val="909090"/>
              </a:solidFill>
              <a:prstDash val="solid"/>
              <a:miter lim="800000"/>
            </a:ln>
            <a:effectLst/>
          </p:spPr>
        </p:cxnSp>
      </p:grpSp>
      <p:pic>
        <p:nvPicPr>
          <p:cNvPr id="109" name="Picture 108">
            <a:extLst>
              <a:ext uri="{FF2B5EF4-FFF2-40B4-BE49-F238E27FC236}">
                <a16:creationId xmlns:a16="http://schemas.microsoft.com/office/drawing/2014/main" id="{286270EF-9590-702F-8ACF-A811C6820BE6}"/>
              </a:ext>
            </a:extLst>
          </p:cNvPr>
          <p:cNvPicPr>
            <a:picLocks noChangeAspect="1"/>
          </p:cNvPicPr>
          <p:nvPr/>
        </p:nvPicPr>
        <p:blipFill>
          <a:blip r:embed="rId2"/>
          <a:stretch>
            <a:fillRect/>
          </a:stretch>
        </p:blipFill>
        <p:spPr>
          <a:xfrm>
            <a:off x="8191869" y="1455279"/>
            <a:ext cx="342900" cy="342900"/>
          </a:xfrm>
          <a:prstGeom prst="rect">
            <a:avLst/>
          </a:prstGeom>
        </p:spPr>
      </p:pic>
      <p:sp>
        <p:nvSpPr>
          <p:cNvPr id="110" name="Freeform 48">
            <a:extLst>
              <a:ext uri="{FF2B5EF4-FFF2-40B4-BE49-F238E27FC236}">
                <a16:creationId xmlns:a16="http://schemas.microsoft.com/office/drawing/2014/main" id="{FAEDC2F2-B876-BB00-E38C-9462E7743009}"/>
              </a:ext>
            </a:extLst>
          </p:cNvPr>
          <p:cNvSpPr/>
          <p:nvPr/>
        </p:nvSpPr>
        <p:spPr>
          <a:xfrm rot="6355565" flipH="1">
            <a:off x="8091258" y="991827"/>
            <a:ext cx="387633" cy="480213"/>
          </a:xfrm>
          <a:custGeom>
            <a:avLst/>
            <a:gdLst>
              <a:gd name="connsiteX0" fmla="*/ 0 w 509666"/>
              <a:gd name="connsiteY0" fmla="*/ 0 h 374755"/>
              <a:gd name="connsiteX1" fmla="*/ 254833 w 509666"/>
              <a:gd name="connsiteY1" fmla="*/ 254833 h 374755"/>
              <a:gd name="connsiteX2" fmla="*/ 254833 w 509666"/>
              <a:gd name="connsiteY2" fmla="*/ 119922 h 374755"/>
              <a:gd name="connsiteX3" fmla="*/ 509666 w 509666"/>
              <a:gd name="connsiteY3" fmla="*/ 374755 h 374755"/>
            </a:gdLst>
            <a:ahLst/>
            <a:cxnLst>
              <a:cxn ang="0">
                <a:pos x="connsiteX0" y="connsiteY0"/>
              </a:cxn>
              <a:cxn ang="0">
                <a:pos x="connsiteX1" y="connsiteY1"/>
              </a:cxn>
              <a:cxn ang="0">
                <a:pos x="connsiteX2" y="connsiteY2"/>
              </a:cxn>
              <a:cxn ang="0">
                <a:pos x="connsiteX3" y="connsiteY3"/>
              </a:cxn>
            </a:cxnLst>
            <a:rect l="l" t="t" r="r" b="b"/>
            <a:pathLst>
              <a:path w="509666" h="374755">
                <a:moveTo>
                  <a:pt x="0" y="0"/>
                </a:moveTo>
                <a:lnTo>
                  <a:pt x="254833" y="254833"/>
                </a:lnTo>
                <a:lnTo>
                  <a:pt x="254833" y="119922"/>
                </a:lnTo>
                <a:lnTo>
                  <a:pt x="509666" y="374755"/>
                </a:lnTo>
              </a:path>
            </a:pathLst>
          </a:custGeom>
          <a:noFill/>
          <a:ln w="9525"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boto Condensed"/>
              <a:ea typeface="+mn-ea"/>
              <a:cs typeface="+mn-cs"/>
            </a:endParaRPr>
          </a:p>
        </p:txBody>
      </p:sp>
      <p:cxnSp>
        <p:nvCxnSpPr>
          <p:cNvPr id="111" name="Straight Connector 110">
            <a:extLst>
              <a:ext uri="{FF2B5EF4-FFF2-40B4-BE49-F238E27FC236}">
                <a16:creationId xmlns:a16="http://schemas.microsoft.com/office/drawing/2014/main" id="{12BCC978-B9FF-FEC7-41FD-8568D8D0A5FA}"/>
              </a:ext>
            </a:extLst>
          </p:cNvPr>
          <p:cNvCxnSpPr>
            <a:cxnSpLocks/>
            <a:stCxn id="104" idx="5"/>
            <a:endCxn id="105" idx="2"/>
          </p:cNvCxnSpPr>
          <p:nvPr/>
        </p:nvCxnSpPr>
        <p:spPr>
          <a:xfrm>
            <a:off x="7476114" y="1120498"/>
            <a:ext cx="174256" cy="433279"/>
          </a:xfrm>
          <a:prstGeom prst="line">
            <a:avLst/>
          </a:prstGeom>
          <a:noFill/>
          <a:ln w="12700" cap="flat" cmpd="sng" algn="ctr">
            <a:solidFill>
              <a:srgbClr val="212121"/>
            </a:solidFill>
            <a:prstDash val="solid"/>
            <a:miter lim="800000"/>
          </a:ln>
          <a:effectLst/>
        </p:spPr>
      </p:cxnSp>
      <p:sp>
        <p:nvSpPr>
          <p:cNvPr id="112" name="Cube 111">
            <a:extLst>
              <a:ext uri="{FF2B5EF4-FFF2-40B4-BE49-F238E27FC236}">
                <a16:creationId xmlns:a16="http://schemas.microsoft.com/office/drawing/2014/main" id="{C4665537-D987-A4BB-CF2D-A0167F8DC14F}"/>
              </a:ext>
            </a:extLst>
          </p:cNvPr>
          <p:cNvSpPr/>
          <p:nvPr/>
        </p:nvSpPr>
        <p:spPr>
          <a:xfrm>
            <a:off x="8316294" y="2300909"/>
            <a:ext cx="713406" cy="631180"/>
          </a:xfrm>
          <a:prstGeom prst="cube">
            <a:avLst/>
          </a:prstGeom>
          <a:gradFill rotWithShape="1">
            <a:gsLst>
              <a:gs pos="0">
                <a:srgbClr val="B84742">
                  <a:lumMod val="110000"/>
                  <a:satMod val="105000"/>
                  <a:tint val="67000"/>
                </a:srgbClr>
              </a:gs>
              <a:gs pos="50000">
                <a:srgbClr val="B84742">
                  <a:lumMod val="105000"/>
                  <a:satMod val="103000"/>
                  <a:tint val="73000"/>
                </a:srgbClr>
              </a:gs>
              <a:gs pos="100000">
                <a:srgbClr val="B84742">
                  <a:lumMod val="105000"/>
                  <a:satMod val="109000"/>
                  <a:tint val="81000"/>
                </a:srgbClr>
              </a:gs>
            </a:gsLst>
            <a:lin ang="5400000" scaled="0"/>
          </a:gradFill>
          <a:ln w="6350" cap="flat" cmpd="sng" algn="ctr">
            <a:solidFill>
              <a:srgbClr val="B8474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212121"/>
                </a:solidFill>
                <a:effectLst/>
                <a:uLnTx/>
                <a:uFillTx/>
                <a:latin typeface="Roboto Condensed"/>
                <a:ea typeface="+mn-ea"/>
                <a:cs typeface="+mn-cs"/>
              </a:rPr>
              <a:t>SGSN</a:t>
            </a:r>
          </a:p>
        </p:txBody>
      </p:sp>
      <p:pic>
        <p:nvPicPr>
          <p:cNvPr id="113" name="Picture 112">
            <a:extLst>
              <a:ext uri="{FF2B5EF4-FFF2-40B4-BE49-F238E27FC236}">
                <a16:creationId xmlns:a16="http://schemas.microsoft.com/office/drawing/2014/main" id="{C44F9EBB-9717-D945-0336-C4E8532CC33F}"/>
              </a:ext>
            </a:extLst>
          </p:cNvPr>
          <p:cNvPicPr>
            <a:picLocks noChangeAspect="1"/>
          </p:cNvPicPr>
          <p:nvPr/>
        </p:nvPicPr>
        <p:blipFill>
          <a:blip r:embed="rId3"/>
          <a:stretch>
            <a:fillRect/>
          </a:stretch>
        </p:blipFill>
        <p:spPr>
          <a:xfrm>
            <a:off x="8342119" y="701559"/>
            <a:ext cx="613038" cy="611505"/>
          </a:xfrm>
          <a:prstGeom prst="rect">
            <a:avLst/>
          </a:prstGeom>
          <a:scene3d>
            <a:camera prst="orthographicFront">
              <a:rot lat="0" lon="10799978" rev="0"/>
            </a:camera>
            <a:lightRig rig="threePt" dir="t"/>
          </a:scene3d>
        </p:spPr>
      </p:pic>
      <p:pic>
        <p:nvPicPr>
          <p:cNvPr id="114" name="Picture 113">
            <a:extLst>
              <a:ext uri="{FF2B5EF4-FFF2-40B4-BE49-F238E27FC236}">
                <a16:creationId xmlns:a16="http://schemas.microsoft.com/office/drawing/2014/main" id="{133776E7-40AC-AE66-42E7-056A1DDEA5D7}"/>
              </a:ext>
            </a:extLst>
          </p:cNvPr>
          <p:cNvPicPr>
            <a:picLocks noChangeAspect="1"/>
          </p:cNvPicPr>
          <p:nvPr/>
        </p:nvPicPr>
        <p:blipFill>
          <a:blip r:embed="rId4"/>
          <a:stretch>
            <a:fillRect/>
          </a:stretch>
        </p:blipFill>
        <p:spPr>
          <a:xfrm>
            <a:off x="9958807" y="5060317"/>
            <a:ext cx="489293" cy="489293"/>
          </a:xfrm>
          <a:prstGeom prst="rect">
            <a:avLst/>
          </a:prstGeom>
        </p:spPr>
      </p:pic>
      <p:pic>
        <p:nvPicPr>
          <p:cNvPr id="115" name="Picture 114">
            <a:extLst>
              <a:ext uri="{FF2B5EF4-FFF2-40B4-BE49-F238E27FC236}">
                <a16:creationId xmlns:a16="http://schemas.microsoft.com/office/drawing/2014/main" id="{6925D1E2-2F7F-0A8E-FAAF-D527186F5D8F}"/>
              </a:ext>
            </a:extLst>
          </p:cNvPr>
          <p:cNvPicPr>
            <a:picLocks noChangeAspect="1"/>
          </p:cNvPicPr>
          <p:nvPr/>
        </p:nvPicPr>
        <p:blipFill>
          <a:blip r:embed="rId3"/>
          <a:stretch>
            <a:fillRect/>
          </a:stretch>
        </p:blipFill>
        <p:spPr>
          <a:xfrm>
            <a:off x="3179488" y="802446"/>
            <a:ext cx="613038" cy="611505"/>
          </a:xfrm>
          <a:prstGeom prst="rect">
            <a:avLst/>
          </a:prstGeom>
          <a:scene3d>
            <a:camera prst="orthographicFront">
              <a:rot lat="6" lon="21599951" rev="21599925"/>
            </a:camera>
            <a:lightRig rig="threePt" dir="t"/>
          </a:scene3d>
        </p:spPr>
      </p:pic>
      <p:sp>
        <p:nvSpPr>
          <p:cNvPr id="116" name="TextBox 115">
            <a:extLst>
              <a:ext uri="{FF2B5EF4-FFF2-40B4-BE49-F238E27FC236}">
                <a16:creationId xmlns:a16="http://schemas.microsoft.com/office/drawing/2014/main" id="{42CF2A46-F947-16AF-E2AF-A8F97E17904E}"/>
              </a:ext>
            </a:extLst>
          </p:cNvPr>
          <p:cNvSpPr txBox="1"/>
          <p:nvPr/>
        </p:nvSpPr>
        <p:spPr>
          <a:xfrm>
            <a:off x="2083091" y="4165314"/>
            <a:ext cx="685800" cy="307777"/>
          </a:xfrm>
          <a:prstGeom prst="rect">
            <a:avLst/>
          </a:prstGeom>
          <a:noFill/>
        </p:spPr>
        <p:txBody>
          <a:bodyPr wrap="square" rtlCol="0">
            <a:spAutoFit/>
          </a:bodyPr>
          <a:lstStyle/>
          <a:p>
            <a:pPr algn="ctr">
              <a:buClrTx/>
              <a:buFontTx/>
              <a:buNone/>
            </a:pPr>
            <a:r>
              <a:rPr lang="en-US" sz="1400" b="1" kern="1200" dirty="0">
                <a:solidFill>
                  <a:srgbClr val="212121"/>
                </a:solidFill>
                <a:latin typeface="Roboto Condensed"/>
                <a:ea typeface="+mn-ea"/>
                <a:cs typeface="+mn-cs"/>
              </a:rPr>
              <a:t>SGSN</a:t>
            </a:r>
            <a:endParaRPr lang="en-US" sz="1800" b="1" kern="1200" dirty="0">
              <a:solidFill>
                <a:srgbClr val="212121"/>
              </a:solidFill>
              <a:latin typeface="Roboto Condensed"/>
              <a:ea typeface="+mn-ea"/>
              <a:cs typeface="+mn-cs"/>
            </a:endParaRPr>
          </a:p>
        </p:txBody>
      </p:sp>
      <p:sp>
        <p:nvSpPr>
          <p:cNvPr id="117" name="TextBox 116">
            <a:extLst>
              <a:ext uri="{FF2B5EF4-FFF2-40B4-BE49-F238E27FC236}">
                <a16:creationId xmlns:a16="http://schemas.microsoft.com/office/drawing/2014/main" id="{F47D2A69-F289-F791-3090-E4EC8375392A}"/>
              </a:ext>
            </a:extLst>
          </p:cNvPr>
          <p:cNvSpPr txBox="1"/>
          <p:nvPr/>
        </p:nvSpPr>
        <p:spPr>
          <a:xfrm>
            <a:off x="9317970" y="4080592"/>
            <a:ext cx="685800" cy="307777"/>
          </a:xfrm>
          <a:prstGeom prst="rect">
            <a:avLst/>
          </a:prstGeom>
          <a:noFill/>
        </p:spPr>
        <p:txBody>
          <a:bodyPr wrap="square" rtlCol="0">
            <a:spAutoFit/>
          </a:bodyPr>
          <a:lstStyle/>
          <a:p>
            <a:pPr algn="ctr">
              <a:buClrTx/>
              <a:buFontTx/>
              <a:buNone/>
            </a:pPr>
            <a:r>
              <a:rPr lang="en-US" sz="1400" b="1" kern="1200" dirty="0">
                <a:solidFill>
                  <a:srgbClr val="212121"/>
                </a:solidFill>
                <a:latin typeface="Roboto Condensed"/>
                <a:ea typeface="+mn-ea"/>
                <a:cs typeface="+mn-cs"/>
              </a:rPr>
              <a:t>GGSN</a:t>
            </a:r>
            <a:endParaRPr lang="en-US" sz="1800" b="1" kern="1200" dirty="0">
              <a:solidFill>
                <a:srgbClr val="212121"/>
              </a:solidFill>
              <a:latin typeface="Roboto Condensed"/>
              <a:ea typeface="+mn-ea"/>
              <a:cs typeface="+mn-cs"/>
            </a:endParaRPr>
          </a:p>
        </p:txBody>
      </p:sp>
      <p:sp>
        <p:nvSpPr>
          <p:cNvPr id="118" name="TextBox 117">
            <a:extLst>
              <a:ext uri="{FF2B5EF4-FFF2-40B4-BE49-F238E27FC236}">
                <a16:creationId xmlns:a16="http://schemas.microsoft.com/office/drawing/2014/main" id="{15553D7D-CCD3-8E85-C9AA-A80B4C044EB7}"/>
              </a:ext>
            </a:extLst>
          </p:cNvPr>
          <p:cNvSpPr txBox="1"/>
          <p:nvPr/>
        </p:nvSpPr>
        <p:spPr>
          <a:xfrm>
            <a:off x="4383057" y="4118162"/>
            <a:ext cx="685800" cy="307777"/>
          </a:xfrm>
          <a:prstGeom prst="rect">
            <a:avLst/>
          </a:prstGeom>
          <a:noFill/>
        </p:spPr>
        <p:txBody>
          <a:bodyPr wrap="square" rtlCol="0">
            <a:spAutoFit/>
          </a:bodyPr>
          <a:lstStyle/>
          <a:p>
            <a:pPr algn="ctr">
              <a:buClrTx/>
              <a:buFontTx/>
              <a:buNone/>
            </a:pPr>
            <a:r>
              <a:rPr lang="en-US" sz="1400" b="1" kern="1200" dirty="0">
                <a:solidFill>
                  <a:srgbClr val="212121"/>
                </a:solidFill>
                <a:latin typeface="Roboto Condensed"/>
                <a:ea typeface="+mn-ea"/>
                <a:cs typeface="+mn-cs"/>
              </a:rPr>
              <a:t>GGSN</a:t>
            </a:r>
            <a:endParaRPr lang="en-US" sz="1800" b="1" kern="1200" dirty="0">
              <a:solidFill>
                <a:srgbClr val="212121"/>
              </a:solidFill>
              <a:latin typeface="Roboto Condensed"/>
              <a:ea typeface="+mn-ea"/>
              <a:cs typeface="+mn-cs"/>
            </a:endParaRPr>
          </a:p>
        </p:txBody>
      </p:sp>
      <p:sp>
        <p:nvSpPr>
          <p:cNvPr id="119" name="TextBox 118">
            <a:extLst>
              <a:ext uri="{FF2B5EF4-FFF2-40B4-BE49-F238E27FC236}">
                <a16:creationId xmlns:a16="http://schemas.microsoft.com/office/drawing/2014/main" id="{F2F0213E-8A06-5CEB-E1C1-11AD61C762EF}"/>
              </a:ext>
            </a:extLst>
          </p:cNvPr>
          <p:cNvSpPr txBox="1"/>
          <p:nvPr/>
        </p:nvSpPr>
        <p:spPr>
          <a:xfrm>
            <a:off x="8886893" y="4654488"/>
            <a:ext cx="685800" cy="307777"/>
          </a:xfrm>
          <a:prstGeom prst="rect">
            <a:avLst/>
          </a:prstGeom>
          <a:noFill/>
        </p:spPr>
        <p:txBody>
          <a:bodyPr wrap="square" rtlCol="0">
            <a:spAutoFit/>
          </a:bodyPr>
          <a:lstStyle/>
          <a:p>
            <a:pPr algn="ctr">
              <a:buClrTx/>
              <a:buFontTx/>
              <a:buNone/>
            </a:pPr>
            <a:r>
              <a:rPr lang="en-US" sz="1400" b="1" kern="1200" dirty="0">
                <a:solidFill>
                  <a:srgbClr val="212121"/>
                </a:solidFill>
                <a:latin typeface="Roboto Condensed"/>
                <a:ea typeface="+mn-ea"/>
                <a:cs typeface="+mn-cs"/>
              </a:rPr>
              <a:t>LAN</a:t>
            </a:r>
            <a:endParaRPr lang="en-US" sz="1800" b="1" kern="1200" dirty="0">
              <a:solidFill>
                <a:srgbClr val="212121"/>
              </a:solidFill>
              <a:latin typeface="Roboto Condensed"/>
              <a:ea typeface="+mn-ea"/>
              <a:cs typeface="+mn-cs"/>
            </a:endParaRPr>
          </a:p>
        </p:txBody>
      </p:sp>
      <p:sp>
        <p:nvSpPr>
          <p:cNvPr id="120" name="TextBox 119">
            <a:extLst>
              <a:ext uri="{FF2B5EF4-FFF2-40B4-BE49-F238E27FC236}">
                <a16:creationId xmlns:a16="http://schemas.microsoft.com/office/drawing/2014/main" id="{5B4364DE-95B5-1930-6F36-0F024B024F90}"/>
              </a:ext>
            </a:extLst>
          </p:cNvPr>
          <p:cNvSpPr txBox="1"/>
          <p:nvPr/>
        </p:nvSpPr>
        <p:spPr>
          <a:xfrm>
            <a:off x="9483659" y="4713998"/>
            <a:ext cx="1209607" cy="307777"/>
          </a:xfrm>
          <a:prstGeom prst="rect">
            <a:avLst/>
          </a:prstGeom>
          <a:noFill/>
        </p:spPr>
        <p:txBody>
          <a:bodyPr wrap="square" rtlCol="0">
            <a:spAutoFit/>
          </a:bodyPr>
          <a:lstStyle/>
          <a:p>
            <a:pPr algn="ctr">
              <a:buClrTx/>
              <a:buFontTx/>
              <a:buNone/>
            </a:pPr>
            <a:r>
              <a:rPr lang="en-US" sz="1400" b="1" kern="1200" dirty="0">
                <a:solidFill>
                  <a:srgbClr val="212121"/>
                </a:solidFill>
                <a:latin typeface="Roboto Condensed"/>
                <a:ea typeface="+mn-ea"/>
                <a:cs typeface="+mn-cs"/>
              </a:rPr>
              <a:t>Origin Server</a:t>
            </a:r>
            <a:endParaRPr lang="en-US" sz="1800" b="1" kern="1200" dirty="0">
              <a:solidFill>
                <a:srgbClr val="212121"/>
              </a:solidFill>
              <a:latin typeface="Roboto Condensed"/>
              <a:ea typeface="+mn-ea"/>
              <a:cs typeface="+mn-cs"/>
            </a:endParaRPr>
          </a:p>
        </p:txBody>
      </p:sp>
      <p:sp>
        <p:nvSpPr>
          <p:cNvPr id="121" name="TextBox 120">
            <a:extLst>
              <a:ext uri="{FF2B5EF4-FFF2-40B4-BE49-F238E27FC236}">
                <a16:creationId xmlns:a16="http://schemas.microsoft.com/office/drawing/2014/main" id="{ED9D0564-9089-F1B3-0676-E41AB82A552B}"/>
              </a:ext>
            </a:extLst>
          </p:cNvPr>
          <p:cNvSpPr txBox="1"/>
          <p:nvPr/>
        </p:nvSpPr>
        <p:spPr>
          <a:xfrm>
            <a:off x="4955634" y="3597597"/>
            <a:ext cx="846438" cy="523220"/>
          </a:xfrm>
          <a:prstGeom prst="rect">
            <a:avLst/>
          </a:prstGeom>
          <a:noFill/>
        </p:spPr>
        <p:txBody>
          <a:bodyPr wrap="square" rtlCol="0">
            <a:spAutoFit/>
          </a:bodyPr>
          <a:lstStyle/>
          <a:p>
            <a:pPr algn="ctr">
              <a:buClrTx/>
              <a:buFontTx/>
              <a:buNone/>
            </a:pPr>
            <a:r>
              <a:rPr lang="en-US" sz="1400" b="1" kern="1200" dirty="0">
                <a:solidFill>
                  <a:srgbClr val="212121"/>
                </a:solidFill>
                <a:latin typeface="Roboto Condensed"/>
                <a:ea typeface="+mn-ea"/>
                <a:cs typeface="+mn-cs"/>
              </a:rPr>
              <a:t>Router Gateway</a:t>
            </a:r>
            <a:endParaRPr lang="en-US" sz="1800" b="1" kern="1200" dirty="0">
              <a:solidFill>
                <a:srgbClr val="212121"/>
              </a:solidFill>
              <a:latin typeface="Roboto Condensed"/>
              <a:ea typeface="+mn-ea"/>
              <a:cs typeface="+mn-cs"/>
            </a:endParaRPr>
          </a:p>
        </p:txBody>
      </p:sp>
      <p:sp>
        <p:nvSpPr>
          <p:cNvPr id="122" name="TextBox 121">
            <a:extLst>
              <a:ext uri="{FF2B5EF4-FFF2-40B4-BE49-F238E27FC236}">
                <a16:creationId xmlns:a16="http://schemas.microsoft.com/office/drawing/2014/main" id="{4B1A47CF-7A27-DB68-07CF-098B273108C4}"/>
              </a:ext>
            </a:extLst>
          </p:cNvPr>
          <p:cNvSpPr txBox="1"/>
          <p:nvPr/>
        </p:nvSpPr>
        <p:spPr>
          <a:xfrm>
            <a:off x="6376442" y="3639440"/>
            <a:ext cx="846438" cy="523220"/>
          </a:xfrm>
          <a:prstGeom prst="rect">
            <a:avLst/>
          </a:prstGeom>
          <a:noFill/>
        </p:spPr>
        <p:txBody>
          <a:bodyPr wrap="square" rtlCol="0">
            <a:spAutoFit/>
          </a:bodyPr>
          <a:lstStyle/>
          <a:p>
            <a:pPr algn="ctr">
              <a:buClrTx/>
              <a:buFontTx/>
              <a:buNone/>
            </a:pPr>
            <a:r>
              <a:rPr lang="en-US" sz="1400" b="1" kern="1200" dirty="0">
                <a:solidFill>
                  <a:srgbClr val="212121"/>
                </a:solidFill>
                <a:latin typeface="Roboto Condensed"/>
                <a:ea typeface="+mn-ea"/>
                <a:cs typeface="+mn-cs"/>
              </a:rPr>
              <a:t>Router Gateway</a:t>
            </a:r>
            <a:endParaRPr lang="en-US" sz="1800" b="1" kern="1200" dirty="0">
              <a:solidFill>
                <a:srgbClr val="212121"/>
              </a:solidFill>
              <a:latin typeface="Roboto Condensed"/>
              <a:ea typeface="+mn-ea"/>
              <a:cs typeface="+mn-cs"/>
            </a:endParaRPr>
          </a:p>
        </p:txBody>
      </p:sp>
      <p:sp>
        <p:nvSpPr>
          <p:cNvPr id="123" name="Cube 122">
            <a:extLst>
              <a:ext uri="{FF2B5EF4-FFF2-40B4-BE49-F238E27FC236}">
                <a16:creationId xmlns:a16="http://schemas.microsoft.com/office/drawing/2014/main" id="{4F66A4B5-8BE8-6493-079B-A30F3B7F57C0}"/>
              </a:ext>
            </a:extLst>
          </p:cNvPr>
          <p:cNvSpPr/>
          <p:nvPr/>
        </p:nvSpPr>
        <p:spPr>
          <a:xfrm>
            <a:off x="8886893" y="3943237"/>
            <a:ext cx="495300" cy="503214"/>
          </a:xfrm>
          <a:prstGeom prst="cube">
            <a:avLst/>
          </a:prstGeom>
          <a:gradFill rotWithShape="1">
            <a:gsLst>
              <a:gs pos="0">
                <a:srgbClr val="B84742">
                  <a:lumMod val="110000"/>
                  <a:satMod val="105000"/>
                  <a:tint val="67000"/>
                </a:srgbClr>
              </a:gs>
              <a:gs pos="50000">
                <a:srgbClr val="B84742">
                  <a:lumMod val="105000"/>
                  <a:satMod val="103000"/>
                  <a:tint val="73000"/>
                </a:srgbClr>
              </a:gs>
              <a:gs pos="100000">
                <a:srgbClr val="B84742">
                  <a:lumMod val="105000"/>
                  <a:satMod val="109000"/>
                  <a:tint val="81000"/>
                </a:srgbClr>
              </a:gs>
            </a:gsLst>
            <a:lin ang="5400000" scaled="0"/>
          </a:gradFill>
          <a:ln w="6350" cap="flat" cmpd="sng" algn="ctr">
            <a:solidFill>
              <a:srgbClr val="B8474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212121"/>
              </a:solidFill>
              <a:effectLst/>
              <a:uLnTx/>
              <a:uFillTx/>
              <a:latin typeface="Roboto Condensed"/>
              <a:ea typeface="+mn-ea"/>
              <a:cs typeface="+mn-cs"/>
            </a:endParaRPr>
          </a:p>
        </p:txBody>
      </p:sp>
      <p:cxnSp>
        <p:nvCxnSpPr>
          <p:cNvPr id="124" name="Straight Connector 123">
            <a:extLst>
              <a:ext uri="{FF2B5EF4-FFF2-40B4-BE49-F238E27FC236}">
                <a16:creationId xmlns:a16="http://schemas.microsoft.com/office/drawing/2014/main" id="{AD879999-1617-4EFB-1AA1-C9AD64EA9763}"/>
              </a:ext>
            </a:extLst>
          </p:cNvPr>
          <p:cNvCxnSpPr>
            <a:cxnSpLocks/>
            <a:stCxn id="83" idx="3"/>
            <a:endCxn id="93" idx="1"/>
          </p:cNvCxnSpPr>
          <p:nvPr/>
        </p:nvCxnSpPr>
        <p:spPr>
          <a:xfrm flipH="1">
            <a:off x="4707900" y="1479121"/>
            <a:ext cx="92948" cy="979583"/>
          </a:xfrm>
          <a:prstGeom prst="line">
            <a:avLst/>
          </a:prstGeom>
          <a:noFill/>
          <a:ln w="28575" cap="flat" cmpd="sng" algn="ctr">
            <a:solidFill>
              <a:srgbClr val="909090"/>
            </a:solidFill>
            <a:prstDash val="solid"/>
            <a:miter lim="800000"/>
          </a:ln>
          <a:effectLst/>
        </p:spPr>
      </p:cxnSp>
      <p:cxnSp>
        <p:nvCxnSpPr>
          <p:cNvPr id="125" name="Straight Connector 124">
            <a:extLst>
              <a:ext uri="{FF2B5EF4-FFF2-40B4-BE49-F238E27FC236}">
                <a16:creationId xmlns:a16="http://schemas.microsoft.com/office/drawing/2014/main" id="{82350183-EDC7-18C9-CD08-5A87AFAFE5AC}"/>
              </a:ext>
            </a:extLst>
          </p:cNvPr>
          <p:cNvCxnSpPr>
            <a:cxnSpLocks/>
            <a:stCxn id="93" idx="2"/>
          </p:cNvCxnSpPr>
          <p:nvPr/>
        </p:nvCxnSpPr>
        <p:spPr>
          <a:xfrm flipH="1">
            <a:off x="4122536" y="2695396"/>
            <a:ext cx="307559" cy="459080"/>
          </a:xfrm>
          <a:prstGeom prst="line">
            <a:avLst/>
          </a:prstGeom>
          <a:noFill/>
          <a:ln w="28575" cap="flat" cmpd="sng" algn="ctr">
            <a:solidFill>
              <a:srgbClr val="909090"/>
            </a:solidFill>
            <a:prstDash val="solid"/>
            <a:miter lim="800000"/>
          </a:ln>
          <a:effectLst/>
        </p:spPr>
      </p:cxnSp>
      <p:cxnSp>
        <p:nvCxnSpPr>
          <p:cNvPr id="126" name="Straight Connector 125">
            <a:extLst>
              <a:ext uri="{FF2B5EF4-FFF2-40B4-BE49-F238E27FC236}">
                <a16:creationId xmlns:a16="http://schemas.microsoft.com/office/drawing/2014/main" id="{5494D291-8615-AE46-B103-F12D49BF9B7F}"/>
              </a:ext>
            </a:extLst>
          </p:cNvPr>
          <p:cNvCxnSpPr>
            <a:cxnSpLocks/>
            <a:stCxn id="93" idx="3"/>
          </p:cNvCxnSpPr>
          <p:nvPr/>
        </p:nvCxnSpPr>
        <p:spPr>
          <a:xfrm flipH="1">
            <a:off x="4447536" y="2932089"/>
            <a:ext cx="260364" cy="296411"/>
          </a:xfrm>
          <a:prstGeom prst="line">
            <a:avLst/>
          </a:prstGeom>
          <a:noFill/>
          <a:ln w="28575" cap="flat" cmpd="sng" algn="ctr">
            <a:solidFill>
              <a:srgbClr val="909090"/>
            </a:solidFill>
            <a:prstDash val="solid"/>
            <a:miter lim="800000"/>
          </a:ln>
          <a:effectLst/>
        </p:spPr>
      </p:cxnSp>
      <p:cxnSp>
        <p:nvCxnSpPr>
          <p:cNvPr id="127" name="Straight Connector 126">
            <a:extLst>
              <a:ext uri="{FF2B5EF4-FFF2-40B4-BE49-F238E27FC236}">
                <a16:creationId xmlns:a16="http://schemas.microsoft.com/office/drawing/2014/main" id="{2AEF2863-E675-8F11-C23F-16F7B583812C}"/>
              </a:ext>
            </a:extLst>
          </p:cNvPr>
          <p:cNvCxnSpPr>
            <a:cxnSpLocks/>
            <a:endCxn id="96" idx="0"/>
          </p:cNvCxnSpPr>
          <p:nvPr/>
        </p:nvCxnSpPr>
        <p:spPr>
          <a:xfrm flipH="1">
            <a:off x="2993752" y="3828986"/>
            <a:ext cx="110333" cy="147715"/>
          </a:xfrm>
          <a:prstGeom prst="line">
            <a:avLst/>
          </a:prstGeom>
          <a:noFill/>
          <a:ln w="28575" cap="flat" cmpd="sng" algn="ctr">
            <a:solidFill>
              <a:srgbClr val="909090"/>
            </a:solidFill>
            <a:prstDash val="solid"/>
            <a:miter lim="800000"/>
          </a:ln>
          <a:effectLst/>
        </p:spPr>
      </p:cxnSp>
      <p:cxnSp>
        <p:nvCxnSpPr>
          <p:cNvPr id="128" name="Straight Connector 127">
            <a:extLst>
              <a:ext uri="{FF2B5EF4-FFF2-40B4-BE49-F238E27FC236}">
                <a16:creationId xmlns:a16="http://schemas.microsoft.com/office/drawing/2014/main" id="{F8413988-42F6-8581-5943-22F7E27CA4A6}"/>
              </a:ext>
            </a:extLst>
          </p:cNvPr>
          <p:cNvCxnSpPr>
            <a:cxnSpLocks/>
          </p:cNvCxnSpPr>
          <p:nvPr/>
        </p:nvCxnSpPr>
        <p:spPr>
          <a:xfrm flipH="1">
            <a:off x="4135454" y="3800838"/>
            <a:ext cx="5071" cy="188109"/>
          </a:xfrm>
          <a:prstGeom prst="line">
            <a:avLst/>
          </a:prstGeom>
          <a:noFill/>
          <a:ln w="28575" cap="flat" cmpd="sng" algn="ctr">
            <a:solidFill>
              <a:srgbClr val="909090"/>
            </a:solidFill>
            <a:prstDash val="solid"/>
            <a:miter lim="800000"/>
          </a:ln>
          <a:effectLst/>
        </p:spPr>
      </p:cxnSp>
      <p:cxnSp>
        <p:nvCxnSpPr>
          <p:cNvPr id="129" name="Straight Connector 128">
            <a:extLst>
              <a:ext uri="{FF2B5EF4-FFF2-40B4-BE49-F238E27FC236}">
                <a16:creationId xmlns:a16="http://schemas.microsoft.com/office/drawing/2014/main" id="{CA7CE0A1-337A-08AF-E989-D1B043EDC993}"/>
              </a:ext>
            </a:extLst>
          </p:cNvPr>
          <p:cNvCxnSpPr>
            <a:cxnSpLocks/>
            <a:stCxn id="97" idx="3"/>
            <a:endCxn id="101" idx="2"/>
          </p:cNvCxnSpPr>
          <p:nvPr/>
        </p:nvCxnSpPr>
        <p:spPr>
          <a:xfrm>
            <a:off x="4125052" y="4479915"/>
            <a:ext cx="1158514" cy="651143"/>
          </a:xfrm>
          <a:prstGeom prst="line">
            <a:avLst/>
          </a:prstGeom>
          <a:noFill/>
          <a:ln w="28575" cap="flat" cmpd="sng" algn="ctr">
            <a:solidFill>
              <a:srgbClr val="909090"/>
            </a:solidFill>
            <a:prstDash val="solid"/>
            <a:miter lim="800000"/>
          </a:ln>
          <a:effectLst/>
        </p:spPr>
      </p:cxnSp>
      <p:cxnSp>
        <p:nvCxnSpPr>
          <p:cNvPr id="130" name="Straight Connector 129">
            <a:extLst>
              <a:ext uri="{FF2B5EF4-FFF2-40B4-BE49-F238E27FC236}">
                <a16:creationId xmlns:a16="http://schemas.microsoft.com/office/drawing/2014/main" id="{A2889F3F-E76E-C77D-C31A-6BDB17127457}"/>
              </a:ext>
            </a:extLst>
          </p:cNvPr>
          <p:cNvCxnSpPr>
            <a:cxnSpLocks/>
            <a:stCxn id="123" idx="2"/>
            <a:endCxn id="101" idx="0"/>
          </p:cNvCxnSpPr>
          <p:nvPr/>
        </p:nvCxnSpPr>
        <p:spPr>
          <a:xfrm flipH="1">
            <a:off x="7287143" y="4256757"/>
            <a:ext cx="1599750" cy="874300"/>
          </a:xfrm>
          <a:prstGeom prst="line">
            <a:avLst/>
          </a:prstGeom>
          <a:noFill/>
          <a:ln w="28575" cap="flat" cmpd="sng" algn="ctr">
            <a:solidFill>
              <a:srgbClr val="909090"/>
            </a:solidFill>
            <a:prstDash val="solid"/>
            <a:miter lim="800000"/>
          </a:ln>
          <a:effectLst/>
        </p:spPr>
      </p:cxnSp>
      <p:cxnSp>
        <p:nvCxnSpPr>
          <p:cNvPr id="131" name="Straight Connector 130">
            <a:extLst>
              <a:ext uri="{FF2B5EF4-FFF2-40B4-BE49-F238E27FC236}">
                <a16:creationId xmlns:a16="http://schemas.microsoft.com/office/drawing/2014/main" id="{89AF4332-66FA-04C3-91BD-D4BF2E4339C4}"/>
              </a:ext>
            </a:extLst>
          </p:cNvPr>
          <p:cNvCxnSpPr>
            <a:cxnSpLocks/>
            <a:stCxn id="102" idx="2"/>
            <a:endCxn id="101" idx="0"/>
          </p:cNvCxnSpPr>
          <p:nvPr/>
        </p:nvCxnSpPr>
        <p:spPr>
          <a:xfrm flipH="1" flipV="1">
            <a:off x="7287143" y="5131058"/>
            <a:ext cx="500262" cy="173907"/>
          </a:xfrm>
          <a:prstGeom prst="line">
            <a:avLst/>
          </a:prstGeom>
          <a:noFill/>
          <a:ln w="28575" cap="flat" cmpd="sng" algn="ctr">
            <a:solidFill>
              <a:srgbClr val="909090"/>
            </a:solidFill>
            <a:prstDash val="solid"/>
            <a:miter lim="800000"/>
          </a:ln>
          <a:effectLst/>
        </p:spPr>
      </p:cxnSp>
      <p:cxnSp>
        <p:nvCxnSpPr>
          <p:cNvPr id="132" name="Straight Connector 131">
            <a:extLst>
              <a:ext uri="{FF2B5EF4-FFF2-40B4-BE49-F238E27FC236}">
                <a16:creationId xmlns:a16="http://schemas.microsoft.com/office/drawing/2014/main" id="{1A6B97E7-0FEB-2702-B68D-E2BC12261F13}"/>
              </a:ext>
            </a:extLst>
          </p:cNvPr>
          <p:cNvCxnSpPr>
            <a:cxnSpLocks/>
            <a:endCxn id="102" idx="4"/>
          </p:cNvCxnSpPr>
          <p:nvPr/>
        </p:nvCxnSpPr>
        <p:spPr>
          <a:xfrm flipH="1" flipV="1">
            <a:off x="8625605" y="5304965"/>
            <a:ext cx="1462856" cy="10923"/>
          </a:xfrm>
          <a:prstGeom prst="line">
            <a:avLst/>
          </a:prstGeom>
          <a:noFill/>
          <a:ln w="28575" cap="flat" cmpd="sng" algn="ctr">
            <a:solidFill>
              <a:srgbClr val="909090"/>
            </a:solidFill>
            <a:prstDash val="solid"/>
            <a:miter lim="800000"/>
          </a:ln>
          <a:effectLst/>
        </p:spPr>
      </p:cxnSp>
      <p:cxnSp>
        <p:nvCxnSpPr>
          <p:cNvPr id="133" name="Straight Connector 132">
            <a:extLst>
              <a:ext uri="{FF2B5EF4-FFF2-40B4-BE49-F238E27FC236}">
                <a16:creationId xmlns:a16="http://schemas.microsoft.com/office/drawing/2014/main" id="{5E875B8E-E92A-6A68-FF03-0BCAD1A0BA30}"/>
              </a:ext>
            </a:extLst>
          </p:cNvPr>
          <p:cNvCxnSpPr>
            <a:cxnSpLocks/>
          </p:cNvCxnSpPr>
          <p:nvPr/>
        </p:nvCxnSpPr>
        <p:spPr>
          <a:xfrm>
            <a:off x="9220200" y="4901594"/>
            <a:ext cx="0" cy="632833"/>
          </a:xfrm>
          <a:prstGeom prst="line">
            <a:avLst/>
          </a:prstGeom>
          <a:noFill/>
          <a:ln w="28575" cap="flat" cmpd="sng" algn="ctr">
            <a:solidFill>
              <a:srgbClr val="909090"/>
            </a:solidFill>
            <a:prstDash val="solid"/>
            <a:miter lim="800000"/>
          </a:ln>
          <a:effectLst/>
        </p:spPr>
      </p:cxnSp>
      <p:cxnSp>
        <p:nvCxnSpPr>
          <p:cNvPr id="134" name="Straight Connector 133">
            <a:extLst>
              <a:ext uri="{FF2B5EF4-FFF2-40B4-BE49-F238E27FC236}">
                <a16:creationId xmlns:a16="http://schemas.microsoft.com/office/drawing/2014/main" id="{7EAF8CCB-8E5C-F43C-F215-A6738A55E4B7}"/>
              </a:ext>
            </a:extLst>
          </p:cNvPr>
          <p:cNvCxnSpPr>
            <a:cxnSpLocks/>
            <a:stCxn id="94" idx="2"/>
          </p:cNvCxnSpPr>
          <p:nvPr/>
        </p:nvCxnSpPr>
        <p:spPr>
          <a:xfrm flipH="1" flipV="1">
            <a:off x="4599936" y="3344412"/>
            <a:ext cx="543564" cy="112564"/>
          </a:xfrm>
          <a:prstGeom prst="line">
            <a:avLst/>
          </a:prstGeom>
          <a:noFill/>
          <a:ln w="28575" cap="flat" cmpd="sng" algn="ctr">
            <a:solidFill>
              <a:srgbClr val="909090"/>
            </a:solidFill>
            <a:prstDash val="solid"/>
            <a:miter lim="800000"/>
          </a:ln>
          <a:effectLst/>
        </p:spPr>
      </p:cxnSp>
      <p:cxnSp>
        <p:nvCxnSpPr>
          <p:cNvPr id="135" name="Straight Connector 134">
            <a:extLst>
              <a:ext uri="{FF2B5EF4-FFF2-40B4-BE49-F238E27FC236}">
                <a16:creationId xmlns:a16="http://schemas.microsoft.com/office/drawing/2014/main" id="{2F20DD0D-BD23-C6A5-E9C6-EC9D34630F75}"/>
              </a:ext>
            </a:extLst>
          </p:cNvPr>
          <p:cNvCxnSpPr>
            <a:cxnSpLocks/>
            <a:endCxn id="94" idx="0"/>
          </p:cNvCxnSpPr>
          <p:nvPr/>
        </p:nvCxnSpPr>
        <p:spPr>
          <a:xfrm flipH="1">
            <a:off x="5453063" y="2766140"/>
            <a:ext cx="273124" cy="377317"/>
          </a:xfrm>
          <a:prstGeom prst="line">
            <a:avLst/>
          </a:prstGeom>
          <a:noFill/>
          <a:ln w="28575" cap="flat" cmpd="sng" algn="ctr">
            <a:solidFill>
              <a:srgbClr val="909090"/>
            </a:solidFill>
            <a:prstDash val="solid"/>
            <a:miter lim="800000"/>
          </a:ln>
          <a:effectLst/>
        </p:spPr>
      </p:cxnSp>
      <p:cxnSp>
        <p:nvCxnSpPr>
          <p:cNvPr id="136" name="Straight Connector 135">
            <a:extLst>
              <a:ext uri="{FF2B5EF4-FFF2-40B4-BE49-F238E27FC236}">
                <a16:creationId xmlns:a16="http://schemas.microsoft.com/office/drawing/2014/main" id="{950C23F1-3D8F-EEF9-93C5-12CEF1BC3993}"/>
              </a:ext>
            </a:extLst>
          </p:cNvPr>
          <p:cNvCxnSpPr>
            <a:cxnSpLocks/>
            <a:endCxn id="95" idx="0"/>
          </p:cNvCxnSpPr>
          <p:nvPr/>
        </p:nvCxnSpPr>
        <p:spPr>
          <a:xfrm>
            <a:off x="6630312" y="2786024"/>
            <a:ext cx="231263" cy="368452"/>
          </a:xfrm>
          <a:prstGeom prst="line">
            <a:avLst/>
          </a:prstGeom>
          <a:noFill/>
          <a:ln w="28575" cap="flat" cmpd="sng" algn="ctr">
            <a:solidFill>
              <a:srgbClr val="909090"/>
            </a:solidFill>
            <a:prstDash val="solid"/>
            <a:miter lim="800000"/>
          </a:ln>
          <a:effectLst/>
        </p:spPr>
      </p:cxnSp>
      <p:cxnSp>
        <p:nvCxnSpPr>
          <p:cNvPr id="137" name="Straight Connector 136">
            <a:extLst>
              <a:ext uri="{FF2B5EF4-FFF2-40B4-BE49-F238E27FC236}">
                <a16:creationId xmlns:a16="http://schemas.microsoft.com/office/drawing/2014/main" id="{8957BBDE-2013-655A-FF8C-13B7B9862520}"/>
              </a:ext>
            </a:extLst>
          </p:cNvPr>
          <p:cNvCxnSpPr>
            <a:cxnSpLocks/>
            <a:stCxn id="100" idx="2"/>
            <a:endCxn id="95" idx="5"/>
          </p:cNvCxnSpPr>
          <p:nvPr/>
        </p:nvCxnSpPr>
        <p:spPr>
          <a:xfrm flipH="1" flipV="1">
            <a:off x="7047312" y="3344172"/>
            <a:ext cx="590033" cy="165371"/>
          </a:xfrm>
          <a:prstGeom prst="line">
            <a:avLst/>
          </a:prstGeom>
          <a:noFill/>
          <a:ln w="28575" cap="flat" cmpd="sng" algn="ctr">
            <a:solidFill>
              <a:srgbClr val="909090"/>
            </a:solidFill>
            <a:prstDash val="solid"/>
            <a:miter lim="800000"/>
          </a:ln>
          <a:effectLst/>
        </p:spPr>
      </p:cxnSp>
      <p:cxnSp>
        <p:nvCxnSpPr>
          <p:cNvPr id="138" name="Straight Connector 137">
            <a:extLst>
              <a:ext uri="{FF2B5EF4-FFF2-40B4-BE49-F238E27FC236}">
                <a16:creationId xmlns:a16="http://schemas.microsoft.com/office/drawing/2014/main" id="{95D65BB6-3F2A-2769-63E1-D2467D425292}"/>
              </a:ext>
            </a:extLst>
          </p:cNvPr>
          <p:cNvCxnSpPr>
            <a:cxnSpLocks/>
            <a:stCxn id="123" idx="0"/>
          </p:cNvCxnSpPr>
          <p:nvPr/>
        </p:nvCxnSpPr>
        <p:spPr>
          <a:xfrm flipH="1" flipV="1">
            <a:off x="8958604" y="3788193"/>
            <a:ext cx="237852" cy="155044"/>
          </a:xfrm>
          <a:prstGeom prst="line">
            <a:avLst/>
          </a:prstGeom>
          <a:noFill/>
          <a:ln w="28575" cap="flat" cmpd="sng" algn="ctr">
            <a:solidFill>
              <a:srgbClr val="909090"/>
            </a:solidFill>
            <a:prstDash val="solid"/>
            <a:miter lim="800000"/>
          </a:ln>
          <a:effectLst/>
        </p:spPr>
      </p:cxnSp>
      <p:cxnSp>
        <p:nvCxnSpPr>
          <p:cNvPr id="139" name="Straight Connector 138">
            <a:extLst>
              <a:ext uri="{FF2B5EF4-FFF2-40B4-BE49-F238E27FC236}">
                <a16:creationId xmlns:a16="http://schemas.microsoft.com/office/drawing/2014/main" id="{6942208D-7072-08F4-11C2-E5872059EC9A}"/>
              </a:ext>
            </a:extLst>
          </p:cNvPr>
          <p:cNvCxnSpPr>
            <a:cxnSpLocks/>
            <a:stCxn id="100" idx="3"/>
            <a:endCxn id="112" idx="3"/>
          </p:cNvCxnSpPr>
          <p:nvPr/>
        </p:nvCxnSpPr>
        <p:spPr>
          <a:xfrm flipH="1" flipV="1">
            <a:off x="8594101" y="2932089"/>
            <a:ext cx="42751" cy="230714"/>
          </a:xfrm>
          <a:prstGeom prst="line">
            <a:avLst/>
          </a:prstGeom>
          <a:noFill/>
          <a:ln w="28575" cap="flat" cmpd="sng" algn="ctr">
            <a:solidFill>
              <a:srgbClr val="909090"/>
            </a:solidFill>
            <a:prstDash val="solid"/>
            <a:miter lim="800000"/>
          </a:ln>
          <a:effectLst/>
        </p:spPr>
      </p:cxnSp>
      <p:cxnSp>
        <p:nvCxnSpPr>
          <p:cNvPr id="140" name="Straight Connector 139">
            <a:extLst>
              <a:ext uri="{FF2B5EF4-FFF2-40B4-BE49-F238E27FC236}">
                <a16:creationId xmlns:a16="http://schemas.microsoft.com/office/drawing/2014/main" id="{1042EDF2-CC99-B73D-F3A5-C4AA9D3C5322}"/>
              </a:ext>
            </a:extLst>
          </p:cNvPr>
          <p:cNvCxnSpPr>
            <a:cxnSpLocks/>
            <a:stCxn id="104" idx="3"/>
            <a:endCxn id="112" idx="2"/>
          </p:cNvCxnSpPr>
          <p:nvPr/>
        </p:nvCxnSpPr>
        <p:spPr>
          <a:xfrm>
            <a:off x="7047490" y="1549123"/>
            <a:ext cx="1268805" cy="1146274"/>
          </a:xfrm>
          <a:prstGeom prst="line">
            <a:avLst/>
          </a:prstGeom>
          <a:noFill/>
          <a:ln w="28575" cap="flat" cmpd="sng" algn="ctr">
            <a:solidFill>
              <a:srgbClr val="909090"/>
            </a:solidFill>
            <a:prstDash val="solid"/>
            <a:miter lim="800000"/>
          </a:ln>
          <a:effectLst/>
        </p:spPr>
      </p:cxnSp>
      <p:pic>
        <p:nvPicPr>
          <p:cNvPr id="141" name="Picture 140">
            <a:extLst>
              <a:ext uri="{FF2B5EF4-FFF2-40B4-BE49-F238E27FC236}">
                <a16:creationId xmlns:a16="http://schemas.microsoft.com/office/drawing/2014/main" id="{00F9AC1A-AE86-006E-CA8A-342B8AD79A56}"/>
              </a:ext>
            </a:extLst>
          </p:cNvPr>
          <p:cNvPicPr>
            <a:picLocks noChangeAspect="1"/>
          </p:cNvPicPr>
          <p:nvPr/>
        </p:nvPicPr>
        <p:blipFill>
          <a:blip r:embed="rId5"/>
          <a:stretch>
            <a:fillRect/>
          </a:stretch>
        </p:blipFill>
        <p:spPr>
          <a:xfrm>
            <a:off x="3311489" y="876962"/>
            <a:ext cx="291890" cy="291890"/>
          </a:xfrm>
          <a:prstGeom prst="rect">
            <a:avLst/>
          </a:prstGeom>
        </p:spPr>
      </p:pic>
      <p:sp>
        <p:nvSpPr>
          <p:cNvPr id="142" name="Freeform 111">
            <a:extLst>
              <a:ext uri="{FF2B5EF4-FFF2-40B4-BE49-F238E27FC236}">
                <a16:creationId xmlns:a16="http://schemas.microsoft.com/office/drawing/2014/main" id="{B566434D-F109-3315-1B3C-4A72CBD549E4}"/>
              </a:ext>
            </a:extLst>
          </p:cNvPr>
          <p:cNvSpPr/>
          <p:nvPr/>
        </p:nvSpPr>
        <p:spPr>
          <a:xfrm>
            <a:off x="3564836" y="1192696"/>
            <a:ext cx="6480313" cy="4320208"/>
          </a:xfrm>
          <a:custGeom>
            <a:avLst/>
            <a:gdLst>
              <a:gd name="connsiteX0" fmla="*/ 0 w 6480313"/>
              <a:gd name="connsiteY0" fmla="*/ 291547 h 4320208"/>
              <a:gd name="connsiteX1" fmla="*/ 39756 w 6480313"/>
              <a:gd name="connsiteY1" fmla="*/ 304800 h 4320208"/>
              <a:gd name="connsiteX2" fmla="*/ 490330 w 6480313"/>
              <a:gd name="connsiteY2" fmla="*/ 304800 h 4320208"/>
              <a:gd name="connsiteX3" fmla="*/ 569843 w 6480313"/>
              <a:gd name="connsiteY3" fmla="*/ 265043 h 4320208"/>
              <a:gd name="connsiteX4" fmla="*/ 622852 w 6480313"/>
              <a:gd name="connsiteY4" fmla="*/ 212034 h 4320208"/>
              <a:gd name="connsiteX5" fmla="*/ 702365 w 6480313"/>
              <a:gd name="connsiteY5" fmla="*/ 159026 h 4320208"/>
              <a:gd name="connsiteX6" fmla="*/ 742122 w 6480313"/>
              <a:gd name="connsiteY6" fmla="*/ 132521 h 4320208"/>
              <a:gd name="connsiteX7" fmla="*/ 821635 w 6480313"/>
              <a:gd name="connsiteY7" fmla="*/ 92765 h 4320208"/>
              <a:gd name="connsiteX8" fmla="*/ 901148 w 6480313"/>
              <a:gd name="connsiteY8" fmla="*/ 66261 h 4320208"/>
              <a:gd name="connsiteX9" fmla="*/ 940904 w 6480313"/>
              <a:gd name="connsiteY9" fmla="*/ 53008 h 4320208"/>
              <a:gd name="connsiteX10" fmla="*/ 980661 w 6480313"/>
              <a:gd name="connsiteY10" fmla="*/ 39756 h 4320208"/>
              <a:gd name="connsiteX11" fmla="*/ 1020417 w 6480313"/>
              <a:gd name="connsiteY11" fmla="*/ 26504 h 4320208"/>
              <a:gd name="connsiteX12" fmla="*/ 1179443 w 6480313"/>
              <a:gd name="connsiteY12" fmla="*/ 0 h 4320208"/>
              <a:gd name="connsiteX13" fmla="*/ 1391478 w 6480313"/>
              <a:gd name="connsiteY13" fmla="*/ 13252 h 4320208"/>
              <a:gd name="connsiteX14" fmla="*/ 1417982 w 6480313"/>
              <a:gd name="connsiteY14" fmla="*/ 53008 h 4320208"/>
              <a:gd name="connsiteX15" fmla="*/ 1444487 w 6480313"/>
              <a:gd name="connsiteY15" fmla="*/ 132521 h 4320208"/>
              <a:gd name="connsiteX16" fmla="*/ 1431235 w 6480313"/>
              <a:gd name="connsiteY16" fmla="*/ 424069 h 4320208"/>
              <a:gd name="connsiteX17" fmla="*/ 1417982 w 6480313"/>
              <a:gd name="connsiteY17" fmla="*/ 477078 h 4320208"/>
              <a:gd name="connsiteX18" fmla="*/ 1391478 w 6480313"/>
              <a:gd name="connsiteY18" fmla="*/ 622852 h 4320208"/>
              <a:gd name="connsiteX19" fmla="*/ 1378226 w 6480313"/>
              <a:gd name="connsiteY19" fmla="*/ 689113 h 4320208"/>
              <a:gd name="connsiteX20" fmla="*/ 1338469 w 6480313"/>
              <a:gd name="connsiteY20" fmla="*/ 808382 h 4320208"/>
              <a:gd name="connsiteX21" fmla="*/ 1325217 w 6480313"/>
              <a:gd name="connsiteY21" fmla="*/ 848139 h 4320208"/>
              <a:gd name="connsiteX22" fmla="*/ 1311965 w 6480313"/>
              <a:gd name="connsiteY22" fmla="*/ 887895 h 4320208"/>
              <a:gd name="connsiteX23" fmla="*/ 1285461 w 6480313"/>
              <a:gd name="connsiteY23" fmla="*/ 1073426 h 4320208"/>
              <a:gd name="connsiteX24" fmla="*/ 1258956 w 6480313"/>
              <a:gd name="connsiteY24" fmla="*/ 1285461 h 4320208"/>
              <a:gd name="connsiteX25" fmla="*/ 1232452 w 6480313"/>
              <a:gd name="connsiteY25" fmla="*/ 1417982 h 4320208"/>
              <a:gd name="connsiteX26" fmla="*/ 1205948 w 6480313"/>
              <a:gd name="connsiteY26" fmla="*/ 1444487 h 4320208"/>
              <a:gd name="connsiteX27" fmla="*/ 1152939 w 6480313"/>
              <a:gd name="connsiteY27" fmla="*/ 1524000 h 4320208"/>
              <a:gd name="connsiteX28" fmla="*/ 1099930 w 6480313"/>
              <a:gd name="connsiteY28" fmla="*/ 1590261 h 4320208"/>
              <a:gd name="connsiteX29" fmla="*/ 1060174 w 6480313"/>
              <a:gd name="connsiteY29" fmla="*/ 1669774 h 4320208"/>
              <a:gd name="connsiteX30" fmla="*/ 993913 w 6480313"/>
              <a:gd name="connsiteY30" fmla="*/ 1736034 h 4320208"/>
              <a:gd name="connsiteX31" fmla="*/ 940904 w 6480313"/>
              <a:gd name="connsiteY31" fmla="*/ 1815547 h 4320208"/>
              <a:gd name="connsiteX32" fmla="*/ 914400 w 6480313"/>
              <a:gd name="connsiteY32" fmla="*/ 1842052 h 4320208"/>
              <a:gd name="connsiteX33" fmla="*/ 887895 w 6480313"/>
              <a:gd name="connsiteY33" fmla="*/ 1881808 h 4320208"/>
              <a:gd name="connsiteX34" fmla="*/ 821635 w 6480313"/>
              <a:gd name="connsiteY34" fmla="*/ 1948069 h 4320208"/>
              <a:gd name="connsiteX35" fmla="*/ 795130 w 6480313"/>
              <a:gd name="connsiteY35" fmla="*/ 1974574 h 4320208"/>
              <a:gd name="connsiteX36" fmla="*/ 715617 w 6480313"/>
              <a:gd name="connsiteY36" fmla="*/ 2080591 h 4320208"/>
              <a:gd name="connsiteX37" fmla="*/ 675861 w 6480313"/>
              <a:gd name="connsiteY37" fmla="*/ 2146852 h 4320208"/>
              <a:gd name="connsiteX38" fmla="*/ 662608 w 6480313"/>
              <a:gd name="connsiteY38" fmla="*/ 2186608 h 4320208"/>
              <a:gd name="connsiteX39" fmla="*/ 636104 w 6480313"/>
              <a:gd name="connsiteY39" fmla="*/ 2213113 h 4320208"/>
              <a:gd name="connsiteX40" fmla="*/ 609600 w 6480313"/>
              <a:gd name="connsiteY40" fmla="*/ 2252869 h 4320208"/>
              <a:gd name="connsiteX41" fmla="*/ 583095 w 6480313"/>
              <a:gd name="connsiteY41" fmla="*/ 2279374 h 4320208"/>
              <a:gd name="connsiteX42" fmla="*/ 516835 w 6480313"/>
              <a:gd name="connsiteY42" fmla="*/ 2398643 h 4320208"/>
              <a:gd name="connsiteX43" fmla="*/ 503582 w 6480313"/>
              <a:gd name="connsiteY43" fmla="*/ 2491408 h 4320208"/>
              <a:gd name="connsiteX44" fmla="*/ 490330 w 6480313"/>
              <a:gd name="connsiteY44" fmla="*/ 2531165 h 4320208"/>
              <a:gd name="connsiteX45" fmla="*/ 503582 w 6480313"/>
              <a:gd name="connsiteY45" fmla="*/ 2941982 h 4320208"/>
              <a:gd name="connsiteX46" fmla="*/ 543339 w 6480313"/>
              <a:gd name="connsiteY46" fmla="*/ 3021495 h 4320208"/>
              <a:gd name="connsiteX47" fmla="*/ 596348 w 6480313"/>
              <a:gd name="connsiteY47" fmla="*/ 3074504 h 4320208"/>
              <a:gd name="connsiteX48" fmla="*/ 543339 w 6480313"/>
              <a:gd name="connsiteY48" fmla="*/ 3034747 h 4320208"/>
              <a:gd name="connsiteX49" fmla="*/ 596348 w 6480313"/>
              <a:gd name="connsiteY49" fmla="*/ 3048000 h 4320208"/>
              <a:gd name="connsiteX50" fmla="*/ 675861 w 6480313"/>
              <a:gd name="connsiteY50" fmla="*/ 3074504 h 4320208"/>
              <a:gd name="connsiteX51" fmla="*/ 755374 w 6480313"/>
              <a:gd name="connsiteY51" fmla="*/ 3127513 h 4320208"/>
              <a:gd name="connsiteX52" fmla="*/ 795130 w 6480313"/>
              <a:gd name="connsiteY52" fmla="*/ 3154017 h 4320208"/>
              <a:gd name="connsiteX53" fmla="*/ 848139 w 6480313"/>
              <a:gd name="connsiteY53" fmla="*/ 3180521 h 4320208"/>
              <a:gd name="connsiteX54" fmla="*/ 927652 w 6480313"/>
              <a:gd name="connsiteY54" fmla="*/ 3233530 h 4320208"/>
              <a:gd name="connsiteX55" fmla="*/ 993913 w 6480313"/>
              <a:gd name="connsiteY55" fmla="*/ 3286539 h 4320208"/>
              <a:gd name="connsiteX56" fmla="*/ 1033669 w 6480313"/>
              <a:gd name="connsiteY56" fmla="*/ 3313043 h 4320208"/>
              <a:gd name="connsiteX57" fmla="*/ 1166191 w 6480313"/>
              <a:gd name="connsiteY57" fmla="*/ 3419061 h 4320208"/>
              <a:gd name="connsiteX58" fmla="*/ 1245704 w 6480313"/>
              <a:gd name="connsiteY58" fmla="*/ 3445565 h 4320208"/>
              <a:gd name="connsiteX59" fmla="*/ 1285461 w 6480313"/>
              <a:gd name="connsiteY59" fmla="*/ 3472069 h 4320208"/>
              <a:gd name="connsiteX60" fmla="*/ 1311965 w 6480313"/>
              <a:gd name="connsiteY60" fmla="*/ 3498574 h 4320208"/>
              <a:gd name="connsiteX61" fmla="*/ 1391478 w 6480313"/>
              <a:gd name="connsiteY61" fmla="*/ 3525078 h 4320208"/>
              <a:gd name="connsiteX62" fmla="*/ 1431235 w 6480313"/>
              <a:gd name="connsiteY62" fmla="*/ 3551582 h 4320208"/>
              <a:gd name="connsiteX63" fmla="*/ 1457739 w 6480313"/>
              <a:gd name="connsiteY63" fmla="*/ 3578087 h 4320208"/>
              <a:gd name="connsiteX64" fmla="*/ 1497495 w 6480313"/>
              <a:gd name="connsiteY64" fmla="*/ 3591339 h 4320208"/>
              <a:gd name="connsiteX65" fmla="*/ 1524000 w 6480313"/>
              <a:gd name="connsiteY65" fmla="*/ 3617843 h 4320208"/>
              <a:gd name="connsiteX66" fmla="*/ 1603513 w 6480313"/>
              <a:gd name="connsiteY66" fmla="*/ 3644347 h 4320208"/>
              <a:gd name="connsiteX67" fmla="*/ 1630017 w 6480313"/>
              <a:gd name="connsiteY67" fmla="*/ 3670852 h 4320208"/>
              <a:gd name="connsiteX68" fmla="*/ 1669774 w 6480313"/>
              <a:gd name="connsiteY68" fmla="*/ 3684104 h 4320208"/>
              <a:gd name="connsiteX69" fmla="*/ 1696278 w 6480313"/>
              <a:gd name="connsiteY69" fmla="*/ 3723861 h 4320208"/>
              <a:gd name="connsiteX70" fmla="*/ 1815548 w 6480313"/>
              <a:gd name="connsiteY70" fmla="*/ 3790121 h 4320208"/>
              <a:gd name="connsiteX71" fmla="*/ 1881808 w 6480313"/>
              <a:gd name="connsiteY71" fmla="*/ 3829878 h 4320208"/>
              <a:gd name="connsiteX72" fmla="*/ 1948069 w 6480313"/>
              <a:gd name="connsiteY72" fmla="*/ 3869634 h 4320208"/>
              <a:gd name="connsiteX73" fmla="*/ 1974574 w 6480313"/>
              <a:gd name="connsiteY73" fmla="*/ 3896139 h 4320208"/>
              <a:gd name="connsiteX74" fmla="*/ 2054087 w 6480313"/>
              <a:gd name="connsiteY74" fmla="*/ 3922643 h 4320208"/>
              <a:gd name="connsiteX75" fmla="*/ 2093843 w 6480313"/>
              <a:gd name="connsiteY75" fmla="*/ 3949147 h 4320208"/>
              <a:gd name="connsiteX76" fmla="*/ 2173356 w 6480313"/>
              <a:gd name="connsiteY76" fmla="*/ 3975652 h 4320208"/>
              <a:gd name="connsiteX77" fmla="*/ 2213113 w 6480313"/>
              <a:gd name="connsiteY77" fmla="*/ 3988904 h 4320208"/>
              <a:gd name="connsiteX78" fmla="*/ 2252869 w 6480313"/>
              <a:gd name="connsiteY78" fmla="*/ 4002156 h 4320208"/>
              <a:gd name="connsiteX79" fmla="*/ 2305878 w 6480313"/>
              <a:gd name="connsiteY79" fmla="*/ 4015408 h 4320208"/>
              <a:gd name="connsiteX80" fmla="*/ 2345635 w 6480313"/>
              <a:gd name="connsiteY80" fmla="*/ 4028661 h 4320208"/>
              <a:gd name="connsiteX81" fmla="*/ 2610678 w 6480313"/>
              <a:gd name="connsiteY81" fmla="*/ 4055165 h 4320208"/>
              <a:gd name="connsiteX82" fmla="*/ 3140765 w 6480313"/>
              <a:gd name="connsiteY82" fmla="*/ 4041913 h 4320208"/>
              <a:gd name="connsiteX83" fmla="*/ 3207026 w 6480313"/>
              <a:gd name="connsiteY83" fmla="*/ 4028661 h 4320208"/>
              <a:gd name="connsiteX84" fmla="*/ 3498574 w 6480313"/>
              <a:gd name="connsiteY84" fmla="*/ 4041913 h 4320208"/>
              <a:gd name="connsiteX85" fmla="*/ 3604591 w 6480313"/>
              <a:gd name="connsiteY85" fmla="*/ 4068417 h 4320208"/>
              <a:gd name="connsiteX86" fmla="*/ 3723861 w 6480313"/>
              <a:gd name="connsiteY86" fmla="*/ 4094921 h 4320208"/>
              <a:gd name="connsiteX87" fmla="*/ 3763617 w 6480313"/>
              <a:gd name="connsiteY87" fmla="*/ 4108174 h 4320208"/>
              <a:gd name="connsiteX88" fmla="*/ 3896139 w 6480313"/>
              <a:gd name="connsiteY88" fmla="*/ 4134678 h 4320208"/>
              <a:gd name="connsiteX89" fmla="*/ 4134678 w 6480313"/>
              <a:gd name="connsiteY89" fmla="*/ 4161182 h 4320208"/>
              <a:gd name="connsiteX90" fmla="*/ 4505739 w 6480313"/>
              <a:gd name="connsiteY90" fmla="*/ 4174434 h 4320208"/>
              <a:gd name="connsiteX91" fmla="*/ 4678017 w 6480313"/>
              <a:gd name="connsiteY91" fmla="*/ 4214191 h 4320208"/>
              <a:gd name="connsiteX92" fmla="*/ 5009322 w 6480313"/>
              <a:gd name="connsiteY92" fmla="*/ 4253947 h 4320208"/>
              <a:gd name="connsiteX93" fmla="*/ 5247861 w 6480313"/>
              <a:gd name="connsiteY93" fmla="*/ 4267200 h 4320208"/>
              <a:gd name="connsiteX94" fmla="*/ 5579165 w 6480313"/>
              <a:gd name="connsiteY94" fmla="*/ 4293704 h 4320208"/>
              <a:gd name="connsiteX95" fmla="*/ 5632174 w 6480313"/>
              <a:gd name="connsiteY95" fmla="*/ 4306956 h 4320208"/>
              <a:gd name="connsiteX96" fmla="*/ 5777948 w 6480313"/>
              <a:gd name="connsiteY96" fmla="*/ 4320208 h 4320208"/>
              <a:gd name="connsiteX97" fmla="*/ 6480313 w 6480313"/>
              <a:gd name="connsiteY97" fmla="*/ 4306956 h 4320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6480313" h="4320208">
                <a:moveTo>
                  <a:pt x="0" y="291547"/>
                </a:moveTo>
                <a:cubicBezTo>
                  <a:pt x="13252" y="295965"/>
                  <a:pt x="25883" y="303168"/>
                  <a:pt x="39756" y="304800"/>
                </a:cubicBezTo>
                <a:cubicBezTo>
                  <a:pt x="238041" y="328128"/>
                  <a:pt x="271051" y="315764"/>
                  <a:pt x="490330" y="304800"/>
                </a:cubicBezTo>
                <a:cubicBezTo>
                  <a:pt x="528809" y="291973"/>
                  <a:pt x="537148" y="293067"/>
                  <a:pt x="569843" y="265043"/>
                </a:cubicBezTo>
                <a:cubicBezTo>
                  <a:pt x="588816" y="248781"/>
                  <a:pt x="602060" y="225895"/>
                  <a:pt x="622852" y="212034"/>
                </a:cubicBezTo>
                <a:lnTo>
                  <a:pt x="702365" y="159026"/>
                </a:lnTo>
                <a:cubicBezTo>
                  <a:pt x="715617" y="150191"/>
                  <a:pt x="727012" y="137558"/>
                  <a:pt x="742122" y="132521"/>
                </a:cubicBezTo>
                <a:cubicBezTo>
                  <a:pt x="887115" y="84190"/>
                  <a:pt x="667493" y="161271"/>
                  <a:pt x="821635" y="92765"/>
                </a:cubicBezTo>
                <a:cubicBezTo>
                  <a:pt x="847165" y="81418"/>
                  <a:pt x="874644" y="75096"/>
                  <a:pt x="901148" y="66261"/>
                </a:cubicBezTo>
                <a:lnTo>
                  <a:pt x="940904" y="53008"/>
                </a:lnTo>
                <a:lnTo>
                  <a:pt x="980661" y="39756"/>
                </a:lnTo>
                <a:cubicBezTo>
                  <a:pt x="993913" y="35339"/>
                  <a:pt x="1006589" y="28479"/>
                  <a:pt x="1020417" y="26504"/>
                </a:cubicBezTo>
                <a:cubicBezTo>
                  <a:pt x="1135480" y="10067"/>
                  <a:pt x="1082553" y="19378"/>
                  <a:pt x="1179443" y="0"/>
                </a:cubicBezTo>
                <a:cubicBezTo>
                  <a:pt x="1250121" y="4417"/>
                  <a:pt x="1322348" y="-2110"/>
                  <a:pt x="1391478" y="13252"/>
                </a:cubicBezTo>
                <a:cubicBezTo>
                  <a:pt x="1407026" y="16707"/>
                  <a:pt x="1411513" y="38454"/>
                  <a:pt x="1417982" y="53008"/>
                </a:cubicBezTo>
                <a:cubicBezTo>
                  <a:pt x="1429329" y="78538"/>
                  <a:pt x="1444487" y="132521"/>
                  <a:pt x="1444487" y="132521"/>
                </a:cubicBezTo>
                <a:cubicBezTo>
                  <a:pt x="1440070" y="229704"/>
                  <a:pt x="1438696" y="327073"/>
                  <a:pt x="1431235" y="424069"/>
                </a:cubicBezTo>
                <a:cubicBezTo>
                  <a:pt x="1429838" y="442229"/>
                  <a:pt x="1421933" y="459298"/>
                  <a:pt x="1417982" y="477078"/>
                </a:cubicBezTo>
                <a:cubicBezTo>
                  <a:pt x="1401618" y="550716"/>
                  <a:pt x="1405860" y="543752"/>
                  <a:pt x="1391478" y="622852"/>
                </a:cubicBezTo>
                <a:cubicBezTo>
                  <a:pt x="1387449" y="645013"/>
                  <a:pt x="1384152" y="667382"/>
                  <a:pt x="1378226" y="689113"/>
                </a:cubicBezTo>
                <a:cubicBezTo>
                  <a:pt x="1378211" y="689169"/>
                  <a:pt x="1345104" y="788476"/>
                  <a:pt x="1338469" y="808382"/>
                </a:cubicBezTo>
                <a:lnTo>
                  <a:pt x="1325217" y="848139"/>
                </a:lnTo>
                <a:lnTo>
                  <a:pt x="1311965" y="887895"/>
                </a:lnTo>
                <a:cubicBezTo>
                  <a:pt x="1303130" y="949739"/>
                  <a:pt x="1293210" y="1011437"/>
                  <a:pt x="1285461" y="1073426"/>
                </a:cubicBezTo>
                <a:cubicBezTo>
                  <a:pt x="1276626" y="1144104"/>
                  <a:pt x="1269029" y="1214948"/>
                  <a:pt x="1258956" y="1285461"/>
                </a:cubicBezTo>
                <a:cubicBezTo>
                  <a:pt x="1256658" y="1301546"/>
                  <a:pt x="1249799" y="1389069"/>
                  <a:pt x="1232452" y="1417982"/>
                </a:cubicBezTo>
                <a:cubicBezTo>
                  <a:pt x="1226024" y="1428696"/>
                  <a:pt x="1214783" y="1435652"/>
                  <a:pt x="1205948" y="1444487"/>
                </a:cubicBezTo>
                <a:cubicBezTo>
                  <a:pt x="1182657" y="1514354"/>
                  <a:pt x="1208088" y="1457821"/>
                  <a:pt x="1152939" y="1524000"/>
                </a:cubicBezTo>
                <a:cubicBezTo>
                  <a:pt x="1069358" y="1624298"/>
                  <a:pt x="1177036" y="1513155"/>
                  <a:pt x="1099930" y="1590261"/>
                </a:cubicBezTo>
                <a:cubicBezTo>
                  <a:pt x="1087419" y="1627794"/>
                  <a:pt x="1087839" y="1638157"/>
                  <a:pt x="1060174" y="1669774"/>
                </a:cubicBezTo>
                <a:cubicBezTo>
                  <a:pt x="1039605" y="1693281"/>
                  <a:pt x="1011239" y="1710045"/>
                  <a:pt x="993913" y="1736034"/>
                </a:cubicBezTo>
                <a:cubicBezTo>
                  <a:pt x="976243" y="1762538"/>
                  <a:pt x="963428" y="1793022"/>
                  <a:pt x="940904" y="1815547"/>
                </a:cubicBezTo>
                <a:cubicBezTo>
                  <a:pt x="932069" y="1824382"/>
                  <a:pt x="922205" y="1832296"/>
                  <a:pt x="914400" y="1842052"/>
                </a:cubicBezTo>
                <a:cubicBezTo>
                  <a:pt x="904450" y="1854489"/>
                  <a:pt x="898383" y="1869822"/>
                  <a:pt x="887895" y="1881808"/>
                </a:cubicBezTo>
                <a:cubicBezTo>
                  <a:pt x="867326" y="1905315"/>
                  <a:pt x="843722" y="1925982"/>
                  <a:pt x="821635" y="1948069"/>
                </a:cubicBezTo>
                <a:cubicBezTo>
                  <a:pt x="812800" y="1956904"/>
                  <a:pt x="802061" y="1964178"/>
                  <a:pt x="795130" y="1974574"/>
                </a:cubicBezTo>
                <a:cubicBezTo>
                  <a:pt x="735191" y="2064483"/>
                  <a:pt x="764647" y="2031563"/>
                  <a:pt x="715617" y="2080591"/>
                </a:cubicBezTo>
                <a:cubicBezTo>
                  <a:pt x="678078" y="2193207"/>
                  <a:pt x="730431" y="2055903"/>
                  <a:pt x="675861" y="2146852"/>
                </a:cubicBezTo>
                <a:cubicBezTo>
                  <a:pt x="668674" y="2158830"/>
                  <a:pt x="669795" y="2174630"/>
                  <a:pt x="662608" y="2186608"/>
                </a:cubicBezTo>
                <a:cubicBezTo>
                  <a:pt x="656180" y="2197322"/>
                  <a:pt x="643909" y="2203357"/>
                  <a:pt x="636104" y="2213113"/>
                </a:cubicBezTo>
                <a:cubicBezTo>
                  <a:pt x="626155" y="2225550"/>
                  <a:pt x="619549" y="2240432"/>
                  <a:pt x="609600" y="2252869"/>
                </a:cubicBezTo>
                <a:cubicBezTo>
                  <a:pt x="601795" y="2262626"/>
                  <a:pt x="590592" y="2269378"/>
                  <a:pt x="583095" y="2279374"/>
                </a:cubicBezTo>
                <a:cubicBezTo>
                  <a:pt x="528415" y="2352282"/>
                  <a:pt x="537496" y="2336661"/>
                  <a:pt x="516835" y="2398643"/>
                </a:cubicBezTo>
                <a:cubicBezTo>
                  <a:pt x="512417" y="2429565"/>
                  <a:pt x="509708" y="2460779"/>
                  <a:pt x="503582" y="2491408"/>
                </a:cubicBezTo>
                <a:cubicBezTo>
                  <a:pt x="500842" y="2505106"/>
                  <a:pt x="490330" y="2517196"/>
                  <a:pt x="490330" y="2531165"/>
                </a:cubicBezTo>
                <a:cubicBezTo>
                  <a:pt x="490330" y="2668175"/>
                  <a:pt x="495536" y="2805208"/>
                  <a:pt x="503582" y="2941982"/>
                </a:cubicBezTo>
                <a:cubicBezTo>
                  <a:pt x="505067" y="2967229"/>
                  <a:pt x="528246" y="3003886"/>
                  <a:pt x="543339" y="3021495"/>
                </a:cubicBezTo>
                <a:cubicBezTo>
                  <a:pt x="559601" y="3040468"/>
                  <a:pt x="616339" y="3089497"/>
                  <a:pt x="596348" y="3074504"/>
                </a:cubicBezTo>
                <a:cubicBezTo>
                  <a:pt x="578678" y="3061252"/>
                  <a:pt x="543339" y="3056834"/>
                  <a:pt x="543339" y="3034747"/>
                </a:cubicBezTo>
                <a:cubicBezTo>
                  <a:pt x="543339" y="3016533"/>
                  <a:pt x="578903" y="3042766"/>
                  <a:pt x="596348" y="3048000"/>
                </a:cubicBezTo>
                <a:cubicBezTo>
                  <a:pt x="623108" y="3056028"/>
                  <a:pt x="675861" y="3074504"/>
                  <a:pt x="675861" y="3074504"/>
                </a:cubicBezTo>
                <a:lnTo>
                  <a:pt x="755374" y="3127513"/>
                </a:lnTo>
                <a:cubicBezTo>
                  <a:pt x="768626" y="3136348"/>
                  <a:pt x="780884" y="3146894"/>
                  <a:pt x="795130" y="3154017"/>
                </a:cubicBezTo>
                <a:lnTo>
                  <a:pt x="848139" y="3180521"/>
                </a:lnTo>
                <a:cubicBezTo>
                  <a:pt x="923502" y="3255886"/>
                  <a:pt x="850937" y="3195173"/>
                  <a:pt x="927652" y="3233530"/>
                </a:cubicBezTo>
                <a:cubicBezTo>
                  <a:pt x="982035" y="3260721"/>
                  <a:pt x="952827" y="3253670"/>
                  <a:pt x="993913" y="3286539"/>
                </a:cubicBezTo>
                <a:cubicBezTo>
                  <a:pt x="1006350" y="3296488"/>
                  <a:pt x="1021576" y="3302678"/>
                  <a:pt x="1033669" y="3313043"/>
                </a:cubicBezTo>
                <a:cubicBezTo>
                  <a:pt x="1079728" y="3352523"/>
                  <a:pt x="1103458" y="3398150"/>
                  <a:pt x="1166191" y="3419061"/>
                </a:cubicBezTo>
                <a:cubicBezTo>
                  <a:pt x="1192695" y="3427896"/>
                  <a:pt x="1222458" y="3430068"/>
                  <a:pt x="1245704" y="3445565"/>
                </a:cubicBezTo>
                <a:cubicBezTo>
                  <a:pt x="1258956" y="3454400"/>
                  <a:pt x="1273024" y="3462119"/>
                  <a:pt x="1285461" y="3472069"/>
                </a:cubicBezTo>
                <a:cubicBezTo>
                  <a:pt x="1295217" y="3479874"/>
                  <a:pt x="1300790" y="3492986"/>
                  <a:pt x="1311965" y="3498574"/>
                </a:cubicBezTo>
                <a:cubicBezTo>
                  <a:pt x="1336953" y="3511068"/>
                  <a:pt x="1368232" y="3509581"/>
                  <a:pt x="1391478" y="3525078"/>
                </a:cubicBezTo>
                <a:cubicBezTo>
                  <a:pt x="1404730" y="3533913"/>
                  <a:pt x="1418798" y="3541632"/>
                  <a:pt x="1431235" y="3551582"/>
                </a:cubicBezTo>
                <a:cubicBezTo>
                  <a:pt x="1440991" y="3559387"/>
                  <a:pt x="1447025" y="3571659"/>
                  <a:pt x="1457739" y="3578087"/>
                </a:cubicBezTo>
                <a:cubicBezTo>
                  <a:pt x="1469717" y="3585274"/>
                  <a:pt x="1484243" y="3586922"/>
                  <a:pt x="1497495" y="3591339"/>
                </a:cubicBezTo>
                <a:cubicBezTo>
                  <a:pt x="1506330" y="3600174"/>
                  <a:pt x="1512825" y="3612255"/>
                  <a:pt x="1524000" y="3617843"/>
                </a:cubicBezTo>
                <a:cubicBezTo>
                  <a:pt x="1548989" y="3630337"/>
                  <a:pt x="1603513" y="3644347"/>
                  <a:pt x="1603513" y="3644347"/>
                </a:cubicBezTo>
                <a:cubicBezTo>
                  <a:pt x="1612348" y="3653182"/>
                  <a:pt x="1619303" y="3664424"/>
                  <a:pt x="1630017" y="3670852"/>
                </a:cubicBezTo>
                <a:cubicBezTo>
                  <a:pt x="1641995" y="3678039"/>
                  <a:pt x="1658866" y="3675378"/>
                  <a:pt x="1669774" y="3684104"/>
                </a:cubicBezTo>
                <a:cubicBezTo>
                  <a:pt x="1682211" y="3694054"/>
                  <a:pt x="1684292" y="3713373"/>
                  <a:pt x="1696278" y="3723861"/>
                </a:cubicBezTo>
                <a:cubicBezTo>
                  <a:pt x="1752361" y="3772933"/>
                  <a:pt x="1760944" y="3771920"/>
                  <a:pt x="1815548" y="3790121"/>
                </a:cubicBezTo>
                <a:cubicBezTo>
                  <a:pt x="1882699" y="3857275"/>
                  <a:pt x="1795798" y="3778273"/>
                  <a:pt x="1881808" y="3829878"/>
                </a:cubicBezTo>
                <a:cubicBezTo>
                  <a:pt x="1972763" y="3884450"/>
                  <a:pt x="1835448" y="3832094"/>
                  <a:pt x="1948069" y="3869634"/>
                </a:cubicBezTo>
                <a:cubicBezTo>
                  <a:pt x="1956904" y="3878469"/>
                  <a:pt x="1963399" y="3890551"/>
                  <a:pt x="1974574" y="3896139"/>
                </a:cubicBezTo>
                <a:cubicBezTo>
                  <a:pt x="1999562" y="3908633"/>
                  <a:pt x="2054087" y="3922643"/>
                  <a:pt x="2054087" y="3922643"/>
                </a:cubicBezTo>
                <a:cubicBezTo>
                  <a:pt x="2067339" y="3931478"/>
                  <a:pt x="2079289" y="3942678"/>
                  <a:pt x="2093843" y="3949147"/>
                </a:cubicBezTo>
                <a:cubicBezTo>
                  <a:pt x="2119373" y="3960494"/>
                  <a:pt x="2146852" y="3966817"/>
                  <a:pt x="2173356" y="3975652"/>
                </a:cubicBezTo>
                <a:lnTo>
                  <a:pt x="2213113" y="3988904"/>
                </a:lnTo>
                <a:cubicBezTo>
                  <a:pt x="2226365" y="3993321"/>
                  <a:pt x="2239317" y="3998768"/>
                  <a:pt x="2252869" y="4002156"/>
                </a:cubicBezTo>
                <a:cubicBezTo>
                  <a:pt x="2270539" y="4006573"/>
                  <a:pt x="2288365" y="4010404"/>
                  <a:pt x="2305878" y="4015408"/>
                </a:cubicBezTo>
                <a:cubicBezTo>
                  <a:pt x="2319310" y="4019246"/>
                  <a:pt x="2331783" y="4026854"/>
                  <a:pt x="2345635" y="4028661"/>
                </a:cubicBezTo>
                <a:cubicBezTo>
                  <a:pt x="2433677" y="4040145"/>
                  <a:pt x="2610678" y="4055165"/>
                  <a:pt x="2610678" y="4055165"/>
                </a:cubicBezTo>
                <a:lnTo>
                  <a:pt x="3140765" y="4041913"/>
                </a:lnTo>
                <a:cubicBezTo>
                  <a:pt x="3163267" y="4040913"/>
                  <a:pt x="3184502" y="4028661"/>
                  <a:pt x="3207026" y="4028661"/>
                </a:cubicBezTo>
                <a:cubicBezTo>
                  <a:pt x="3304309" y="4028661"/>
                  <a:pt x="3401391" y="4037496"/>
                  <a:pt x="3498574" y="4041913"/>
                </a:cubicBezTo>
                <a:cubicBezTo>
                  <a:pt x="3742805" y="4090758"/>
                  <a:pt x="3441591" y="4027667"/>
                  <a:pt x="3604591" y="4068417"/>
                </a:cubicBezTo>
                <a:cubicBezTo>
                  <a:pt x="3713863" y="4095735"/>
                  <a:pt x="3628662" y="4067721"/>
                  <a:pt x="3723861" y="4094921"/>
                </a:cubicBezTo>
                <a:cubicBezTo>
                  <a:pt x="3737292" y="4098759"/>
                  <a:pt x="3750186" y="4104336"/>
                  <a:pt x="3763617" y="4108174"/>
                </a:cubicBezTo>
                <a:cubicBezTo>
                  <a:pt x="3811907" y="4121972"/>
                  <a:pt x="3844079" y="4127241"/>
                  <a:pt x="3896139" y="4134678"/>
                </a:cubicBezTo>
                <a:cubicBezTo>
                  <a:pt x="3945769" y="4141768"/>
                  <a:pt x="4091920" y="4158932"/>
                  <a:pt x="4134678" y="4161182"/>
                </a:cubicBezTo>
                <a:cubicBezTo>
                  <a:pt x="4258273" y="4167687"/>
                  <a:pt x="4382052" y="4170017"/>
                  <a:pt x="4505739" y="4174434"/>
                </a:cubicBezTo>
                <a:cubicBezTo>
                  <a:pt x="4579165" y="4198911"/>
                  <a:pt x="4561036" y="4194694"/>
                  <a:pt x="4678017" y="4214191"/>
                </a:cubicBezTo>
                <a:cubicBezTo>
                  <a:pt x="4801108" y="4234706"/>
                  <a:pt x="4855400" y="4245395"/>
                  <a:pt x="5009322" y="4253947"/>
                </a:cubicBezTo>
                <a:lnTo>
                  <a:pt x="5247861" y="4267200"/>
                </a:lnTo>
                <a:cubicBezTo>
                  <a:pt x="5491460" y="4301999"/>
                  <a:pt x="5125876" y="4252497"/>
                  <a:pt x="5579165" y="4293704"/>
                </a:cubicBezTo>
                <a:cubicBezTo>
                  <a:pt x="5597304" y="4295353"/>
                  <a:pt x="5614120" y="4304549"/>
                  <a:pt x="5632174" y="4306956"/>
                </a:cubicBezTo>
                <a:cubicBezTo>
                  <a:pt x="5680538" y="4313404"/>
                  <a:pt x="5729357" y="4315791"/>
                  <a:pt x="5777948" y="4320208"/>
                </a:cubicBezTo>
                <a:cubicBezTo>
                  <a:pt x="6285897" y="4303823"/>
                  <a:pt x="6051755" y="4306956"/>
                  <a:pt x="6480313" y="4306956"/>
                </a:cubicBezTo>
              </a:path>
            </a:pathLst>
          </a:custGeom>
          <a:noFill/>
          <a:ln w="28575" cap="flat" cmpd="sng" algn="ctr">
            <a:solidFill>
              <a:srgbClr val="C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boto Condensed"/>
              <a:ea typeface="+mn-ea"/>
              <a:cs typeface="+mn-cs"/>
            </a:endParaRPr>
          </a:p>
        </p:txBody>
      </p:sp>
      <p:cxnSp>
        <p:nvCxnSpPr>
          <p:cNvPr id="143" name="Curved Connector 113">
            <a:extLst>
              <a:ext uri="{FF2B5EF4-FFF2-40B4-BE49-F238E27FC236}">
                <a16:creationId xmlns:a16="http://schemas.microsoft.com/office/drawing/2014/main" id="{80131144-3431-3607-E4FC-B57FC1290919}"/>
              </a:ext>
            </a:extLst>
          </p:cNvPr>
          <p:cNvCxnSpPr>
            <a:cxnSpLocks/>
          </p:cNvCxnSpPr>
          <p:nvPr/>
        </p:nvCxnSpPr>
        <p:spPr>
          <a:xfrm flipV="1">
            <a:off x="9432236" y="5489794"/>
            <a:ext cx="702365" cy="23110"/>
          </a:xfrm>
          <a:prstGeom prst="curvedConnector5">
            <a:avLst>
              <a:gd name="adj1" fmla="val 32547"/>
              <a:gd name="adj2" fmla="val 14331"/>
              <a:gd name="adj3" fmla="val 67453"/>
            </a:avLst>
          </a:prstGeom>
          <a:noFill/>
          <a:ln w="28575" cap="flat" cmpd="sng" algn="ctr">
            <a:solidFill>
              <a:srgbClr val="E40524"/>
            </a:solidFill>
            <a:prstDash val="solid"/>
            <a:miter lim="800000"/>
            <a:tailEnd type="triangle"/>
          </a:ln>
          <a:effectLst/>
        </p:spPr>
      </p:cxnSp>
      <p:sp>
        <p:nvSpPr>
          <p:cNvPr id="144" name="Freeform 121">
            <a:extLst>
              <a:ext uri="{FF2B5EF4-FFF2-40B4-BE49-F238E27FC236}">
                <a16:creationId xmlns:a16="http://schemas.microsoft.com/office/drawing/2014/main" id="{F9299CA0-1E3C-5206-8655-84AF71ABFB40}"/>
              </a:ext>
            </a:extLst>
          </p:cNvPr>
          <p:cNvSpPr/>
          <p:nvPr/>
        </p:nvSpPr>
        <p:spPr>
          <a:xfrm>
            <a:off x="3820407" y="1284286"/>
            <a:ext cx="6453809" cy="3912556"/>
          </a:xfrm>
          <a:custGeom>
            <a:avLst/>
            <a:gdLst>
              <a:gd name="connsiteX0" fmla="*/ 6453809 w 6453809"/>
              <a:gd name="connsiteY0" fmla="*/ 4214191 h 4214191"/>
              <a:gd name="connsiteX1" fmla="*/ 6149009 w 6453809"/>
              <a:gd name="connsiteY1" fmla="*/ 4187687 h 4214191"/>
              <a:gd name="connsiteX2" fmla="*/ 5950227 w 6453809"/>
              <a:gd name="connsiteY2" fmla="*/ 4161182 h 4214191"/>
              <a:gd name="connsiteX3" fmla="*/ 5738192 w 6453809"/>
              <a:gd name="connsiteY3" fmla="*/ 4174434 h 4214191"/>
              <a:gd name="connsiteX4" fmla="*/ 5565914 w 6453809"/>
              <a:gd name="connsiteY4" fmla="*/ 4200939 h 4214191"/>
              <a:gd name="connsiteX5" fmla="*/ 5433392 w 6453809"/>
              <a:gd name="connsiteY5" fmla="*/ 4214191 h 4214191"/>
              <a:gd name="connsiteX6" fmla="*/ 4744279 w 6453809"/>
              <a:gd name="connsiteY6" fmla="*/ 4200939 h 4214191"/>
              <a:gd name="connsiteX7" fmla="*/ 4691270 w 6453809"/>
              <a:gd name="connsiteY7" fmla="*/ 4187687 h 4214191"/>
              <a:gd name="connsiteX8" fmla="*/ 4625009 w 6453809"/>
              <a:gd name="connsiteY8" fmla="*/ 4174434 h 4214191"/>
              <a:gd name="connsiteX9" fmla="*/ 4479235 w 6453809"/>
              <a:gd name="connsiteY9" fmla="*/ 4161182 h 4214191"/>
              <a:gd name="connsiteX10" fmla="*/ 4293705 w 6453809"/>
              <a:gd name="connsiteY10" fmla="*/ 4147930 h 4214191"/>
              <a:gd name="connsiteX11" fmla="*/ 4200940 w 6453809"/>
              <a:gd name="connsiteY11" fmla="*/ 4134678 h 4214191"/>
              <a:gd name="connsiteX12" fmla="*/ 3829879 w 6453809"/>
              <a:gd name="connsiteY12" fmla="*/ 4121426 h 4214191"/>
              <a:gd name="connsiteX13" fmla="*/ 3750366 w 6453809"/>
              <a:gd name="connsiteY13" fmla="*/ 4108173 h 4214191"/>
              <a:gd name="connsiteX14" fmla="*/ 3644348 w 6453809"/>
              <a:gd name="connsiteY14" fmla="*/ 4081669 h 4214191"/>
              <a:gd name="connsiteX15" fmla="*/ 3578087 w 6453809"/>
              <a:gd name="connsiteY15" fmla="*/ 4068417 h 4214191"/>
              <a:gd name="connsiteX16" fmla="*/ 3472070 w 6453809"/>
              <a:gd name="connsiteY16" fmla="*/ 4041913 h 4214191"/>
              <a:gd name="connsiteX17" fmla="*/ 3538331 w 6453809"/>
              <a:gd name="connsiteY17" fmla="*/ 3988904 h 4214191"/>
              <a:gd name="connsiteX18" fmla="*/ 3617844 w 6453809"/>
              <a:gd name="connsiteY18" fmla="*/ 3962400 h 4214191"/>
              <a:gd name="connsiteX19" fmla="*/ 3723861 w 6453809"/>
              <a:gd name="connsiteY19" fmla="*/ 3909391 h 4214191"/>
              <a:gd name="connsiteX20" fmla="*/ 3763618 w 6453809"/>
              <a:gd name="connsiteY20" fmla="*/ 3896139 h 4214191"/>
              <a:gd name="connsiteX21" fmla="*/ 3882887 w 6453809"/>
              <a:gd name="connsiteY21" fmla="*/ 3829878 h 4214191"/>
              <a:gd name="connsiteX22" fmla="*/ 3962400 w 6453809"/>
              <a:gd name="connsiteY22" fmla="*/ 3776869 h 4214191"/>
              <a:gd name="connsiteX23" fmla="*/ 4002157 w 6453809"/>
              <a:gd name="connsiteY23" fmla="*/ 3750365 h 4214191"/>
              <a:gd name="connsiteX24" fmla="*/ 4121427 w 6453809"/>
              <a:gd name="connsiteY24" fmla="*/ 3710608 h 4214191"/>
              <a:gd name="connsiteX25" fmla="*/ 4161183 w 6453809"/>
              <a:gd name="connsiteY25" fmla="*/ 3697356 h 4214191"/>
              <a:gd name="connsiteX26" fmla="*/ 4280453 w 6453809"/>
              <a:gd name="connsiteY26" fmla="*/ 3617843 h 4214191"/>
              <a:gd name="connsiteX27" fmla="*/ 4320209 w 6453809"/>
              <a:gd name="connsiteY27" fmla="*/ 3591339 h 4214191"/>
              <a:gd name="connsiteX28" fmla="*/ 4346714 w 6453809"/>
              <a:gd name="connsiteY28" fmla="*/ 3564834 h 4214191"/>
              <a:gd name="connsiteX29" fmla="*/ 4386470 w 6453809"/>
              <a:gd name="connsiteY29" fmla="*/ 3551582 h 4214191"/>
              <a:gd name="connsiteX30" fmla="*/ 4426227 w 6453809"/>
              <a:gd name="connsiteY30" fmla="*/ 3525078 h 4214191"/>
              <a:gd name="connsiteX31" fmla="*/ 4452731 w 6453809"/>
              <a:gd name="connsiteY31" fmla="*/ 3498573 h 4214191"/>
              <a:gd name="connsiteX32" fmla="*/ 4492487 w 6453809"/>
              <a:gd name="connsiteY32" fmla="*/ 3485321 h 4214191"/>
              <a:gd name="connsiteX33" fmla="*/ 4598505 w 6453809"/>
              <a:gd name="connsiteY33" fmla="*/ 3405808 h 4214191"/>
              <a:gd name="connsiteX34" fmla="*/ 4638261 w 6453809"/>
              <a:gd name="connsiteY34" fmla="*/ 3392556 h 4214191"/>
              <a:gd name="connsiteX35" fmla="*/ 4744279 w 6453809"/>
              <a:gd name="connsiteY35" fmla="*/ 3339547 h 4214191"/>
              <a:gd name="connsiteX36" fmla="*/ 4744279 w 6453809"/>
              <a:gd name="connsiteY36" fmla="*/ 3339547 h 4214191"/>
              <a:gd name="connsiteX37" fmla="*/ 4784035 w 6453809"/>
              <a:gd name="connsiteY37" fmla="*/ 3313043 h 4214191"/>
              <a:gd name="connsiteX38" fmla="*/ 4863548 w 6453809"/>
              <a:gd name="connsiteY38" fmla="*/ 3286539 h 4214191"/>
              <a:gd name="connsiteX39" fmla="*/ 4890053 w 6453809"/>
              <a:gd name="connsiteY39" fmla="*/ 3260034 h 4214191"/>
              <a:gd name="connsiteX40" fmla="*/ 4969566 w 6453809"/>
              <a:gd name="connsiteY40" fmla="*/ 3233530 h 4214191"/>
              <a:gd name="connsiteX41" fmla="*/ 5300870 w 6453809"/>
              <a:gd name="connsiteY41" fmla="*/ 3193773 h 4214191"/>
              <a:gd name="connsiteX42" fmla="*/ 5353879 w 6453809"/>
              <a:gd name="connsiteY42" fmla="*/ 3180521 h 4214191"/>
              <a:gd name="connsiteX43" fmla="*/ 5433392 w 6453809"/>
              <a:gd name="connsiteY43" fmla="*/ 3154017 h 4214191"/>
              <a:gd name="connsiteX44" fmla="*/ 5499653 w 6453809"/>
              <a:gd name="connsiteY44" fmla="*/ 3087756 h 4214191"/>
              <a:gd name="connsiteX45" fmla="*/ 5539409 w 6453809"/>
              <a:gd name="connsiteY45" fmla="*/ 3061252 h 4214191"/>
              <a:gd name="connsiteX46" fmla="*/ 5499653 w 6453809"/>
              <a:gd name="connsiteY46" fmla="*/ 3048000 h 4214191"/>
              <a:gd name="connsiteX47" fmla="*/ 5473148 w 6453809"/>
              <a:gd name="connsiteY47" fmla="*/ 2968487 h 4214191"/>
              <a:gd name="connsiteX48" fmla="*/ 5459896 w 6453809"/>
              <a:gd name="connsiteY48" fmla="*/ 2928730 h 4214191"/>
              <a:gd name="connsiteX49" fmla="*/ 5406887 w 6453809"/>
              <a:gd name="connsiteY49" fmla="*/ 2862469 h 4214191"/>
              <a:gd name="connsiteX50" fmla="*/ 5367131 w 6453809"/>
              <a:gd name="connsiteY50" fmla="*/ 2835965 h 4214191"/>
              <a:gd name="connsiteX51" fmla="*/ 5234609 w 6453809"/>
              <a:gd name="connsiteY51" fmla="*/ 2729947 h 4214191"/>
              <a:gd name="connsiteX52" fmla="*/ 5035827 w 6453809"/>
              <a:gd name="connsiteY52" fmla="*/ 2663687 h 4214191"/>
              <a:gd name="connsiteX53" fmla="*/ 4956314 w 6453809"/>
              <a:gd name="connsiteY53" fmla="*/ 2637182 h 4214191"/>
              <a:gd name="connsiteX54" fmla="*/ 4916557 w 6453809"/>
              <a:gd name="connsiteY54" fmla="*/ 2623930 h 4214191"/>
              <a:gd name="connsiteX55" fmla="*/ 4863548 w 6453809"/>
              <a:gd name="connsiteY55" fmla="*/ 2610678 h 4214191"/>
              <a:gd name="connsiteX56" fmla="*/ 4823792 w 6453809"/>
              <a:gd name="connsiteY56" fmla="*/ 2597426 h 4214191"/>
              <a:gd name="connsiteX57" fmla="*/ 4770783 w 6453809"/>
              <a:gd name="connsiteY57" fmla="*/ 2584173 h 4214191"/>
              <a:gd name="connsiteX58" fmla="*/ 4664766 w 6453809"/>
              <a:gd name="connsiteY58" fmla="*/ 2557669 h 4214191"/>
              <a:gd name="connsiteX59" fmla="*/ 4386470 w 6453809"/>
              <a:gd name="connsiteY59" fmla="*/ 2531165 h 4214191"/>
              <a:gd name="connsiteX60" fmla="*/ 4240696 w 6453809"/>
              <a:gd name="connsiteY60" fmla="*/ 2517913 h 4214191"/>
              <a:gd name="connsiteX61" fmla="*/ 3843131 w 6453809"/>
              <a:gd name="connsiteY61" fmla="*/ 2491408 h 4214191"/>
              <a:gd name="connsiteX62" fmla="*/ 3723861 w 6453809"/>
              <a:gd name="connsiteY62" fmla="*/ 2478156 h 4214191"/>
              <a:gd name="connsiteX63" fmla="*/ 3578087 w 6453809"/>
              <a:gd name="connsiteY63" fmla="*/ 2451652 h 4214191"/>
              <a:gd name="connsiteX64" fmla="*/ 3326296 w 6453809"/>
              <a:gd name="connsiteY64" fmla="*/ 2411895 h 4214191"/>
              <a:gd name="connsiteX65" fmla="*/ 3193774 w 6453809"/>
              <a:gd name="connsiteY65" fmla="*/ 2385391 h 4214191"/>
              <a:gd name="connsiteX66" fmla="*/ 3154018 w 6453809"/>
              <a:gd name="connsiteY66" fmla="*/ 2305878 h 4214191"/>
              <a:gd name="connsiteX67" fmla="*/ 3127514 w 6453809"/>
              <a:gd name="connsiteY67" fmla="*/ 2226365 h 4214191"/>
              <a:gd name="connsiteX68" fmla="*/ 3101009 w 6453809"/>
              <a:gd name="connsiteY68" fmla="*/ 2146852 h 4214191"/>
              <a:gd name="connsiteX69" fmla="*/ 3087757 w 6453809"/>
              <a:gd name="connsiteY69" fmla="*/ 2107095 h 4214191"/>
              <a:gd name="connsiteX70" fmla="*/ 3061253 w 6453809"/>
              <a:gd name="connsiteY70" fmla="*/ 2014330 h 4214191"/>
              <a:gd name="connsiteX71" fmla="*/ 3034748 w 6453809"/>
              <a:gd name="connsiteY71" fmla="*/ 1974573 h 4214191"/>
              <a:gd name="connsiteX72" fmla="*/ 3008244 w 6453809"/>
              <a:gd name="connsiteY72" fmla="*/ 1921565 h 4214191"/>
              <a:gd name="connsiteX73" fmla="*/ 2981740 w 6453809"/>
              <a:gd name="connsiteY73" fmla="*/ 1881808 h 4214191"/>
              <a:gd name="connsiteX74" fmla="*/ 2928731 w 6453809"/>
              <a:gd name="connsiteY74" fmla="*/ 1789043 h 4214191"/>
              <a:gd name="connsiteX75" fmla="*/ 2875722 w 6453809"/>
              <a:gd name="connsiteY75" fmla="*/ 1736034 h 4214191"/>
              <a:gd name="connsiteX76" fmla="*/ 2849218 w 6453809"/>
              <a:gd name="connsiteY76" fmla="*/ 1696278 h 4214191"/>
              <a:gd name="connsiteX77" fmla="*/ 2769705 w 6453809"/>
              <a:gd name="connsiteY77" fmla="*/ 1656521 h 4214191"/>
              <a:gd name="connsiteX78" fmla="*/ 2743200 w 6453809"/>
              <a:gd name="connsiteY78" fmla="*/ 1630017 h 4214191"/>
              <a:gd name="connsiteX79" fmla="*/ 2690192 w 6453809"/>
              <a:gd name="connsiteY79" fmla="*/ 1616765 h 4214191"/>
              <a:gd name="connsiteX80" fmla="*/ 2650435 w 6453809"/>
              <a:gd name="connsiteY80" fmla="*/ 1603513 h 4214191"/>
              <a:gd name="connsiteX81" fmla="*/ 2531166 w 6453809"/>
              <a:gd name="connsiteY81" fmla="*/ 1563756 h 4214191"/>
              <a:gd name="connsiteX82" fmla="*/ 2305879 w 6453809"/>
              <a:gd name="connsiteY82" fmla="*/ 1577008 h 4214191"/>
              <a:gd name="connsiteX83" fmla="*/ 2199861 w 6453809"/>
              <a:gd name="connsiteY83" fmla="*/ 1656521 h 4214191"/>
              <a:gd name="connsiteX84" fmla="*/ 2146853 w 6453809"/>
              <a:gd name="connsiteY84" fmla="*/ 1722782 h 4214191"/>
              <a:gd name="connsiteX85" fmla="*/ 2120348 w 6453809"/>
              <a:gd name="connsiteY85" fmla="*/ 1749287 h 4214191"/>
              <a:gd name="connsiteX86" fmla="*/ 2080592 w 6453809"/>
              <a:gd name="connsiteY86" fmla="*/ 1828800 h 4214191"/>
              <a:gd name="connsiteX87" fmla="*/ 2067340 w 6453809"/>
              <a:gd name="connsiteY87" fmla="*/ 1868556 h 4214191"/>
              <a:gd name="connsiteX88" fmla="*/ 2014331 w 6453809"/>
              <a:gd name="connsiteY88" fmla="*/ 1948069 h 4214191"/>
              <a:gd name="connsiteX89" fmla="*/ 1987827 w 6453809"/>
              <a:gd name="connsiteY89" fmla="*/ 2001078 h 4214191"/>
              <a:gd name="connsiteX90" fmla="*/ 1974574 w 6453809"/>
              <a:gd name="connsiteY90" fmla="*/ 2040834 h 4214191"/>
              <a:gd name="connsiteX91" fmla="*/ 1948070 w 6453809"/>
              <a:gd name="connsiteY91" fmla="*/ 2080591 h 4214191"/>
              <a:gd name="connsiteX92" fmla="*/ 1921566 w 6453809"/>
              <a:gd name="connsiteY92" fmla="*/ 2160104 h 4214191"/>
              <a:gd name="connsiteX93" fmla="*/ 1881809 w 6453809"/>
              <a:gd name="connsiteY93" fmla="*/ 2279373 h 4214191"/>
              <a:gd name="connsiteX94" fmla="*/ 1868557 w 6453809"/>
              <a:gd name="connsiteY94" fmla="*/ 2319130 h 4214191"/>
              <a:gd name="connsiteX95" fmla="*/ 1855305 w 6453809"/>
              <a:gd name="connsiteY95" fmla="*/ 2358887 h 4214191"/>
              <a:gd name="connsiteX96" fmla="*/ 1828800 w 6453809"/>
              <a:gd name="connsiteY96" fmla="*/ 2385391 h 4214191"/>
              <a:gd name="connsiteX97" fmla="*/ 1789044 w 6453809"/>
              <a:gd name="connsiteY97" fmla="*/ 2451652 h 4214191"/>
              <a:gd name="connsiteX98" fmla="*/ 1749287 w 6453809"/>
              <a:gd name="connsiteY98" fmla="*/ 2464904 h 4214191"/>
              <a:gd name="connsiteX99" fmla="*/ 1510748 w 6453809"/>
              <a:gd name="connsiteY99" fmla="*/ 2425147 h 4214191"/>
              <a:gd name="connsiteX100" fmla="*/ 1484244 w 6453809"/>
              <a:gd name="connsiteY100" fmla="*/ 2385391 h 4214191"/>
              <a:gd name="connsiteX101" fmla="*/ 1457740 w 6453809"/>
              <a:gd name="connsiteY101" fmla="*/ 2305878 h 4214191"/>
              <a:gd name="connsiteX102" fmla="*/ 1431235 w 6453809"/>
              <a:gd name="connsiteY102" fmla="*/ 2146852 h 4214191"/>
              <a:gd name="connsiteX103" fmla="*/ 1417983 w 6453809"/>
              <a:gd name="connsiteY103" fmla="*/ 2107095 h 4214191"/>
              <a:gd name="connsiteX104" fmla="*/ 1364974 w 6453809"/>
              <a:gd name="connsiteY104" fmla="*/ 2027582 h 4214191"/>
              <a:gd name="connsiteX105" fmla="*/ 1338470 w 6453809"/>
              <a:gd name="connsiteY105" fmla="*/ 1987826 h 4214191"/>
              <a:gd name="connsiteX106" fmla="*/ 1311966 w 6453809"/>
              <a:gd name="connsiteY106" fmla="*/ 1948069 h 4214191"/>
              <a:gd name="connsiteX107" fmla="*/ 1272209 w 6453809"/>
              <a:gd name="connsiteY107" fmla="*/ 1616765 h 4214191"/>
              <a:gd name="connsiteX108" fmla="*/ 1245705 w 6453809"/>
              <a:gd name="connsiteY108" fmla="*/ 1364973 h 4214191"/>
              <a:gd name="connsiteX109" fmla="*/ 1258957 w 6453809"/>
              <a:gd name="connsiteY109" fmla="*/ 1311965 h 4214191"/>
              <a:gd name="connsiteX110" fmla="*/ 1298714 w 6453809"/>
              <a:gd name="connsiteY110" fmla="*/ 1298713 h 4214191"/>
              <a:gd name="connsiteX111" fmla="*/ 1325218 w 6453809"/>
              <a:gd name="connsiteY111" fmla="*/ 1219200 h 4214191"/>
              <a:gd name="connsiteX112" fmla="*/ 1338470 w 6453809"/>
              <a:gd name="connsiteY112" fmla="*/ 1179443 h 4214191"/>
              <a:gd name="connsiteX113" fmla="*/ 1351722 w 6453809"/>
              <a:gd name="connsiteY113" fmla="*/ 1086678 h 4214191"/>
              <a:gd name="connsiteX114" fmla="*/ 1378227 w 6453809"/>
              <a:gd name="connsiteY114" fmla="*/ 914400 h 4214191"/>
              <a:gd name="connsiteX115" fmla="*/ 1391479 w 6453809"/>
              <a:gd name="connsiteY115" fmla="*/ 781878 h 4214191"/>
              <a:gd name="connsiteX116" fmla="*/ 1404731 w 6453809"/>
              <a:gd name="connsiteY116" fmla="*/ 715617 h 4214191"/>
              <a:gd name="connsiteX117" fmla="*/ 1431235 w 6453809"/>
              <a:gd name="connsiteY117" fmla="*/ 583095 h 4214191"/>
              <a:gd name="connsiteX118" fmla="*/ 1444487 w 6453809"/>
              <a:gd name="connsiteY118" fmla="*/ 490330 h 4214191"/>
              <a:gd name="connsiteX119" fmla="*/ 1457740 w 6453809"/>
              <a:gd name="connsiteY119" fmla="*/ 424069 h 4214191"/>
              <a:gd name="connsiteX120" fmla="*/ 1470992 w 6453809"/>
              <a:gd name="connsiteY120" fmla="*/ 304800 h 4214191"/>
              <a:gd name="connsiteX121" fmla="*/ 1457740 w 6453809"/>
              <a:gd name="connsiteY121" fmla="*/ 106017 h 4214191"/>
              <a:gd name="connsiteX122" fmla="*/ 1444487 w 6453809"/>
              <a:gd name="connsiteY122" fmla="*/ 66260 h 4214191"/>
              <a:gd name="connsiteX123" fmla="*/ 1364974 w 6453809"/>
              <a:gd name="connsiteY123" fmla="*/ 13252 h 4214191"/>
              <a:gd name="connsiteX124" fmla="*/ 1311966 w 6453809"/>
              <a:gd name="connsiteY124" fmla="*/ 0 h 4214191"/>
              <a:gd name="connsiteX125" fmla="*/ 834887 w 6453809"/>
              <a:gd name="connsiteY125" fmla="*/ 26504 h 4214191"/>
              <a:gd name="connsiteX126" fmla="*/ 742122 w 6453809"/>
              <a:gd name="connsiteY126" fmla="*/ 39756 h 4214191"/>
              <a:gd name="connsiteX127" fmla="*/ 649357 w 6453809"/>
              <a:gd name="connsiteY127" fmla="*/ 66260 h 4214191"/>
              <a:gd name="connsiteX128" fmla="*/ 556592 w 6453809"/>
              <a:gd name="connsiteY128" fmla="*/ 106017 h 4214191"/>
              <a:gd name="connsiteX129" fmla="*/ 503583 w 6453809"/>
              <a:gd name="connsiteY129" fmla="*/ 132521 h 4214191"/>
              <a:gd name="connsiteX130" fmla="*/ 463827 w 6453809"/>
              <a:gd name="connsiteY130" fmla="*/ 145773 h 4214191"/>
              <a:gd name="connsiteX131" fmla="*/ 357809 w 6453809"/>
              <a:gd name="connsiteY131" fmla="*/ 198782 h 4214191"/>
              <a:gd name="connsiteX132" fmla="*/ 291548 w 6453809"/>
              <a:gd name="connsiteY132" fmla="*/ 238539 h 4214191"/>
              <a:gd name="connsiteX133" fmla="*/ 172279 w 6453809"/>
              <a:gd name="connsiteY133" fmla="*/ 304800 h 4214191"/>
              <a:gd name="connsiteX134" fmla="*/ 106018 w 6453809"/>
              <a:gd name="connsiteY134" fmla="*/ 344556 h 4214191"/>
              <a:gd name="connsiteX135" fmla="*/ 66261 w 6453809"/>
              <a:gd name="connsiteY135" fmla="*/ 371060 h 4214191"/>
              <a:gd name="connsiteX136" fmla="*/ 26505 w 6453809"/>
              <a:gd name="connsiteY136" fmla="*/ 384313 h 4214191"/>
              <a:gd name="connsiteX137" fmla="*/ 0 w 6453809"/>
              <a:gd name="connsiteY137" fmla="*/ 397565 h 421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Lst>
            <a:rect l="l" t="t" r="r" b="b"/>
            <a:pathLst>
              <a:path w="6453809" h="4214191">
                <a:moveTo>
                  <a:pt x="6453809" y="4214191"/>
                </a:moveTo>
                <a:cubicBezTo>
                  <a:pt x="6352209" y="4205356"/>
                  <a:pt x="6249967" y="4202111"/>
                  <a:pt x="6149009" y="4187687"/>
                </a:cubicBezTo>
                <a:cubicBezTo>
                  <a:pt x="6020988" y="4169397"/>
                  <a:pt x="6087238" y="4178308"/>
                  <a:pt x="5950227" y="4161182"/>
                </a:cubicBezTo>
                <a:cubicBezTo>
                  <a:pt x="5879549" y="4165599"/>
                  <a:pt x="5808764" y="4168553"/>
                  <a:pt x="5738192" y="4174434"/>
                </a:cubicBezTo>
                <a:cubicBezTo>
                  <a:pt x="5503483" y="4193993"/>
                  <a:pt x="5734351" y="4178481"/>
                  <a:pt x="5565914" y="4200939"/>
                </a:cubicBezTo>
                <a:cubicBezTo>
                  <a:pt x="5521909" y="4206806"/>
                  <a:pt x="5477566" y="4209774"/>
                  <a:pt x="5433392" y="4214191"/>
                </a:cubicBezTo>
                <a:lnTo>
                  <a:pt x="4744279" y="4200939"/>
                </a:lnTo>
                <a:cubicBezTo>
                  <a:pt x="4726077" y="4200289"/>
                  <a:pt x="4709050" y="4191638"/>
                  <a:pt x="4691270" y="4187687"/>
                </a:cubicBezTo>
                <a:cubicBezTo>
                  <a:pt x="4669282" y="4182801"/>
                  <a:pt x="4647360" y="4177228"/>
                  <a:pt x="4625009" y="4174434"/>
                </a:cubicBezTo>
                <a:cubicBezTo>
                  <a:pt x="4576594" y="4168382"/>
                  <a:pt x="4527871" y="4165073"/>
                  <a:pt x="4479235" y="4161182"/>
                </a:cubicBezTo>
                <a:cubicBezTo>
                  <a:pt x="4417432" y="4156238"/>
                  <a:pt x="4355427" y="4153808"/>
                  <a:pt x="4293705" y="4147930"/>
                </a:cubicBezTo>
                <a:cubicBezTo>
                  <a:pt x="4262610" y="4144969"/>
                  <a:pt x="4232125" y="4136460"/>
                  <a:pt x="4200940" y="4134678"/>
                </a:cubicBezTo>
                <a:cubicBezTo>
                  <a:pt x="4077376" y="4127617"/>
                  <a:pt x="3953566" y="4125843"/>
                  <a:pt x="3829879" y="4121426"/>
                </a:cubicBezTo>
                <a:cubicBezTo>
                  <a:pt x="3803375" y="4117008"/>
                  <a:pt x="3776640" y="4113803"/>
                  <a:pt x="3750366" y="4108173"/>
                </a:cubicBezTo>
                <a:cubicBezTo>
                  <a:pt x="3714748" y="4100540"/>
                  <a:pt x="3680068" y="4088813"/>
                  <a:pt x="3644348" y="4081669"/>
                </a:cubicBezTo>
                <a:cubicBezTo>
                  <a:pt x="3622261" y="4077252"/>
                  <a:pt x="3600035" y="4073482"/>
                  <a:pt x="3578087" y="4068417"/>
                </a:cubicBezTo>
                <a:cubicBezTo>
                  <a:pt x="3542593" y="4060226"/>
                  <a:pt x="3472070" y="4041913"/>
                  <a:pt x="3472070" y="4041913"/>
                </a:cubicBezTo>
                <a:cubicBezTo>
                  <a:pt x="3494101" y="4019882"/>
                  <a:pt x="3508237" y="4002279"/>
                  <a:pt x="3538331" y="3988904"/>
                </a:cubicBezTo>
                <a:cubicBezTo>
                  <a:pt x="3563861" y="3977557"/>
                  <a:pt x="3617844" y="3962400"/>
                  <a:pt x="3617844" y="3962400"/>
                </a:cubicBezTo>
                <a:cubicBezTo>
                  <a:pt x="3664103" y="3916140"/>
                  <a:pt x="3632495" y="3939846"/>
                  <a:pt x="3723861" y="3909391"/>
                </a:cubicBezTo>
                <a:lnTo>
                  <a:pt x="3763618" y="3896139"/>
                </a:lnTo>
                <a:cubicBezTo>
                  <a:pt x="3854754" y="3835381"/>
                  <a:pt x="3812911" y="3853203"/>
                  <a:pt x="3882887" y="3829878"/>
                </a:cubicBezTo>
                <a:lnTo>
                  <a:pt x="3962400" y="3776869"/>
                </a:lnTo>
                <a:cubicBezTo>
                  <a:pt x="3975652" y="3768034"/>
                  <a:pt x="3987047" y="3755402"/>
                  <a:pt x="4002157" y="3750365"/>
                </a:cubicBezTo>
                <a:lnTo>
                  <a:pt x="4121427" y="3710608"/>
                </a:lnTo>
                <a:cubicBezTo>
                  <a:pt x="4134679" y="3706191"/>
                  <a:pt x="4149560" y="3705105"/>
                  <a:pt x="4161183" y="3697356"/>
                </a:cubicBezTo>
                <a:lnTo>
                  <a:pt x="4280453" y="3617843"/>
                </a:lnTo>
                <a:cubicBezTo>
                  <a:pt x="4293705" y="3609008"/>
                  <a:pt x="4308947" y="3602601"/>
                  <a:pt x="4320209" y="3591339"/>
                </a:cubicBezTo>
                <a:cubicBezTo>
                  <a:pt x="4329044" y="3582504"/>
                  <a:pt x="4336000" y="3571262"/>
                  <a:pt x="4346714" y="3564834"/>
                </a:cubicBezTo>
                <a:cubicBezTo>
                  <a:pt x="4358692" y="3557647"/>
                  <a:pt x="4373976" y="3557829"/>
                  <a:pt x="4386470" y="3551582"/>
                </a:cubicBezTo>
                <a:cubicBezTo>
                  <a:pt x="4400716" y="3544459"/>
                  <a:pt x="4413790" y="3535028"/>
                  <a:pt x="4426227" y="3525078"/>
                </a:cubicBezTo>
                <a:cubicBezTo>
                  <a:pt x="4435983" y="3517273"/>
                  <a:pt x="4442017" y="3505001"/>
                  <a:pt x="4452731" y="3498573"/>
                </a:cubicBezTo>
                <a:cubicBezTo>
                  <a:pt x="4464709" y="3491386"/>
                  <a:pt x="4479235" y="3489738"/>
                  <a:pt x="4492487" y="3485321"/>
                </a:cubicBezTo>
                <a:cubicBezTo>
                  <a:pt x="4523883" y="3453926"/>
                  <a:pt x="4553554" y="3420792"/>
                  <a:pt x="4598505" y="3405808"/>
                </a:cubicBezTo>
                <a:lnTo>
                  <a:pt x="4638261" y="3392556"/>
                </a:lnTo>
                <a:cubicBezTo>
                  <a:pt x="4684522" y="3346297"/>
                  <a:pt x="4652913" y="3370003"/>
                  <a:pt x="4744279" y="3339547"/>
                </a:cubicBezTo>
                <a:lnTo>
                  <a:pt x="4744279" y="3339547"/>
                </a:lnTo>
                <a:cubicBezTo>
                  <a:pt x="4757531" y="3330712"/>
                  <a:pt x="4769481" y="3319511"/>
                  <a:pt x="4784035" y="3313043"/>
                </a:cubicBezTo>
                <a:cubicBezTo>
                  <a:pt x="4809565" y="3301696"/>
                  <a:pt x="4863548" y="3286539"/>
                  <a:pt x="4863548" y="3286539"/>
                </a:cubicBezTo>
                <a:cubicBezTo>
                  <a:pt x="4872383" y="3277704"/>
                  <a:pt x="4878878" y="3265622"/>
                  <a:pt x="4890053" y="3260034"/>
                </a:cubicBezTo>
                <a:cubicBezTo>
                  <a:pt x="4915041" y="3247540"/>
                  <a:pt x="4969566" y="3233530"/>
                  <a:pt x="4969566" y="3233530"/>
                </a:cubicBezTo>
                <a:cubicBezTo>
                  <a:pt x="5092952" y="3151273"/>
                  <a:pt x="4977006" y="3218686"/>
                  <a:pt x="5300870" y="3193773"/>
                </a:cubicBezTo>
                <a:cubicBezTo>
                  <a:pt x="5319030" y="3192376"/>
                  <a:pt x="5336434" y="3185755"/>
                  <a:pt x="5353879" y="3180521"/>
                </a:cubicBezTo>
                <a:cubicBezTo>
                  <a:pt x="5380639" y="3172493"/>
                  <a:pt x="5433392" y="3154017"/>
                  <a:pt x="5433392" y="3154017"/>
                </a:cubicBezTo>
                <a:cubicBezTo>
                  <a:pt x="5539406" y="3083341"/>
                  <a:pt x="5411306" y="3176103"/>
                  <a:pt x="5499653" y="3087756"/>
                </a:cubicBezTo>
                <a:cubicBezTo>
                  <a:pt x="5510915" y="3076494"/>
                  <a:pt x="5526157" y="3070087"/>
                  <a:pt x="5539409" y="3061252"/>
                </a:cubicBezTo>
                <a:cubicBezTo>
                  <a:pt x="5526157" y="3056835"/>
                  <a:pt x="5507772" y="3059367"/>
                  <a:pt x="5499653" y="3048000"/>
                </a:cubicBezTo>
                <a:cubicBezTo>
                  <a:pt x="5483414" y="3025266"/>
                  <a:pt x="5481983" y="2994991"/>
                  <a:pt x="5473148" y="2968487"/>
                </a:cubicBezTo>
                <a:cubicBezTo>
                  <a:pt x="5468731" y="2955235"/>
                  <a:pt x="5467645" y="2940353"/>
                  <a:pt x="5459896" y="2928730"/>
                </a:cubicBezTo>
                <a:cubicBezTo>
                  <a:pt x="5440214" y="2899207"/>
                  <a:pt x="5433866" y="2884052"/>
                  <a:pt x="5406887" y="2862469"/>
                </a:cubicBezTo>
                <a:cubicBezTo>
                  <a:pt x="5394450" y="2852520"/>
                  <a:pt x="5379224" y="2846330"/>
                  <a:pt x="5367131" y="2835965"/>
                </a:cubicBezTo>
                <a:cubicBezTo>
                  <a:pt x="5321072" y="2796485"/>
                  <a:pt x="5297342" y="2750858"/>
                  <a:pt x="5234609" y="2729947"/>
                </a:cubicBezTo>
                <a:lnTo>
                  <a:pt x="5035827" y="2663687"/>
                </a:lnTo>
                <a:lnTo>
                  <a:pt x="4956314" y="2637182"/>
                </a:lnTo>
                <a:cubicBezTo>
                  <a:pt x="4943062" y="2632765"/>
                  <a:pt x="4930109" y="2627318"/>
                  <a:pt x="4916557" y="2623930"/>
                </a:cubicBezTo>
                <a:cubicBezTo>
                  <a:pt x="4898887" y="2619513"/>
                  <a:pt x="4881061" y="2615682"/>
                  <a:pt x="4863548" y="2610678"/>
                </a:cubicBezTo>
                <a:cubicBezTo>
                  <a:pt x="4850117" y="2606841"/>
                  <a:pt x="4837223" y="2601264"/>
                  <a:pt x="4823792" y="2597426"/>
                </a:cubicBezTo>
                <a:cubicBezTo>
                  <a:pt x="4806279" y="2592422"/>
                  <a:pt x="4788296" y="2589177"/>
                  <a:pt x="4770783" y="2584173"/>
                </a:cubicBezTo>
                <a:cubicBezTo>
                  <a:pt x="4699098" y="2563691"/>
                  <a:pt x="4761753" y="2573833"/>
                  <a:pt x="4664766" y="2557669"/>
                </a:cubicBezTo>
                <a:cubicBezTo>
                  <a:pt x="4542174" y="2537237"/>
                  <a:pt x="4540529" y="2543490"/>
                  <a:pt x="4386470" y="2531165"/>
                </a:cubicBezTo>
                <a:cubicBezTo>
                  <a:pt x="4337834" y="2527274"/>
                  <a:pt x="4289380" y="2521159"/>
                  <a:pt x="4240696" y="2517913"/>
                </a:cubicBezTo>
                <a:cubicBezTo>
                  <a:pt x="3921463" y="2496630"/>
                  <a:pt x="4083473" y="2515442"/>
                  <a:pt x="3843131" y="2491408"/>
                </a:cubicBezTo>
                <a:cubicBezTo>
                  <a:pt x="3803328" y="2487428"/>
                  <a:pt x="3763511" y="2483443"/>
                  <a:pt x="3723861" y="2478156"/>
                </a:cubicBezTo>
                <a:cubicBezTo>
                  <a:pt x="3613388" y="2463426"/>
                  <a:pt x="3678024" y="2468308"/>
                  <a:pt x="3578087" y="2451652"/>
                </a:cubicBezTo>
                <a:cubicBezTo>
                  <a:pt x="3500749" y="2438763"/>
                  <a:pt x="3398062" y="2429836"/>
                  <a:pt x="3326296" y="2411895"/>
                </a:cubicBezTo>
                <a:cubicBezTo>
                  <a:pt x="3247219" y="2392126"/>
                  <a:pt x="3291253" y="2401637"/>
                  <a:pt x="3193774" y="2385391"/>
                </a:cubicBezTo>
                <a:cubicBezTo>
                  <a:pt x="3145445" y="2240400"/>
                  <a:pt x="3222522" y="2460013"/>
                  <a:pt x="3154018" y="2305878"/>
                </a:cubicBezTo>
                <a:cubicBezTo>
                  <a:pt x="3142671" y="2280348"/>
                  <a:pt x="3136349" y="2252869"/>
                  <a:pt x="3127514" y="2226365"/>
                </a:cubicBezTo>
                <a:lnTo>
                  <a:pt x="3101009" y="2146852"/>
                </a:lnTo>
                <a:cubicBezTo>
                  <a:pt x="3096592" y="2133600"/>
                  <a:pt x="3091145" y="2120647"/>
                  <a:pt x="3087757" y="2107095"/>
                </a:cubicBezTo>
                <a:cubicBezTo>
                  <a:pt x="3083512" y="2090113"/>
                  <a:pt x="3070758" y="2033340"/>
                  <a:pt x="3061253" y="2014330"/>
                </a:cubicBezTo>
                <a:cubicBezTo>
                  <a:pt x="3054130" y="2000084"/>
                  <a:pt x="3042650" y="1988402"/>
                  <a:pt x="3034748" y="1974573"/>
                </a:cubicBezTo>
                <a:cubicBezTo>
                  <a:pt x="3024947" y="1957421"/>
                  <a:pt x="3018045" y="1938717"/>
                  <a:pt x="3008244" y="1921565"/>
                </a:cubicBezTo>
                <a:cubicBezTo>
                  <a:pt x="3000342" y="1907736"/>
                  <a:pt x="2989642" y="1895637"/>
                  <a:pt x="2981740" y="1881808"/>
                </a:cubicBezTo>
                <a:cubicBezTo>
                  <a:pt x="2960258" y="1844214"/>
                  <a:pt x="2956401" y="1821324"/>
                  <a:pt x="2928731" y="1789043"/>
                </a:cubicBezTo>
                <a:cubicBezTo>
                  <a:pt x="2912469" y="1770070"/>
                  <a:pt x="2891984" y="1755007"/>
                  <a:pt x="2875722" y="1736034"/>
                </a:cubicBezTo>
                <a:cubicBezTo>
                  <a:pt x="2865357" y="1723941"/>
                  <a:pt x="2860480" y="1707540"/>
                  <a:pt x="2849218" y="1696278"/>
                </a:cubicBezTo>
                <a:cubicBezTo>
                  <a:pt x="2823527" y="1670587"/>
                  <a:pt x="2802041" y="1667300"/>
                  <a:pt x="2769705" y="1656521"/>
                </a:cubicBezTo>
                <a:cubicBezTo>
                  <a:pt x="2760870" y="1647686"/>
                  <a:pt x="2754375" y="1635605"/>
                  <a:pt x="2743200" y="1630017"/>
                </a:cubicBezTo>
                <a:cubicBezTo>
                  <a:pt x="2726910" y="1621872"/>
                  <a:pt x="2707704" y="1621768"/>
                  <a:pt x="2690192" y="1616765"/>
                </a:cubicBezTo>
                <a:cubicBezTo>
                  <a:pt x="2676760" y="1612927"/>
                  <a:pt x="2663275" y="1609016"/>
                  <a:pt x="2650435" y="1603513"/>
                </a:cubicBezTo>
                <a:cubicBezTo>
                  <a:pt x="2554417" y="1562362"/>
                  <a:pt x="2642867" y="1586096"/>
                  <a:pt x="2531166" y="1563756"/>
                </a:cubicBezTo>
                <a:cubicBezTo>
                  <a:pt x="2456070" y="1568173"/>
                  <a:pt x="2380731" y="1569523"/>
                  <a:pt x="2305879" y="1577008"/>
                </a:cubicBezTo>
                <a:cubicBezTo>
                  <a:pt x="2254479" y="1582148"/>
                  <a:pt x="2235774" y="1620608"/>
                  <a:pt x="2199861" y="1656521"/>
                </a:cubicBezTo>
                <a:cubicBezTo>
                  <a:pt x="2135868" y="1720514"/>
                  <a:pt x="2213720" y="1639199"/>
                  <a:pt x="2146853" y="1722782"/>
                </a:cubicBezTo>
                <a:cubicBezTo>
                  <a:pt x="2139048" y="1732539"/>
                  <a:pt x="2129183" y="1740452"/>
                  <a:pt x="2120348" y="1749287"/>
                </a:cubicBezTo>
                <a:cubicBezTo>
                  <a:pt x="2087039" y="1849214"/>
                  <a:pt x="2131971" y="1726042"/>
                  <a:pt x="2080592" y="1828800"/>
                </a:cubicBezTo>
                <a:cubicBezTo>
                  <a:pt x="2074345" y="1841294"/>
                  <a:pt x="2074124" y="1856345"/>
                  <a:pt x="2067340" y="1868556"/>
                </a:cubicBezTo>
                <a:cubicBezTo>
                  <a:pt x="2051870" y="1896402"/>
                  <a:pt x="2028576" y="1919578"/>
                  <a:pt x="2014331" y="1948069"/>
                </a:cubicBezTo>
                <a:cubicBezTo>
                  <a:pt x="2005496" y="1965739"/>
                  <a:pt x="1995609" y="1982920"/>
                  <a:pt x="1987827" y="2001078"/>
                </a:cubicBezTo>
                <a:cubicBezTo>
                  <a:pt x="1982324" y="2013917"/>
                  <a:pt x="1980821" y="2028340"/>
                  <a:pt x="1974574" y="2040834"/>
                </a:cubicBezTo>
                <a:cubicBezTo>
                  <a:pt x="1967451" y="2055080"/>
                  <a:pt x="1954539" y="2066037"/>
                  <a:pt x="1948070" y="2080591"/>
                </a:cubicBezTo>
                <a:cubicBezTo>
                  <a:pt x="1936723" y="2106121"/>
                  <a:pt x="1930401" y="2133600"/>
                  <a:pt x="1921566" y="2160104"/>
                </a:cubicBezTo>
                <a:lnTo>
                  <a:pt x="1881809" y="2279373"/>
                </a:lnTo>
                <a:lnTo>
                  <a:pt x="1868557" y="2319130"/>
                </a:lnTo>
                <a:cubicBezTo>
                  <a:pt x="1864140" y="2332382"/>
                  <a:pt x="1865183" y="2349010"/>
                  <a:pt x="1855305" y="2358887"/>
                </a:cubicBezTo>
                <a:lnTo>
                  <a:pt x="1828800" y="2385391"/>
                </a:lnTo>
                <a:cubicBezTo>
                  <a:pt x="1818377" y="2416661"/>
                  <a:pt x="1819361" y="2433461"/>
                  <a:pt x="1789044" y="2451652"/>
                </a:cubicBezTo>
                <a:cubicBezTo>
                  <a:pt x="1777066" y="2458839"/>
                  <a:pt x="1762539" y="2460487"/>
                  <a:pt x="1749287" y="2464904"/>
                </a:cubicBezTo>
                <a:cubicBezTo>
                  <a:pt x="1676088" y="2460024"/>
                  <a:pt x="1571828" y="2486227"/>
                  <a:pt x="1510748" y="2425147"/>
                </a:cubicBezTo>
                <a:cubicBezTo>
                  <a:pt x="1499486" y="2413885"/>
                  <a:pt x="1493079" y="2398643"/>
                  <a:pt x="1484244" y="2385391"/>
                </a:cubicBezTo>
                <a:cubicBezTo>
                  <a:pt x="1475409" y="2358887"/>
                  <a:pt x="1461205" y="2333600"/>
                  <a:pt x="1457740" y="2305878"/>
                </a:cubicBezTo>
                <a:cubicBezTo>
                  <a:pt x="1446984" y="2219834"/>
                  <a:pt x="1450692" y="2214954"/>
                  <a:pt x="1431235" y="2146852"/>
                </a:cubicBezTo>
                <a:cubicBezTo>
                  <a:pt x="1427397" y="2133420"/>
                  <a:pt x="1424767" y="2119306"/>
                  <a:pt x="1417983" y="2107095"/>
                </a:cubicBezTo>
                <a:cubicBezTo>
                  <a:pt x="1402513" y="2079249"/>
                  <a:pt x="1382644" y="2054086"/>
                  <a:pt x="1364974" y="2027582"/>
                </a:cubicBezTo>
                <a:lnTo>
                  <a:pt x="1338470" y="1987826"/>
                </a:lnTo>
                <a:lnTo>
                  <a:pt x="1311966" y="1948069"/>
                </a:lnTo>
                <a:cubicBezTo>
                  <a:pt x="1266056" y="1718524"/>
                  <a:pt x="1297864" y="1907528"/>
                  <a:pt x="1272209" y="1616765"/>
                </a:cubicBezTo>
                <a:cubicBezTo>
                  <a:pt x="1264791" y="1532697"/>
                  <a:pt x="1245705" y="1364973"/>
                  <a:pt x="1245705" y="1364973"/>
                </a:cubicBezTo>
                <a:cubicBezTo>
                  <a:pt x="1250122" y="1347304"/>
                  <a:pt x="1247579" y="1326187"/>
                  <a:pt x="1258957" y="1311965"/>
                </a:cubicBezTo>
                <a:cubicBezTo>
                  <a:pt x="1267684" y="1301057"/>
                  <a:pt x="1290595" y="1310080"/>
                  <a:pt x="1298714" y="1298713"/>
                </a:cubicBezTo>
                <a:cubicBezTo>
                  <a:pt x="1314953" y="1275979"/>
                  <a:pt x="1316383" y="1245704"/>
                  <a:pt x="1325218" y="1219200"/>
                </a:cubicBezTo>
                <a:lnTo>
                  <a:pt x="1338470" y="1179443"/>
                </a:lnTo>
                <a:cubicBezTo>
                  <a:pt x="1342887" y="1148521"/>
                  <a:pt x="1346972" y="1117550"/>
                  <a:pt x="1351722" y="1086678"/>
                </a:cubicBezTo>
                <a:cubicBezTo>
                  <a:pt x="1363701" y="1008815"/>
                  <a:pt x="1368623" y="996030"/>
                  <a:pt x="1378227" y="914400"/>
                </a:cubicBezTo>
                <a:cubicBezTo>
                  <a:pt x="1383414" y="870310"/>
                  <a:pt x="1385612" y="825883"/>
                  <a:pt x="1391479" y="781878"/>
                </a:cubicBezTo>
                <a:cubicBezTo>
                  <a:pt x="1394456" y="759551"/>
                  <a:pt x="1401028" y="737835"/>
                  <a:pt x="1404731" y="715617"/>
                </a:cubicBezTo>
                <a:cubicBezTo>
                  <a:pt x="1425034" y="593795"/>
                  <a:pt x="1405836" y="659295"/>
                  <a:pt x="1431235" y="583095"/>
                </a:cubicBezTo>
                <a:cubicBezTo>
                  <a:pt x="1435652" y="552173"/>
                  <a:pt x="1439352" y="521141"/>
                  <a:pt x="1444487" y="490330"/>
                </a:cubicBezTo>
                <a:cubicBezTo>
                  <a:pt x="1448190" y="468112"/>
                  <a:pt x="1454554" y="446367"/>
                  <a:pt x="1457740" y="424069"/>
                </a:cubicBezTo>
                <a:cubicBezTo>
                  <a:pt x="1463397" y="384470"/>
                  <a:pt x="1466575" y="344556"/>
                  <a:pt x="1470992" y="304800"/>
                </a:cubicBezTo>
                <a:cubicBezTo>
                  <a:pt x="1466575" y="238539"/>
                  <a:pt x="1465074" y="172019"/>
                  <a:pt x="1457740" y="106017"/>
                </a:cubicBezTo>
                <a:cubicBezTo>
                  <a:pt x="1456197" y="92133"/>
                  <a:pt x="1454365" y="76138"/>
                  <a:pt x="1444487" y="66260"/>
                </a:cubicBezTo>
                <a:cubicBezTo>
                  <a:pt x="1421963" y="43736"/>
                  <a:pt x="1395877" y="20978"/>
                  <a:pt x="1364974" y="13252"/>
                </a:cubicBezTo>
                <a:lnTo>
                  <a:pt x="1311966" y="0"/>
                </a:lnTo>
                <a:cubicBezTo>
                  <a:pt x="777143" y="17827"/>
                  <a:pt x="1067564" y="-9292"/>
                  <a:pt x="834887" y="26504"/>
                </a:cubicBezTo>
                <a:cubicBezTo>
                  <a:pt x="804015" y="31254"/>
                  <a:pt x="772854" y="34168"/>
                  <a:pt x="742122" y="39756"/>
                </a:cubicBezTo>
                <a:cubicBezTo>
                  <a:pt x="705516" y="46412"/>
                  <a:pt x="683418" y="54907"/>
                  <a:pt x="649357" y="66260"/>
                </a:cubicBezTo>
                <a:cubicBezTo>
                  <a:pt x="568790" y="119972"/>
                  <a:pt x="654390" y="69343"/>
                  <a:pt x="556592" y="106017"/>
                </a:cubicBezTo>
                <a:cubicBezTo>
                  <a:pt x="538095" y="112953"/>
                  <a:pt x="521741" y="124739"/>
                  <a:pt x="503583" y="132521"/>
                </a:cubicBezTo>
                <a:cubicBezTo>
                  <a:pt x="490744" y="138024"/>
                  <a:pt x="476544" y="139993"/>
                  <a:pt x="463827" y="145773"/>
                </a:cubicBezTo>
                <a:cubicBezTo>
                  <a:pt x="427858" y="162123"/>
                  <a:pt x="357809" y="198782"/>
                  <a:pt x="357809" y="198782"/>
                </a:cubicBezTo>
                <a:cubicBezTo>
                  <a:pt x="298349" y="258244"/>
                  <a:pt x="368960" y="195533"/>
                  <a:pt x="291548" y="238539"/>
                </a:cubicBezTo>
                <a:cubicBezTo>
                  <a:pt x="154837" y="314488"/>
                  <a:pt x="262240" y="274811"/>
                  <a:pt x="172279" y="304800"/>
                </a:cubicBezTo>
                <a:cubicBezTo>
                  <a:pt x="120509" y="356568"/>
                  <a:pt x="174831" y="310150"/>
                  <a:pt x="106018" y="344556"/>
                </a:cubicBezTo>
                <a:cubicBezTo>
                  <a:pt x="91772" y="351679"/>
                  <a:pt x="80507" y="363937"/>
                  <a:pt x="66261" y="371060"/>
                </a:cubicBezTo>
                <a:cubicBezTo>
                  <a:pt x="53767" y="377307"/>
                  <a:pt x="39475" y="379125"/>
                  <a:pt x="26505" y="384313"/>
                </a:cubicBezTo>
                <a:cubicBezTo>
                  <a:pt x="17334" y="387982"/>
                  <a:pt x="8835" y="393148"/>
                  <a:pt x="0" y="397565"/>
                </a:cubicBezTo>
              </a:path>
            </a:pathLst>
          </a:custGeom>
          <a:noFill/>
          <a:ln w="28575" cap="flat" cmpd="sng" algn="ctr">
            <a:solidFill>
              <a:srgbClr val="00B05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boto Condensed"/>
              <a:ea typeface="+mn-ea"/>
              <a:cs typeface="+mn-cs"/>
            </a:endParaRPr>
          </a:p>
        </p:txBody>
      </p:sp>
      <p:pic>
        <p:nvPicPr>
          <p:cNvPr id="145" name="Picture 144">
            <a:extLst>
              <a:ext uri="{FF2B5EF4-FFF2-40B4-BE49-F238E27FC236}">
                <a16:creationId xmlns:a16="http://schemas.microsoft.com/office/drawing/2014/main" id="{99ACDB68-8824-33DC-CFC9-55E5A3DF614D}"/>
              </a:ext>
            </a:extLst>
          </p:cNvPr>
          <p:cNvPicPr>
            <a:picLocks noChangeAspect="1"/>
          </p:cNvPicPr>
          <p:nvPr/>
        </p:nvPicPr>
        <p:blipFill>
          <a:blip r:embed="rId5"/>
          <a:stretch>
            <a:fillRect/>
          </a:stretch>
        </p:blipFill>
        <p:spPr>
          <a:xfrm>
            <a:off x="9930568" y="4948027"/>
            <a:ext cx="291890" cy="291890"/>
          </a:xfrm>
          <a:prstGeom prst="rect">
            <a:avLst/>
          </a:prstGeom>
        </p:spPr>
      </p:pic>
      <p:sp>
        <p:nvSpPr>
          <p:cNvPr id="146" name="TextBox 145">
            <a:extLst>
              <a:ext uri="{FF2B5EF4-FFF2-40B4-BE49-F238E27FC236}">
                <a16:creationId xmlns:a16="http://schemas.microsoft.com/office/drawing/2014/main" id="{8C34ABA1-C3E0-FB51-BD1F-1B87C6068BB2}"/>
              </a:ext>
            </a:extLst>
          </p:cNvPr>
          <p:cNvSpPr txBox="1"/>
          <p:nvPr/>
        </p:nvSpPr>
        <p:spPr>
          <a:xfrm>
            <a:off x="1802974" y="463386"/>
            <a:ext cx="838200" cy="307777"/>
          </a:xfrm>
          <a:prstGeom prst="rect">
            <a:avLst/>
          </a:prstGeom>
          <a:noFill/>
        </p:spPr>
        <p:txBody>
          <a:bodyPr wrap="square" rtlCol="0">
            <a:spAutoFit/>
          </a:bodyPr>
          <a:lstStyle/>
          <a:p>
            <a:pPr algn="ctr">
              <a:buClrTx/>
              <a:buFontTx/>
              <a:buNone/>
            </a:pPr>
            <a:r>
              <a:rPr lang="en-US" sz="1400" b="1" kern="1200" dirty="0">
                <a:solidFill>
                  <a:srgbClr val="212121"/>
                </a:solidFill>
                <a:latin typeface="Roboto Condensed"/>
                <a:ea typeface="+mn-ea"/>
                <a:cs typeface="+mn-cs"/>
              </a:rPr>
              <a:t>PLMN-1</a:t>
            </a:r>
          </a:p>
        </p:txBody>
      </p:sp>
      <p:sp>
        <p:nvSpPr>
          <p:cNvPr id="147" name="TextBox 146">
            <a:extLst>
              <a:ext uri="{FF2B5EF4-FFF2-40B4-BE49-F238E27FC236}">
                <a16:creationId xmlns:a16="http://schemas.microsoft.com/office/drawing/2014/main" id="{323F45DC-039E-F896-7145-C7AC75750653}"/>
              </a:ext>
            </a:extLst>
          </p:cNvPr>
          <p:cNvSpPr txBox="1"/>
          <p:nvPr/>
        </p:nvSpPr>
        <p:spPr>
          <a:xfrm>
            <a:off x="9646906" y="467695"/>
            <a:ext cx="838200" cy="307777"/>
          </a:xfrm>
          <a:prstGeom prst="rect">
            <a:avLst/>
          </a:prstGeom>
          <a:noFill/>
        </p:spPr>
        <p:txBody>
          <a:bodyPr wrap="square" rtlCol="0">
            <a:spAutoFit/>
          </a:bodyPr>
          <a:lstStyle/>
          <a:p>
            <a:pPr algn="ctr">
              <a:buClrTx/>
              <a:buFontTx/>
              <a:buNone/>
            </a:pPr>
            <a:r>
              <a:rPr lang="en-US" sz="1400" b="1" kern="1200" dirty="0">
                <a:solidFill>
                  <a:srgbClr val="212121"/>
                </a:solidFill>
                <a:latin typeface="Roboto Condensed"/>
                <a:ea typeface="+mn-ea"/>
                <a:cs typeface="+mn-cs"/>
              </a:rPr>
              <a:t>PLMN-2</a:t>
            </a:r>
          </a:p>
        </p:txBody>
      </p:sp>
      <p:sp>
        <p:nvSpPr>
          <p:cNvPr id="148" name="Rectangle 147">
            <a:extLst>
              <a:ext uri="{FF2B5EF4-FFF2-40B4-BE49-F238E27FC236}">
                <a16:creationId xmlns:a16="http://schemas.microsoft.com/office/drawing/2014/main" id="{C6D21459-3176-56CC-F119-56D35EB04475}"/>
              </a:ext>
            </a:extLst>
          </p:cNvPr>
          <p:cNvSpPr>
            <a:spLocks/>
          </p:cNvSpPr>
          <p:nvPr/>
        </p:nvSpPr>
        <p:spPr>
          <a:xfrm>
            <a:off x="1768649" y="5867003"/>
            <a:ext cx="8640000" cy="646331"/>
          </a:xfrm>
          <a:prstGeom prst="rect">
            <a:avLst/>
          </a:prstGeom>
          <a:solidFill>
            <a:sysClr val="window" lastClr="FFFFFF">
              <a:lumMod val="75000"/>
            </a:sysClr>
          </a:solidFill>
          <a:ln w="6350" cap="flat" cmpd="sng" algn="ctr">
            <a:solidFill>
              <a:srgbClr val="212121"/>
            </a:solidFill>
            <a:prstDash val="solid"/>
            <a:miter lim="800000"/>
          </a:ln>
          <a:effectLst/>
        </p:spPr>
        <p:txBody>
          <a:bodyP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srgbClr val="212121"/>
                </a:solidFill>
                <a:effectLst/>
                <a:uLnTx/>
                <a:uFillTx/>
                <a:latin typeface="Roboto Condensed"/>
                <a:ea typeface="+mn-ea"/>
                <a:cs typeface="+mn-cs"/>
              </a:rPr>
              <a:t>GPRS MS located in PLMN1 sends IP packets to a host connected to the IP network (e.g. to a Web server connected to the Internet).</a:t>
            </a:r>
          </a:p>
        </p:txBody>
      </p:sp>
      <p:sp>
        <p:nvSpPr>
          <p:cNvPr id="149" name="Rectangle 148">
            <a:extLst>
              <a:ext uri="{FF2B5EF4-FFF2-40B4-BE49-F238E27FC236}">
                <a16:creationId xmlns:a16="http://schemas.microsoft.com/office/drawing/2014/main" id="{AC1B997E-A60B-1219-F853-829C7EA6F9E7}"/>
              </a:ext>
            </a:extLst>
          </p:cNvPr>
          <p:cNvSpPr>
            <a:spLocks/>
          </p:cNvSpPr>
          <p:nvPr/>
        </p:nvSpPr>
        <p:spPr>
          <a:xfrm>
            <a:off x="1768649" y="5728502"/>
            <a:ext cx="8640000" cy="923330"/>
          </a:xfrm>
          <a:prstGeom prst="rect">
            <a:avLst/>
          </a:prstGeom>
          <a:solidFill>
            <a:sysClr val="window" lastClr="FFFFFF">
              <a:lumMod val="75000"/>
            </a:sysClr>
          </a:solidFill>
          <a:ln w="6350" cap="flat" cmpd="sng" algn="ctr">
            <a:solidFill>
              <a:srgbClr val="212121"/>
            </a:solidFill>
            <a:prstDash val="solid"/>
            <a:miter lim="800000"/>
          </a:ln>
          <a:effectLst/>
        </p:spPr>
        <p:txBody>
          <a:bodyP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srgbClr val="212121"/>
                </a:solidFill>
                <a:effectLst/>
                <a:uLnTx/>
                <a:uFillTx/>
                <a:latin typeface="Roboto Condensed"/>
                <a:ea typeface="+mn-ea"/>
                <a:cs typeface="+mn-cs"/>
              </a:rPr>
              <a:t> SGSN that the MS is registered with encapsulates the IP packets coming from the MS, examines the PDP context and routes them through the intra-PLMN GPRS backbone to the appropriate GGSN.</a:t>
            </a:r>
          </a:p>
        </p:txBody>
      </p:sp>
      <p:sp>
        <p:nvSpPr>
          <p:cNvPr id="150" name="Rectangle 149">
            <a:extLst>
              <a:ext uri="{FF2B5EF4-FFF2-40B4-BE49-F238E27FC236}">
                <a16:creationId xmlns:a16="http://schemas.microsoft.com/office/drawing/2014/main" id="{B82BA1E4-6FEE-90EE-B304-F0D9B36724CA}"/>
              </a:ext>
            </a:extLst>
          </p:cNvPr>
          <p:cNvSpPr>
            <a:spLocks/>
          </p:cNvSpPr>
          <p:nvPr/>
        </p:nvSpPr>
        <p:spPr>
          <a:xfrm>
            <a:off x="1768649" y="5728503"/>
            <a:ext cx="8640000" cy="646331"/>
          </a:xfrm>
          <a:prstGeom prst="rect">
            <a:avLst/>
          </a:prstGeom>
          <a:solidFill>
            <a:sysClr val="window" lastClr="FFFFFF">
              <a:lumMod val="75000"/>
            </a:sysClr>
          </a:solidFill>
          <a:ln w="6350" cap="flat" cmpd="sng" algn="ctr">
            <a:solidFill>
              <a:srgbClr val="212121"/>
            </a:solidFill>
            <a:prstDash val="solid"/>
            <a:miter lim="800000"/>
          </a:ln>
          <a:effectLst/>
        </p:spPr>
        <p:txBody>
          <a:bodyP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srgbClr val="212121"/>
                </a:solidFill>
                <a:effectLst/>
                <a:uLnTx/>
                <a:uFillTx/>
                <a:latin typeface="Roboto Condensed"/>
                <a:ea typeface="+mn-ea"/>
                <a:cs typeface="+mn-cs"/>
              </a:rPr>
              <a:t> GGSN de-encapsulates the packets and sends them out on the IP network, where IP routing mechanisms are used to transfer the packets to the access router of the destination network.</a:t>
            </a:r>
          </a:p>
        </p:txBody>
      </p:sp>
      <p:sp>
        <p:nvSpPr>
          <p:cNvPr id="151" name="Rectangle 150">
            <a:extLst>
              <a:ext uri="{FF2B5EF4-FFF2-40B4-BE49-F238E27FC236}">
                <a16:creationId xmlns:a16="http://schemas.microsoft.com/office/drawing/2014/main" id="{7E4EA787-09DC-B771-BDA7-0F18F5A5634E}"/>
              </a:ext>
            </a:extLst>
          </p:cNvPr>
          <p:cNvSpPr>
            <a:spLocks/>
          </p:cNvSpPr>
          <p:nvPr/>
        </p:nvSpPr>
        <p:spPr>
          <a:xfrm>
            <a:off x="4223042" y="6005501"/>
            <a:ext cx="3731214" cy="369332"/>
          </a:xfrm>
          <a:prstGeom prst="rect">
            <a:avLst/>
          </a:prstGeom>
          <a:solidFill>
            <a:sysClr val="window" lastClr="FFFFFF">
              <a:lumMod val="75000"/>
            </a:sysClr>
          </a:solidFill>
          <a:ln w="6350" cap="flat" cmpd="sng" algn="ctr">
            <a:solidFill>
              <a:srgbClr val="212121"/>
            </a:solidFill>
            <a:prstDash val="solid"/>
            <a:miter lim="800000"/>
          </a:ln>
          <a:effectLst/>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srgbClr val="212121"/>
                </a:solidFill>
                <a:effectLst/>
                <a:uLnTx/>
                <a:uFillTx/>
                <a:latin typeface="Roboto Condensed"/>
                <a:ea typeface="+mn-ea"/>
                <a:cs typeface="+mn-cs"/>
              </a:rPr>
              <a:t>Finally, delivers IP packets to the host.</a:t>
            </a:r>
          </a:p>
        </p:txBody>
      </p:sp>
      <p:sp>
        <p:nvSpPr>
          <p:cNvPr id="152" name="Rectangle 151">
            <a:extLst>
              <a:ext uri="{FF2B5EF4-FFF2-40B4-BE49-F238E27FC236}">
                <a16:creationId xmlns:a16="http://schemas.microsoft.com/office/drawing/2014/main" id="{A85F80B2-A70D-3C10-C8E8-5444AD604EB0}"/>
              </a:ext>
            </a:extLst>
          </p:cNvPr>
          <p:cNvSpPr>
            <a:spLocks/>
          </p:cNvSpPr>
          <p:nvPr/>
        </p:nvSpPr>
        <p:spPr>
          <a:xfrm>
            <a:off x="3898531" y="6005501"/>
            <a:ext cx="4380237" cy="369332"/>
          </a:xfrm>
          <a:prstGeom prst="rect">
            <a:avLst/>
          </a:prstGeom>
          <a:solidFill>
            <a:sysClr val="window" lastClr="FFFFFF">
              <a:lumMod val="75000"/>
            </a:sysClr>
          </a:solidFill>
          <a:ln w="6350" cap="flat" cmpd="sng" algn="ctr">
            <a:solidFill>
              <a:srgbClr val="212121"/>
            </a:solidFill>
            <a:prstDash val="solid"/>
            <a:miter lim="800000"/>
          </a:ln>
          <a:effectLst/>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srgbClr val="212121"/>
                </a:solidFill>
                <a:effectLst/>
                <a:uLnTx/>
                <a:uFillTx/>
                <a:latin typeface="Roboto Condensed"/>
                <a:ea typeface="+mn-ea"/>
                <a:cs typeface="+mn-cs"/>
              </a:rPr>
              <a:t>Home-PLMN of the mobile station is PLMN2.</a:t>
            </a:r>
          </a:p>
        </p:txBody>
      </p:sp>
      <p:sp>
        <p:nvSpPr>
          <p:cNvPr id="153" name="Rectangle 152">
            <a:extLst>
              <a:ext uri="{FF2B5EF4-FFF2-40B4-BE49-F238E27FC236}">
                <a16:creationId xmlns:a16="http://schemas.microsoft.com/office/drawing/2014/main" id="{3CFE7637-25E5-939B-6A6B-DEE971695628}"/>
              </a:ext>
            </a:extLst>
          </p:cNvPr>
          <p:cNvSpPr>
            <a:spLocks/>
          </p:cNvSpPr>
          <p:nvPr/>
        </p:nvSpPr>
        <p:spPr>
          <a:xfrm>
            <a:off x="1768649" y="5867003"/>
            <a:ext cx="8640000" cy="646331"/>
          </a:xfrm>
          <a:prstGeom prst="rect">
            <a:avLst/>
          </a:prstGeom>
          <a:solidFill>
            <a:sysClr val="window" lastClr="FFFFFF">
              <a:lumMod val="75000"/>
            </a:sysClr>
          </a:solidFill>
          <a:ln w="6350" cap="flat" cmpd="sng" algn="ctr">
            <a:solidFill>
              <a:srgbClr val="212121"/>
            </a:solidFill>
            <a:prstDash val="solid"/>
            <a:miter lim="800000"/>
          </a:ln>
          <a:effectLst/>
        </p:spPr>
        <p:txBody>
          <a:bodyP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srgbClr val="212121"/>
                </a:solidFill>
                <a:effectLst/>
                <a:uLnTx/>
                <a:uFillTx/>
                <a:latin typeface="Roboto Condensed"/>
                <a:ea typeface="+mn-ea"/>
                <a:cs typeface="+mn-cs"/>
              </a:rPr>
              <a:t>An IP address has been assigned to MS by the GGSN of PLMN2 and so, MS’s IP address has the same network prefix as the IP address of the GGSN in PLMN2.</a:t>
            </a:r>
          </a:p>
        </p:txBody>
      </p:sp>
      <p:sp>
        <p:nvSpPr>
          <p:cNvPr id="154" name="Rectangle 153">
            <a:extLst>
              <a:ext uri="{FF2B5EF4-FFF2-40B4-BE49-F238E27FC236}">
                <a16:creationId xmlns:a16="http://schemas.microsoft.com/office/drawing/2014/main" id="{7135227C-68DC-3E21-1E05-7708978564DD}"/>
              </a:ext>
            </a:extLst>
          </p:cNvPr>
          <p:cNvSpPr>
            <a:spLocks/>
          </p:cNvSpPr>
          <p:nvPr/>
        </p:nvSpPr>
        <p:spPr>
          <a:xfrm>
            <a:off x="1768649" y="5867003"/>
            <a:ext cx="8640000" cy="646331"/>
          </a:xfrm>
          <a:prstGeom prst="rect">
            <a:avLst/>
          </a:prstGeom>
          <a:solidFill>
            <a:sysClr val="window" lastClr="FFFFFF">
              <a:lumMod val="75000"/>
            </a:sysClr>
          </a:solidFill>
          <a:ln w="6350" cap="flat" cmpd="sng" algn="ctr">
            <a:solidFill>
              <a:srgbClr val="212121"/>
            </a:solidFill>
            <a:prstDash val="solid"/>
            <a:miter lim="800000"/>
          </a:ln>
          <a:effectLst/>
        </p:spPr>
        <p:txBody>
          <a:bodyP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srgbClr val="212121"/>
                </a:solidFill>
                <a:effectLst/>
                <a:uLnTx/>
                <a:uFillTx/>
                <a:latin typeface="Roboto Condensed"/>
                <a:ea typeface="+mn-ea"/>
                <a:cs typeface="+mn-cs"/>
              </a:rPr>
              <a:t>Correspondent host is now sending IP packets to the MS onto the IP network and are routed to the GGSN of PLMN2 (the home-GGSN of the MS). </a:t>
            </a:r>
          </a:p>
        </p:txBody>
      </p:sp>
      <p:sp>
        <p:nvSpPr>
          <p:cNvPr id="155" name="Rectangle 154">
            <a:extLst>
              <a:ext uri="{FF2B5EF4-FFF2-40B4-BE49-F238E27FC236}">
                <a16:creationId xmlns:a16="http://schemas.microsoft.com/office/drawing/2014/main" id="{27BB3AA1-3194-1A3E-C8C3-D3A138694E80}"/>
              </a:ext>
            </a:extLst>
          </p:cNvPr>
          <p:cNvSpPr>
            <a:spLocks/>
          </p:cNvSpPr>
          <p:nvPr/>
        </p:nvSpPr>
        <p:spPr>
          <a:xfrm>
            <a:off x="1768649" y="5867003"/>
            <a:ext cx="8640000" cy="646331"/>
          </a:xfrm>
          <a:prstGeom prst="rect">
            <a:avLst/>
          </a:prstGeom>
          <a:solidFill>
            <a:sysClr val="window" lastClr="FFFFFF">
              <a:lumMod val="75000"/>
            </a:sysClr>
          </a:solidFill>
          <a:ln w="6350" cap="flat" cmpd="sng" algn="ctr">
            <a:solidFill>
              <a:srgbClr val="212121"/>
            </a:solidFill>
            <a:prstDash val="solid"/>
            <a:miter lim="800000"/>
          </a:ln>
          <a:effectLst/>
        </p:spPr>
        <p:txBody>
          <a:bodyP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srgbClr val="212121"/>
                </a:solidFill>
                <a:effectLst/>
                <a:uLnTx/>
                <a:uFillTx/>
                <a:latin typeface="Roboto Condensed"/>
                <a:ea typeface="+mn-ea"/>
                <a:cs typeface="+mn-cs"/>
              </a:rPr>
              <a:t>The latter queries the HLR and obtains the information that the MS is currently located in PLMN1.</a:t>
            </a:r>
          </a:p>
        </p:txBody>
      </p:sp>
      <p:sp>
        <p:nvSpPr>
          <p:cNvPr id="156" name="Rectangle 155">
            <a:extLst>
              <a:ext uri="{FF2B5EF4-FFF2-40B4-BE49-F238E27FC236}">
                <a16:creationId xmlns:a16="http://schemas.microsoft.com/office/drawing/2014/main" id="{48F732D7-E1BD-C731-47A0-82B10BE9D8F7}"/>
              </a:ext>
            </a:extLst>
          </p:cNvPr>
          <p:cNvSpPr>
            <a:spLocks/>
          </p:cNvSpPr>
          <p:nvPr/>
        </p:nvSpPr>
        <p:spPr>
          <a:xfrm>
            <a:off x="1768649" y="5867003"/>
            <a:ext cx="8640000" cy="646331"/>
          </a:xfrm>
          <a:prstGeom prst="rect">
            <a:avLst/>
          </a:prstGeom>
          <a:solidFill>
            <a:sysClr val="window" lastClr="FFFFFF">
              <a:lumMod val="75000"/>
            </a:sysClr>
          </a:solidFill>
          <a:ln w="6350" cap="flat" cmpd="sng" algn="ctr">
            <a:solidFill>
              <a:srgbClr val="212121"/>
            </a:solidFill>
            <a:prstDash val="solid"/>
            <a:miter lim="800000"/>
          </a:ln>
          <a:effectLst/>
        </p:spPr>
        <p:txBody>
          <a:bodyP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srgbClr val="212121"/>
                </a:solidFill>
                <a:effectLst/>
                <a:uLnTx/>
                <a:uFillTx/>
                <a:latin typeface="Roboto Condensed"/>
                <a:ea typeface="+mn-ea"/>
                <a:cs typeface="+mn-cs"/>
              </a:rPr>
              <a:t>It encapsulates the incoming IP packets and tunnels them through the inter-PLMN GPRS backbone to the appropriate SGSN in PLMN1 while the SGSN de-encapsulates the packets.</a:t>
            </a:r>
          </a:p>
        </p:txBody>
      </p:sp>
      <p:sp>
        <p:nvSpPr>
          <p:cNvPr id="157" name="Rectangle 156">
            <a:extLst>
              <a:ext uri="{FF2B5EF4-FFF2-40B4-BE49-F238E27FC236}">
                <a16:creationId xmlns:a16="http://schemas.microsoft.com/office/drawing/2014/main" id="{9C5824C9-F0DE-C071-4D38-27D6C5EE39A8}"/>
              </a:ext>
            </a:extLst>
          </p:cNvPr>
          <p:cNvSpPr>
            <a:spLocks/>
          </p:cNvSpPr>
          <p:nvPr/>
        </p:nvSpPr>
        <p:spPr>
          <a:xfrm>
            <a:off x="4515366" y="6005501"/>
            <a:ext cx="3146566" cy="369332"/>
          </a:xfrm>
          <a:prstGeom prst="rect">
            <a:avLst/>
          </a:prstGeom>
          <a:solidFill>
            <a:sysClr val="window" lastClr="FFFFFF">
              <a:lumMod val="75000"/>
            </a:sysClr>
          </a:solidFill>
          <a:ln w="6350" cap="flat" cmpd="sng" algn="ctr">
            <a:solidFill>
              <a:srgbClr val="212121"/>
            </a:solidFill>
            <a:prstDash val="solid"/>
            <a:miter lim="800000"/>
          </a:ln>
          <a:effectLst/>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srgbClr val="212121"/>
                </a:solidFill>
                <a:effectLst/>
                <a:uLnTx/>
                <a:uFillTx/>
                <a:latin typeface="Roboto Condensed"/>
                <a:ea typeface="+mn-ea"/>
                <a:cs typeface="+mn-cs"/>
              </a:rPr>
              <a:t>Finally delivers them to the MS.</a:t>
            </a:r>
          </a:p>
        </p:txBody>
      </p:sp>
    </p:spTree>
    <p:extLst>
      <p:ext uri="{BB962C8B-B14F-4D97-AF65-F5344CB8AC3E}">
        <p14:creationId xmlns:p14="http://schemas.microsoft.com/office/powerpoint/2010/main" val="1175426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childTnLst>
                                    <p:set>
                                      <p:cBhvr>
                                        <p:cTn id="16" dur="1" fill="hold">
                                          <p:stCondLst>
                                            <p:cond delay="0"/>
                                          </p:stCondLst>
                                        </p:cTn>
                                        <p:tgtEl>
                                          <p:spTgt spid="9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8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8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9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9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1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2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94"/>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9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9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98"/>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16"/>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18"/>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21"/>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25"/>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26"/>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27"/>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28"/>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34"/>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92"/>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100"/>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104"/>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105"/>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106"/>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109"/>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110"/>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111"/>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112"/>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113"/>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117"/>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123"/>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138"/>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139"/>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140"/>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103"/>
                                        </p:tgtEl>
                                        <p:attrNameLst>
                                          <p:attrName>style.visibility</p:attrName>
                                        </p:attrNameLst>
                                      </p:cBhvr>
                                      <p:to>
                                        <p:strVal val="visible"/>
                                      </p:to>
                                    </p:set>
                                  </p:childTnLst>
                                </p:cTn>
                              </p:par>
                            </p:childTnLst>
                          </p:cTn>
                        </p:par>
                      </p:childTnLst>
                    </p:cTn>
                  </p:par>
                  <p:par>
                    <p:cTn id="101" fill="hold">
                      <p:stCondLst>
                        <p:cond delay="indefinite"/>
                      </p:stCondLst>
                      <p:childTnLst>
                        <p:par>
                          <p:cTn id="102" fill="hold">
                            <p:stCondLst>
                              <p:cond delay="0"/>
                            </p:stCondLst>
                            <p:childTnLst>
                              <p:par>
                                <p:cTn id="103" presetID="1" presetClass="entr" presetSubtype="0" fill="hold" nodeType="clickEffect">
                                  <p:stCondLst>
                                    <p:cond delay="0"/>
                                  </p:stCondLst>
                                  <p:childTnLst>
                                    <p:set>
                                      <p:cBhvr>
                                        <p:cTn id="104" dur="1" fill="hold">
                                          <p:stCondLst>
                                            <p:cond delay="0"/>
                                          </p:stCondLst>
                                        </p:cTn>
                                        <p:tgtEl>
                                          <p:spTgt spid="134"/>
                                        </p:tgtEl>
                                        <p:attrNameLst>
                                          <p:attrName>style.visibility</p:attrName>
                                        </p:attrNameLst>
                                      </p:cBhvr>
                                      <p:to>
                                        <p:strVal val="visible"/>
                                      </p:to>
                                    </p:set>
                                  </p:childTnLst>
                                </p:cTn>
                              </p:par>
                              <p:par>
                                <p:cTn id="105" presetID="1" presetClass="entr" presetSubtype="0" fill="hold" grpId="1" nodeType="withEffect">
                                  <p:stCondLst>
                                    <p:cond delay="0"/>
                                  </p:stCondLst>
                                  <p:childTnLst>
                                    <p:set>
                                      <p:cBhvr>
                                        <p:cTn id="106" dur="1" fill="hold">
                                          <p:stCondLst>
                                            <p:cond delay="0"/>
                                          </p:stCondLst>
                                        </p:cTn>
                                        <p:tgtEl>
                                          <p:spTgt spid="94"/>
                                        </p:tgtEl>
                                        <p:attrNameLst>
                                          <p:attrName>style.visibility</p:attrName>
                                        </p:attrNameLst>
                                      </p:cBhvr>
                                      <p:to>
                                        <p:strVal val="visible"/>
                                      </p:to>
                                    </p:set>
                                  </p:childTnLst>
                                </p:cTn>
                              </p:par>
                              <p:par>
                                <p:cTn id="107" presetID="1" presetClass="entr" presetSubtype="0" fill="hold" grpId="1" nodeType="withEffect">
                                  <p:stCondLst>
                                    <p:cond delay="0"/>
                                  </p:stCondLst>
                                  <p:childTnLst>
                                    <p:set>
                                      <p:cBhvr>
                                        <p:cTn id="108" dur="1" fill="hold">
                                          <p:stCondLst>
                                            <p:cond delay="0"/>
                                          </p:stCondLst>
                                        </p:cTn>
                                        <p:tgtEl>
                                          <p:spTgt spid="121"/>
                                        </p:tgtEl>
                                        <p:attrNameLst>
                                          <p:attrName>style.visibility</p:attrName>
                                        </p:attrNameLst>
                                      </p:cBhvr>
                                      <p:to>
                                        <p:strVal val="visible"/>
                                      </p:to>
                                    </p:set>
                                  </p:childTnLst>
                                </p:cTn>
                              </p:par>
                              <p:par>
                                <p:cTn id="109" presetID="1" presetClass="entr" presetSubtype="0" fill="hold" nodeType="withEffect">
                                  <p:stCondLst>
                                    <p:cond delay="0"/>
                                  </p:stCondLst>
                                  <p:childTnLst>
                                    <p:set>
                                      <p:cBhvr>
                                        <p:cTn id="110" dur="1" fill="hold">
                                          <p:stCondLst>
                                            <p:cond delay="0"/>
                                          </p:stCondLst>
                                        </p:cTn>
                                        <p:tgtEl>
                                          <p:spTgt spid="135"/>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99"/>
                                        </p:tgtEl>
                                        <p:attrNameLst>
                                          <p:attrName>style.visibility</p:attrName>
                                        </p:attrNameLst>
                                      </p:cBhvr>
                                      <p:to>
                                        <p:strVal val="visible"/>
                                      </p:to>
                                    </p:set>
                                  </p:childTnLst>
                                </p:cTn>
                              </p:par>
                            </p:childTnLst>
                          </p:cTn>
                        </p:par>
                      </p:childTnLst>
                    </p:cTn>
                  </p:par>
                  <p:par>
                    <p:cTn id="113" fill="hold">
                      <p:stCondLst>
                        <p:cond delay="indefinite"/>
                      </p:stCondLst>
                      <p:childTnLst>
                        <p:par>
                          <p:cTn id="114" fill="hold">
                            <p:stCondLst>
                              <p:cond delay="0"/>
                            </p:stCondLst>
                            <p:childTnLst>
                              <p:par>
                                <p:cTn id="115" presetID="1" presetClass="entr" presetSubtype="0" fill="hold" grpId="0" nodeType="clickEffect">
                                  <p:stCondLst>
                                    <p:cond delay="0"/>
                                  </p:stCondLst>
                                  <p:childTnLst>
                                    <p:set>
                                      <p:cBhvr>
                                        <p:cTn id="116" dur="1" fill="hold">
                                          <p:stCondLst>
                                            <p:cond delay="0"/>
                                          </p:stCondLst>
                                        </p:cTn>
                                        <p:tgtEl>
                                          <p:spTgt spid="95"/>
                                        </p:tgtEl>
                                        <p:attrNameLst>
                                          <p:attrName>style.visibility</p:attrName>
                                        </p:attrNameLst>
                                      </p:cBhvr>
                                      <p:to>
                                        <p:strVal val="visible"/>
                                      </p:to>
                                    </p:set>
                                  </p:childTnLst>
                                </p:cTn>
                              </p:par>
                              <p:par>
                                <p:cTn id="117" presetID="1" presetClass="entr" presetSubtype="0" fill="hold" grpId="0" nodeType="withEffect">
                                  <p:stCondLst>
                                    <p:cond delay="0"/>
                                  </p:stCondLst>
                                  <p:childTnLst>
                                    <p:set>
                                      <p:cBhvr>
                                        <p:cTn id="118" dur="1" fill="hold">
                                          <p:stCondLst>
                                            <p:cond delay="0"/>
                                          </p:stCondLst>
                                        </p:cTn>
                                        <p:tgtEl>
                                          <p:spTgt spid="122"/>
                                        </p:tgtEl>
                                        <p:attrNameLst>
                                          <p:attrName>style.visibility</p:attrName>
                                        </p:attrNameLst>
                                      </p:cBhvr>
                                      <p:to>
                                        <p:strVal val="visible"/>
                                      </p:to>
                                    </p:set>
                                  </p:childTnLst>
                                </p:cTn>
                              </p:par>
                              <p:par>
                                <p:cTn id="119" presetID="1" presetClass="entr" presetSubtype="0" fill="hold" nodeType="withEffect">
                                  <p:stCondLst>
                                    <p:cond delay="0"/>
                                  </p:stCondLst>
                                  <p:childTnLst>
                                    <p:set>
                                      <p:cBhvr>
                                        <p:cTn id="120" dur="1" fill="hold">
                                          <p:stCondLst>
                                            <p:cond delay="0"/>
                                          </p:stCondLst>
                                        </p:cTn>
                                        <p:tgtEl>
                                          <p:spTgt spid="136"/>
                                        </p:tgtEl>
                                        <p:attrNameLst>
                                          <p:attrName>style.visibility</p:attrName>
                                        </p:attrNameLst>
                                      </p:cBhvr>
                                      <p:to>
                                        <p:strVal val="visible"/>
                                      </p:to>
                                    </p:set>
                                  </p:childTnLst>
                                </p:cTn>
                              </p:par>
                              <p:par>
                                <p:cTn id="121" presetID="1" presetClass="entr" presetSubtype="0" fill="hold" nodeType="withEffect">
                                  <p:stCondLst>
                                    <p:cond delay="0"/>
                                  </p:stCondLst>
                                  <p:childTnLst>
                                    <p:set>
                                      <p:cBhvr>
                                        <p:cTn id="122" dur="1" fill="hold">
                                          <p:stCondLst>
                                            <p:cond delay="0"/>
                                          </p:stCondLst>
                                        </p:cTn>
                                        <p:tgtEl>
                                          <p:spTgt spid="137"/>
                                        </p:tgtEl>
                                        <p:attrNameLst>
                                          <p:attrName>style.visibility</p:attrName>
                                        </p:attrNameLst>
                                      </p:cBhvr>
                                      <p:to>
                                        <p:strVal val="visible"/>
                                      </p:to>
                                    </p:set>
                                  </p:childTnLst>
                                </p:cTn>
                              </p:par>
                            </p:childTnLst>
                          </p:cTn>
                        </p:par>
                      </p:childTnLst>
                    </p:cTn>
                  </p:par>
                  <p:par>
                    <p:cTn id="123" fill="hold">
                      <p:stCondLst>
                        <p:cond delay="indefinite"/>
                      </p:stCondLst>
                      <p:childTnLst>
                        <p:par>
                          <p:cTn id="124" fill="hold">
                            <p:stCondLst>
                              <p:cond delay="0"/>
                            </p:stCondLst>
                            <p:childTnLst>
                              <p:par>
                                <p:cTn id="125" presetID="1" presetClass="entr" presetSubtype="0" fill="hold" nodeType="clickEffect">
                                  <p:stCondLst>
                                    <p:cond delay="0"/>
                                  </p:stCondLst>
                                  <p:childTnLst>
                                    <p:set>
                                      <p:cBhvr>
                                        <p:cTn id="126" dur="1" fill="hold">
                                          <p:stCondLst>
                                            <p:cond delay="0"/>
                                          </p:stCondLst>
                                        </p:cTn>
                                        <p:tgtEl>
                                          <p:spTgt spid="130"/>
                                        </p:tgtEl>
                                        <p:attrNameLst>
                                          <p:attrName>style.visibility</p:attrName>
                                        </p:attrNameLst>
                                      </p:cBhvr>
                                      <p:to>
                                        <p:strVal val="visible"/>
                                      </p:to>
                                    </p:set>
                                  </p:childTnLst>
                                </p:cTn>
                              </p:par>
                              <p:par>
                                <p:cTn id="127" presetID="1" presetClass="entr" presetSubtype="0" fill="hold" grpId="0" nodeType="withEffect">
                                  <p:stCondLst>
                                    <p:cond delay="0"/>
                                  </p:stCondLst>
                                  <p:childTnLst>
                                    <p:set>
                                      <p:cBhvr>
                                        <p:cTn id="128" dur="1" fill="hold">
                                          <p:stCondLst>
                                            <p:cond delay="0"/>
                                          </p:stCondLst>
                                        </p:cTn>
                                        <p:tgtEl>
                                          <p:spTgt spid="101"/>
                                        </p:tgtEl>
                                        <p:attrNameLst>
                                          <p:attrName>style.visibility</p:attrName>
                                        </p:attrNameLst>
                                      </p:cBhvr>
                                      <p:to>
                                        <p:strVal val="visible"/>
                                      </p:to>
                                    </p:set>
                                  </p:childTnLst>
                                </p:cTn>
                              </p:par>
                              <p:par>
                                <p:cTn id="129" presetID="1" presetClass="entr" presetSubtype="0" fill="hold" nodeType="withEffect">
                                  <p:stCondLst>
                                    <p:cond delay="0"/>
                                  </p:stCondLst>
                                  <p:childTnLst>
                                    <p:set>
                                      <p:cBhvr>
                                        <p:cTn id="130" dur="1" fill="hold">
                                          <p:stCondLst>
                                            <p:cond delay="0"/>
                                          </p:stCondLst>
                                        </p:cTn>
                                        <p:tgtEl>
                                          <p:spTgt spid="131"/>
                                        </p:tgtEl>
                                        <p:attrNameLst>
                                          <p:attrName>style.visibility</p:attrName>
                                        </p:attrNameLst>
                                      </p:cBhvr>
                                      <p:to>
                                        <p:strVal val="visible"/>
                                      </p:to>
                                    </p:set>
                                  </p:childTnLst>
                                </p:cTn>
                              </p:par>
                              <p:par>
                                <p:cTn id="131" presetID="1" presetClass="entr" presetSubtype="0" fill="hold" grpId="0" nodeType="withEffect">
                                  <p:stCondLst>
                                    <p:cond delay="0"/>
                                  </p:stCondLst>
                                  <p:childTnLst>
                                    <p:set>
                                      <p:cBhvr>
                                        <p:cTn id="132" dur="1" fill="hold">
                                          <p:stCondLst>
                                            <p:cond delay="0"/>
                                          </p:stCondLst>
                                        </p:cTn>
                                        <p:tgtEl>
                                          <p:spTgt spid="102"/>
                                        </p:tgtEl>
                                        <p:attrNameLst>
                                          <p:attrName>style.visibility</p:attrName>
                                        </p:attrNameLst>
                                      </p:cBhvr>
                                      <p:to>
                                        <p:strVal val="visible"/>
                                      </p:to>
                                    </p:set>
                                  </p:childTnLst>
                                </p:cTn>
                              </p:par>
                              <p:par>
                                <p:cTn id="133" presetID="1" presetClass="entr" presetSubtype="0" fill="hold" nodeType="withEffect">
                                  <p:stCondLst>
                                    <p:cond delay="0"/>
                                  </p:stCondLst>
                                  <p:childTnLst>
                                    <p:set>
                                      <p:cBhvr>
                                        <p:cTn id="134" dur="1" fill="hold">
                                          <p:stCondLst>
                                            <p:cond delay="0"/>
                                          </p:stCondLst>
                                        </p:cTn>
                                        <p:tgtEl>
                                          <p:spTgt spid="132"/>
                                        </p:tgtEl>
                                        <p:attrNameLst>
                                          <p:attrName>style.visibility</p:attrName>
                                        </p:attrNameLst>
                                      </p:cBhvr>
                                      <p:to>
                                        <p:strVal val="visible"/>
                                      </p:to>
                                    </p:set>
                                  </p:childTnLst>
                                </p:cTn>
                              </p:par>
                              <p:par>
                                <p:cTn id="135" presetID="1" presetClass="entr" presetSubtype="0" fill="hold" nodeType="withEffect">
                                  <p:stCondLst>
                                    <p:cond delay="0"/>
                                  </p:stCondLst>
                                  <p:childTnLst>
                                    <p:set>
                                      <p:cBhvr>
                                        <p:cTn id="136" dur="1" fill="hold">
                                          <p:stCondLst>
                                            <p:cond delay="0"/>
                                          </p:stCondLst>
                                        </p:cTn>
                                        <p:tgtEl>
                                          <p:spTgt spid="133"/>
                                        </p:tgtEl>
                                        <p:attrNameLst>
                                          <p:attrName>style.visibility</p:attrName>
                                        </p:attrNameLst>
                                      </p:cBhvr>
                                      <p:to>
                                        <p:strVal val="visible"/>
                                      </p:to>
                                    </p:set>
                                  </p:childTnLst>
                                </p:cTn>
                              </p:par>
                              <p:par>
                                <p:cTn id="137" presetID="1" presetClass="entr" presetSubtype="0" fill="hold" nodeType="withEffect">
                                  <p:stCondLst>
                                    <p:cond delay="0"/>
                                  </p:stCondLst>
                                  <p:childTnLst>
                                    <p:set>
                                      <p:cBhvr>
                                        <p:cTn id="138" dur="1" fill="hold">
                                          <p:stCondLst>
                                            <p:cond delay="0"/>
                                          </p:stCondLst>
                                        </p:cTn>
                                        <p:tgtEl>
                                          <p:spTgt spid="114"/>
                                        </p:tgtEl>
                                        <p:attrNameLst>
                                          <p:attrName>style.visibility</p:attrName>
                                        </p:attrNameLst>
                                      </p:cBhvr>
                                      <p:to>
                                        <p:strVal val="visible"/>
                                      </p:to>
                                    </p:set>
                                  </p:childTnLst>
                                </p:cTn>
                              </p:par>
                              <p:par>
                                <p:cTn id="139" presetID="1" presetClass="entr" presetSubtype="0" fill="hold" grpId="0" nodeType="withEffect">
                                  <p:stCondLst>
                                    <p:cond delay="0"/>
                                  </p:stCondLst>
                                  <p:childTnLst>
                                    <p:set>
                                      <p:cBhvr>
                                        <p:cTn id="140" dur="1" fill="hold">
                                          <p:stCondLst>
                                            <p:cond delay="0"/>
                                          </p:stCondLst>
                                        </p:cTn>
                                        <p:tgtEl>
                                          <p:spTgt spid="119"/>
                                        </p:tgtEl>
                                        <p:attrNameLst>
                                          <p:attrName>style.visibility</p:attrName>
                                        </p:attrNameLst>
                                      </p:cBhvr>
                                      <p:to>
                                        <p:strVal val="visible"/>
                                      </p:to>
                                    </p:set>
                                  </p:childTnLst>
                                </p:cTn>
                              </p:par>
                              <p:par>
                                <p:cTn id="141" presetID="1" presetClass="entr" presetSubtype="0" fill="hold" grpId="0" nodeType="withEffect">
                                  <p:stCondLst>
                                    <p:cond delay="0"/>
                                  </p:stCondLst>
                                  <p:childTnLst>
                                    <p:set>
                                      <p:cBhvr>
                                        <p:cTn id="142" dur="1" fill="hold">
                                          <p:stCondLst>
                                            <p:cond delay="0"/>
                                          </p:stCondLst>
                                        </p:cTn>
                                        <p:tgtEl>
                                          <p:spTgt spid="120"/>
                                        </p:tgtEl>
                                        <p:attrNameLst>
                                          <p:attrName>style.visibility</p:attrName>
                                        </p:attrNameLst>
                                      </p:cBhvr>
                                      <p:to>
                                        <p:strVal val="visible"/>
                                      </p:to>
                                    </p:set>
                                  </p:childTnLst>
                                </p:cTn>
                              </p:par>
                              <p:par>
                                <p:cTn id="143" presetID="1" presetClass="entr" presetSubtype="0" fill="hold" nodeType="withEffect">
                                  <p:stCondLst>
                                    <p:cond delay="0"/>
                                  </p:stCondLst>
                                  <p:childTnLst>
                                    <p:set>
                                      <p:cBhvr>
                                        <p:cTn id="144" dur="1" fill="hold">
                                          <p:stCondLst>
                                            <p:cond delay="0"/>
                                          </p:stCondLst>
                                        </p:cTn>
                                        <p:tgtEl>
                                          <p:spTgt spid="129"/>
                                        </p:tgtEl>
                                        <p:attrNameLst>
                                          <p:attrName>style.visibility</p:attrName>
                                        </p:attrNameLst>
                                      </p:cBhvr>
                                      <p:to>
                                        <p:strVal val="visible"/>
                                      </p:to>
                                    </p:set>
                                  </p:childTnLst>
                                </p:cTn>
                              </p:par>
                            </p:childTnLst>
                          </p:cTn>
                        </p:par>
                      </p:childTnLst>
                    </p:cTn>
                  </p:par>
                  <p:par>
                    <p:cTn id="145" fill="hold">
                      <p:stCondLst>
                        <p:cond delay="indefinite"/>
                      </p:stCondLst>
                      <p:childTnLst>
                        <p:par>
                          <p:cTn id="146" fill="hold">
                            <p:stCondLst>
                              <p:cond delay="0"/>
                            </p:stCondLst>
                            <p:childTnLst>
                              <p:par>
                                <p:cTn id="147" presetID="1" presetClass="entr" presetSubtype="0" fill="hold" nodeType="clickEffect">
                                  <p:stCondLst>
                                    <p:cond delay="0"/>
                                  </p:stCondLst>
                                  <p:childTnLst>
                                    <p:set>
                                      <p:cBhvr>
                                        <p:cTn id="148" dur="1" fill="hold">
                                          <p:stCondLst>
                                            <p:cond delay="0"/>
                                          </p:stCondLst>
                                        </p:cTn>
                                        <p:tgtEl>
                                          <p:spTgt spid="143"/>
                                        </p:tgtEl>
                                        <p:attrNameLst>
                                          <p:attrName>style.visibility</p:attrName>
                                        </p:attrNameLst>
                                      </p:cBhvr>
                                      <p:to>
                                        <p:strVal val="visible"/>
                                      </p:to>
                                    </p:set>
                                  </p:childTnLst>
                                </p:cTn>
                              </p:par>
                              <p:par>
                                <p:cTn id="149" presetID="1" presetClass="entr" presetSubtype="0" fill="hold" grpId="0" nodeType="withEffect">
                                  <p:stCondLst>
                                    <p:cond delay="0"/>
                                  </p:stCondLst>
                                  <p:childTnLst>
                                    <p:set>
                                      <p:cBhvr>
                                        <p:cTn id="150" dur="1" fill="hold">
                                          <p:stCondLst>
                                            <p:cond delay="0"/>
                                          </p:stCondLst>
                                        </p:cTn>
                                        <p:tgtEl>
                                          <p:spTgt spid="142"/>
                                        </p:tgtEl>
                                        <p:attrNameLst>
                                          <p:attrName>style.visibility</p:attrName>
                                        </p:attrNameLst>
                                      </p:cBhvr>
                                      <p:to>
                                        <p:strVal val="visible"/>
                                      </p:to>
                                    </p:set>
                                  </p:childTnLst>
                                </p:cTn>
                              </p:par>
                            </p:childTnLst>
                          </p:cTn>
                        </p:par>
                      </p:childTnLst>
                    </p:cTn>
                  </p:par>
                  <p:par>
                    <p:cTn id="151" fill="hold">
                      <p:stCondLst>
                        <p:cond delay="indefinite"/>
                      </p:stCondLst>
                      <p:childTnLst>
                        <p:par>
                          <p:cTn id="152" fill="hold">
                            <p:stCondLst>
                              <p:cond delay="0"/>
                            </p:stCondLst>
                            <p:childTnLst>
                              <p:par>
                                <p:cTn id="153" presetID="1" presetClass="entr" presetSubtype="0" fill="hold" grpId="0" nodeType="clickEffect">
                                  <p:stCondLst>
                                    <p:cond delay="0"/>
                                  </p:stCondLst>
                                  <p:childTnLst>
                                    <p:set>
                                      <p:cBhvr>
                                        <p:cTn id="154" dur="1" fill="hold">
                                          <p:stCondLst>
                                            <p:cond delay="0"/>
                                          </p:stCondLst>
                                        </p:cTn>
                                        <p:tgtEl>
                                          <p:spTgt spid="144"/>
                                        </p:tgtEl>
                                        <p:attrNameLst>
                                          <p:attrName>style.visibility</p:attrName>
                                        </p:attrNameLst>
                                      </p:cBhvr>
                                      <p:to>
                                        <p:strVal val="visible"/>
                                      </p:to>
                                    </p:set>
                                  </p:childTnLst>
                                </p:cTn>
                              </p:par>
                              <p:par>
                                <p:cTn id="155" presetID="1" presetClass="entr" presetSubtype="0" fill="hold" nodeType="withEffect">
                                  <p:stCondLst>
                                    <p:cond delay="0"/>
                                  </p:stCondLst>
                                  <p:childTnLst>
                                    <p:set>
                                      <p:cBhvr>
                                        <p:cTn id="156" dur="1" fill="hold">
                                          <p:stCondLst>
                                            <p:cond delay="0"/>
                                          </p:stCondLst>
                                        </p:cTn>
                                        <p:tgtEl>
                                          <p:spTgt spid="145"/>
                                        </p:tgtEl>
                                        <p:attrNameLst>
                                          <p:attrName>style.visibility</p:attrName>
                                        </p:attrNameLst>
                                      </p:cBhvr>
                                      <p:to>
                                        <p:strVal val="visible"/>
                                      </p:to>
                                    </p:set>
                                  </p:childTnLst>
                                </p:cTn>
                              </p:par>
                            </p:childTnLst>
                          </p:cTn>
                        </p:par>
                      </p:childTnLst>
                    </p:cTn>
                  </p:par>
                  <p:par>
                    <p:cTn id="157" fill="hold">
                      <p:stCondLst>
                        <p:cond delay="indefinite"/>
                      </p:stCondLst>
                      <p:childTnLst>
                        <p:par>
                          <p:cTn id="158" fill="hold">
                            <p:stCondLst>
                              <p:cond delay="0"/>
                            </p:stCondLst>
                            <p:childTnLst>
                              <p:par>
                                <p:cTn id="159" presetID="1" presetClass="entr" presetSubtype="0" fill="hold" nodeType="clickEffect">
                                  <p:stCondLst>
                                    <p:cond delay="0"/>
                                  </p:stCondLst>
                                  <p:childTnLst>
                                    <p:set>
                                      <p:cBhvr>
                                        <p:cTn id="160" dur="1" fill="hold">
                                          <p:stCondLst>
                                            <p:cond delay="0"/>
                                          </p:stCondLst>
                                        </p:cTn>
                                        <p:tgtEl>
                                          <p:spTgt spid="141"/>
                                        </p:tgtEl>
                                        <p:attrNameLst>
                                          <p:attrName>style.visibility</p:attrName>
                                        </p:attrNameLst>
                                      </p:cBhvr>
                                      <p:to>
                                        <p:strVal val="visible"/>
                                      </p:to>
                                    </p:set>
                                  </p:childTnLst>
                                </p:cTn>
                              </p:par>
                            </p:childTnLst>
                          </p:cTn>
                        </p:par>
                      </p:childTnLst>
                    </p:cTn>
                  </p:par>
                  <p:par>
                    <p:cTn id="161" fill="hold">
                      <p:stCondLst>
                        <p:cond delay="indefinite"/>
                      </p:stCondLst>
                      <p:childTnLst>
                        <p:par>
                          <p:cTn id="162" fill="hold">
                            <p:stCondLst>
                              <p:cond delay="0"/>
                            </p:stCondLst>
                            <p:childTnLst>
                              <p:par>
                                <p:cTn id="163" presetID="0" presetClass="path" presetSubtype="0" accel="50000" decel="50000" fill="hold" nodeType="clickEffect">
                                  <p:stCondLst>
                                    <p:cond delay="2000"/>
                                  </p:stCondLst>
                                  <p:childTnLst>
                                    <p:animMotion origin="layout" path="M -1.04167E-6 -3.7037E-6 C 0.0013 0.0044 0.003 0.0088 0.00443 0.01343 C 0.00534 0.01713 0.00664 0.025 0.00664 0.02524 C 0.0069 0.03218 0.00742 0.03912 0.00781 0.0463 C 0.00833 0.05973 0.0082 0.07338 0.00886 0.08681 C 0.00899 0.08889 0.00912 0.09121 0.01016 0.0926 C 0.01094 0.09399 0.01224 0.09399 0.01354 0.09468 C 0.01836 0.09375 0.02435 0.09306 0.0293 0.09074 C 0.03151 0.08959 0.03386 0.0882 0.0362 0.08681 L 0.03958 0.08496 L 0.04636 0.07709 C 0.0474 0.07593 0.04883 0.075 0.04974 0.07338 C 0.05039 0.07199 0.05104 0.07061 0.05182 0.06945 C 0.05417 0.06667 0.05677 0.06505 0.05873 0.06181 C 0.06146 0.05718 0.06393 0.05232 0.06771 0.05024 L 0.07461 0.0463 C 0.07578 0.04561 0.07695 0.04491 0.07787 0.04445 C 0.07956 0.04375 0.08112 0.04306 0.08255 0.04236 C 0.08633 0.04098 0.09011 0.04051 0.09375 0.03843 C 0.09505 0.03797 0.09609 0.03727 0.09727 0.03658 C 0.10221 0.03426 0.10221 0.03473 0.10742 0.03264 C 0.10912 0.03218 0.11055 0.03149 0.11198 0.03079 C 0.11432 0.03149 0.1168 0.03079 0.11888 0.03264 C 0.11992 0.0338 0.11992 0.03658 0.11992 0.03843 C 0.11992 0.05602 0.11927 0.07338 0.11888 0.09074 C 0.11823 0.10973 0.11771 0.12616 0.11654 0.14491 C 0.11537 0.16227 0.11576 0.15672 0.11432 0.17199 C 0.11367 0.17824 0.11315 0.18843 0.11198 0.19514 C 0.11133 0.19908 0.11107 0.20324 0.10964 0.20672 L 0.10521 0.21829 C 0.10443 0.22014 0.10391 0.22246 0.103 0.22408 C 0.10143 0.22662 0.09948 0.22871 0.09844 0.23172 C 0.0957 0.23912 0.09701 0.23588 0.09375 0.24144 C 0.09115 0.25579 0.09531 0.23658 0.08828 0.2551 C 0.08529 0.26227 0.08685 0.25903 0.08359 0.26436 C 0.0806 0.28079 0.0849 0.26111 0.08021 0.27431 C 0.07591 0.28681 0.08255 0.27385 0.07695 0.28403 C 0.07617 0.28774 0.07591 0.29213 0.07461 0.29561 C 0.07083 0.30533 0.07422 0.29792 0.06901 0.30533 C 0.0681 0.30625 0.06758 0.30787 0.06667 0.30903 C 0.06354 0.31343 0.06341 0.31274 0.0599 0.31482 C 0.05287 0.32686 0.06302 0.31065 0.05417 0.32061 C 0.0457 0.33033 0.05547 0.32385 0.0474 0.32848 C 0.04636 0.33033 0.04518 0.33218 0.04401 0.33426 C 0.04245 0.3375 0.04037 0.34422 0.03958 0.34769 C 0.03542 0.36505 0.03919 0.35394 0.0349 0.36505 C 0.03451 0.3676 0.03425 0.37037 0.03386 0.37292 C 0.03346 0.37477 0.03307 0.37662 0.03268 0.37871 C 0.03177 0.38496 0.03047 0.39792 0.03047 0.39815 C 0.03021 0.40278 0.028 0.42709 0.03047 0.43473 C 0.0319 0.43959 0.0349 0.44236 0.03724 0.4463 L 0.04284 0.45602 C 0.04401 0.45787 0.04531 0.45949 0.04636 0.46181 C 0.04948 0.46991 0.04753 0.46598 0.05182 0.47338 C 0.05417 0.48473 0.0513 0.47431 0.05651 0.48311 C 0.05742 0.48473 0.05781 0.48704 0.05873 0.48889 C 0.06042 0.49213 0.0625 0.49514 0.06432 0.49838 C 0.06589 0.50116 0.06719 0.50417 0.06901 0.50625 C 0.07123 0.50857 0.07383 0.51065 0.07578 0.51389 L 0.08138 0.52361 C 0.08216 0.525 0.08281 0.52639 0.08359 0.52755 C 0.08477 0.52871 0.08594 0.52986 0.08711 0.53102 C 0.08789 0.53218 0.08854 0.53403 0.08932 0.53519 C 0.0905 0.53635 0.09167 0.53727 0.09284 0.53912 C 0.09362 0.54028 0.09414 0.54167 0.09505 0.5426 C 0.09609 0.54375 0.0974 0.54375 0.09844 0.54491 C 0.09974 0.54584 0.10065 0.54769 0.10182 0.54861 C 0.10404 0.55024 0.10873 0.55232 0.10873 0.55278 C 0.10964 0.55186 0.11081 0.5507 0.11198 0.5507 C 0.11667 0.5507 0.12136 0.55417 0.12552 0.55649 C 0.12669 0.55718 0.12787 0.55764 0.12904 0.55834 C 0.1349 0.56042 0.13737 0.56088 0.14375 0.56389 C 0.14596 0.56505 0.14818 0.56713 0.15065 0.56806 L 0.15846 0.56991 L 0.16979 0.5757 C 0.18086 0.58172 0.1724 0.57778 0.18112 0.58125 C 0.18867 0.58797 0.18255 0.58311 0.19024 0.58727 C 0.20404 0.59445 0.19102 0.58843 0.20156 0.59283 C 0.203 0.59445 0.20443 0.59584 0.20612 0.59699 C 0.21094 0.6 0.21914 0.60024 0.22318 0.60093 C 0.23542 0.60672 0.22826 0.60394 0.24453 0.60857 L 0.24453 0.6088 C 0.24596 0.60926 0.24753 0.61042 0.24922 0.61065 C 0.25781 0.61158 0.26654 0.61181 0.27526 0.6125 C 0.30521 0.60926 0.29323 0.60949 0.33633 0.61412 C 0.3431 0.61505 0.34779 0.61922 0.35443 0.62223 C 0.35638 0.62269 0.35833 0.62338 0.36016 0.62385 C 0.36328 0.62338 0.36615 0.62315 0.36914 0.62223 C 0.37031 0.62153 0.37149 0.62037 0.37266 0.62014 C 0.37826 0.61922 0.38399 0.61899 0.38971 0.61829 L 0.40326 0.61621 C 0.40521 0.61574 0.40703 0.61505 0.40899 0.61412 C 0.41003 0.61389 0.41107 0.6125 0.41224 0.6125 C 0.42357 0.61297 0.43503 0.61505 0.44636 0.61621 C 0.46419 0.62662 0.45078 0.62014 0.48828 0.62223 C 0.50026 0.62385 0.51237 0.62639 0.52448 0.62801 C 0.5332 0.62894 0.5418 0.62848 0.55052 0.62986 C 0.55443 0.63056 0.56172 0.63218 0.56641 0.63542 C 0.56732 0.63611 0.56784 0.63704 0.56875 0.6375 " pathEditMode="relative" rAng="0" ptsTypes="AAAAAAAAAAAAAAAAAAAAAAAAAAAAAAAAAAAAAAAAAAAAAAAAAAAAAAAAAAAAAAAAAAAAAAAAAAAAAAAAAAAAAAAAAAAAAAAAAAA">
                                      <p:cBhvr>
                                        <p:cTn id="164" dur="5000" fill="hold"/>
                                        <p:tgtEl>
                                          <p:spTgt spid="141"/>
                                        </p:tgtEl>
                                        <p:attrNameLst>
                                          <p:attrName>ppt_x</p:attrName>
                                          <p:attrName>ppt_y</p:attrName>
                                        </p:attrNameLst>
                                      </p:cBhvr>
                                      <p:rCtr x="28438" y="31875"/>
                                    </p:animMotion>
                                  </p:childTnLst>
                                </p:cTn>
                              </p:par>
                            </p:childTnLst>
                          </p:cTn>
                        </p:par>
                      </p:childTnLst>
                    </p:cTn>
                  </p:par>
                  <p:par>
                    <p:cTn id="165" fill="hold">
                      <p:stCondLst>
                        <p:cond delay="indefinite"/>
                      </p:stCondLst>
                      <p:childTnLst>
                        <p:par>
                          <p:cTn id="166" fill="hold">
                            <p:stCondLst>
                              <p:cond delay="0"/>
                            </p:stCondLst>
                            <p:childTnLst>
                              <p:par>
                                <p:cTn id="167" presetID="0" presetClass="path" presetSubtype="0" accel="50000" decel="50000" fill="hold" nodeType="clickEffect">
                                  <p:stCondLst>
                                    <p:cond delay="0"/>
                                  </p:stCondLst>
                                  <p:childTnLst>
                                    <p:animMotion origin="layout" path="M -8.33333E-7 -1.48148E-6 C -0.06159 0.01296 -0.00208 0.00139 -0.15417 0.00625 C -0.17253 0.00695 -0.19075 0.00833 -0.20911 0.00949 C -0.23646 0.00833 -0.26393 0.0081 -0.29128 0.00625 C -0.29349 0.00602 -0.29779 0.00648 -0.29779 0.00324 C -0.29779 -0.00602 -0.28607 -0.0081 -0.28294 -0.00926 C -0.27057 -0.02106 -0.28242 -0.01088 -0.27018 -0.01852 C -0.26732 -0.02037 -0.26471 -0.02315 -0.26185 -0.02477 C -0.25638 -0.02778 -0.25208 -0.02708 -0.247 -0.03102 C -0.23073 -0.04305 -0.25026 -0.03241 -0.2345 -0.04028 C -0.22461 -0.05463 -0.23737 -0.03819 -0.22174 -0.04954 C -0.19271 -0.07083 -0.22031 -0.05648 -0.20286 -0.06504 C -0.20052 -0.06713 -0.1987 -0.06991 -0.19635 -0.07129 C -0.17513 -0.08472 -0.20378 -0.05972 -0.17513 -0.08055 C -0.17253 -0.08264 -0.16979 -0.08495 -0.16693 -0.0868 C -0.16133 -0.09028 -0.15807 -0.09028 -0.15195 -0.09305 C -0.14779 -0.09491 -0.14375 -0.09699 -0.13945 -0.09907 C -0.13724 -0.10023 -0.13489 -0.10046 -0.13307 -0.10231 C -0.13099 -0.1044 -0.12904 -0.10694 -0.12669 -0.10856 C -0.12266 -0.11111 -0.11771 -0.11111 -0.11406 -0.11458 C -0.10976 -0.11875 -0.10599 -0.12384 -0.10143 -0.12708 C -0.09466 -0.13194 -0.08542 -0.13819 -0.08047 -0.1456 L -0.07617 -0.15185 C -0.07539 -0.15509 -0.07448 -0.1581 -0.07396 -0.16111 C -0.07239 -0.17129 -0.07018 -0.1794 -0.07396 -0.18912 C -0.07539 -0.19282 -0.07786 -0.19606 -0.08047 -0.19838 C -0.08203 -0.20023 -0.08437 -0.20046 -0.08672 -0.20162 C -0.08867 -0.20347 -0.09062 -0.20625 -0.09297 -0.20764 C -0.097 -0.21042 -0.10143 -0.2118 -0.1056 -0.21389 C -0.10781 -0.21504 -0.10989 -0.21551 -0.11211 -0.21713 C -0.11471 -0.21898 -0.11745 -0.22153 -0.12031 -0.22315 C -0.12448 -0.22569 -0.12891 -0.22731 -0.13307 -0.2294 C -0.13529 -0.23055 -0.13724 -0.23171 -0.13945 -0.23264 C -0.14232 -0.23356 -0.14518 -0.23449 -0.14779 -0.23565 C -0.15195 -0.2375 -0.15625 -0.23981 -0.16055 -0.2419 C -0.16263 -0.24282 -0.16471 -0.24444 -0.16693 -0.24491 C -0.21862 -0.2544 -0.17799 -0.24792 -0.28932 -0.25116 C -0.30351 -0.27199 -0.297 -0.26065 -0.30833 -0.28518 C -0.30963 -0.28842 -0.31159 -0.29097 -0.3125 -0.29444 C -0.31315 -0.29768 -0.31341 -0.30116 -0.31458 -0.30393 C -0.31628 -0.30741 -0.31875 -0.30995 -0.32096 -0.31319 C -0.3263 -0.33657 -0.31901 -0.30764 -0.32721 -0.33171 C -0.32812 -0.33472 -0.32825 -0.33819 -0.3293 -0.34097 C -0.33177 -0.34815 -0.33581 -0.35486 -0.33984 -0.35972 C -0.34193 -0.36204 -0.34414 -0.36389 -0.34622 -0.36597 C -0.35117 -0.36481 -0.35612 -0.36504 -0.36094 -0.36273 C -0.36276 -0.3618 -0.36445 -0.35926 -0.3651 -0.35648 C -0.36641 -0.35278 -0.36641 -0.34838 -0.36745 -0.34421 C -0.36875 -0.33796 -0.37005 -0.33171 -0.37148 -0.32546 L -0.37786 -0.29768 C -0.37864 -0.29444 -0.37838 -0.29074 -0.38008 -0.28842 C -0.38398 -0.28264 -0.38529 -0.27986 -0.39049 -0.27592 C -0.39258 -0.27454 -0.39479 -0.27384 -0.39687 -0.27292 C -0.41003 -0.25347 -0.39101 -0.27963 -0.40742 -0.26366 C -0.40989 -0.26111 -0.41133 -0.25694 -0.41367 -0.25417 C -0.41784 -0.24977 -0.42279 -0.24722 -0.42643 -0.2419 C -0.43437 -0.23032 -0.42995 -0.23403 -0.43906 -0.2294 C -0.44128 -0.23055 -0.44362 -0.23055 -0.44531 -0.23264 C -0.44739 -0.23495 -0.44805 -0.23889 -0.44961 -0.2419 C -0.45091 -0.24421 -0.4526 -0.24583 -0.45391 -0.24815 C -0.45547 -0.25092 -0.45638 -0.2544 -0.45807 -0.25741 C -0.46003 -0.26065 -0.4625 -0.26319 -0.46445 -0.26667 C -0.46601 -0.26944 -0.46706 -0.27315 -0.46862 -0.27592 C -0.47122 -0.28032 -0.47708 -0.28842 -0.47708 -0.28819 C -0.47786 -0.29143 -0.48086 -0.29537 -0.4793 -0.29768 C -0.4776 -0.3 -0.47409 -0.2919 -0.47279 -0.29444 C -0.47226 -0.29583 -0.47656 -0.31389 -0.47708 -0.3162 C -0.48099 -0.35579 -0.47851 -0.32106 -0.47708 -0.37523 C -0.47604 -0.41042 -0.47565 -0.4456 -0.475 -0.48055 C -0.47565 -0.49305 -0.47604 -0.50555 -0.47708 -0.51782 C -0.47734 -0.52106 -0.47851 -0.52407 -0.4793 -0.52708 C -0.48516 -0.56227 -0.47643 -0.52129 -0.48555 -0.56134 C -0.48555 -0.56111 -0.48984 -0.57986 -0.48984 -0.57963 L -0.49818 -0.59838 C -0.50586 -0.59745 -0.5138 -0.59699 -0.52148 -0.59537 C -0.52891 -0.59375 -0.52747 -0.59097 -0.53411 -0.58611 C -0.53607 -0.58472 -0.53841 -0.58403 -0.54036 -0.5831 C -0.5487 -0.57083 -0.53997 -0.58171 -0.55091 -0.57361 C -0.55325 -0.57199 -0.55508 -0.56921 -0.55729 -0.56759 C -0.55924 -0.56597 -0.56159 -0.56574 -0.56367 -0.56435 C -0.56654 -0.5625 -0.56914 -0.55949 -0.572 -0.5581 C -0.57904 -0.55532 -0.58607 -0.55324 -0.59323 -0.55208 C -0.61224 -0.54838 -0.6043 -0.54884 -0.61628 -0.54884 " pathEditMode="relative" rAng="0" ptsTypes="AAAAAAAAAAAAAAAAAAAAAAAAAAAAAAAAAAAAAAAAAAAAAAAAAAAAAAAAAAAAAAAAAAAAAAAAAAAAAAAAAAA">
                                      <p:cBhvr>
                                        <p:cTn id="168" dur="10000" fill="hold"/>
                                        <p:tgtEl>
                                          <p:spTgt spid="145"/>
                                        </p:tgtEl>
                                        <p:attrNameLst>
                                          <p:attrName>ppt_x</p:attrName>
                                          <p:attrName>ppt_y</p:attrName>
                                        </p:attrNameLst>
                                      </p:cBhvr>
                                      <p:rCtr x="-30820" y="-29444"/>
                                    </p:animMotion>
                                  </p:childTnLst>
                                </p:cTn>
                              </p:par>
                            </p:childTnLst>
                          </p:cTn>
                        </p:par>
                      </p:childTnLst>
                    </p:cTn>
                  </p:par>
                  <p:par>
                    <p:cTn id="169" fill="hold">
                      <p:stCondLst>
                        <p:cond delay="indefinite"/>
                      </p:stCondLst>
                      <p:childTnLst>
                        <p:par>
                          <p:cTn id="170" fill="hold">
                            <p:stCondLst>
                              <p:cond delay="0"/>
                            </p:stCondLst>
                            <p:childTnLst>
                              <p:par>
                                <p:cTn id="171" presetID="1" presetClass="entr" presetSubtype="0" fill="hold" grpId="0" nodeType="clickEffect">
                                  <p:stCondLst>
                                    <p:cond delay="0"/>
                                  </p:stCondLst>
                                  <p:childTnLst>
                                    <p:set>
                                      <p:cBhvr>
                                        <p:cTn id="172" dur="1" fill="hold">
                                          <p:stCondLst>
                                            <p:cond delay="0"/>
                                          </p:stCondLst>
                                        </p:cTn>
                                        <p:tgtEl>
                                          <p:spTgt spid="148"/>
                                        </p:tgtEl>
                                        <p:attrNameLst>
                                          <p:attrName>style.visibility</p:attrName>
                                        </p:attrNameLst>
                                      </p:cBhvr>
                                      <p:to>
                                        <p:strVal val="visible"/>
                                      </p:to>
                                    </p:set>
                                  </p:childTnLst>
                                  <p:subTnLst>
                                    <p:set>
                                      <p:cBhvr override="childStyle">
                                        <p:cTn dur="1" fill="hold" display="0" masterRel="nextClick" afterEffect="1"/>
                                        <p:tgtEl>
                                          <p:spTgt spid="148"/>
                                        </p:tgtEl>
                                        <p:attrNameLst>
                                          <p:attrName>style.visibility</p:attrName>
                                        </p:attrNameLst>
                                      </p:cBhvr>
                                      <p:to>
                                        <p:strVal val="hidden"/>
                                      </p:to>
                                    </p:set>
                                  </p:subTnLst>
                                </p:cTn>
                              </p:par>
                            </p:childTnLst>
                          </p:cTn>
                        </p:par>
                      </p:childTnLst>
                    </p:cTn>
                  </p:par>
                  <p:par>
                    <p:cTn id="173" fill="hold">
                      <p:stCondLst>
                        <p:cond delay="indefinite"/>
                      </p:stCondLst>
                      <p:childTnLst>
                        <p:par>
                          <p:cTn id="174" fill="hold">
                            <p:stCondLst>
                              <p:cond delay="0"/>
                            </p:stCondLst>
                            <p:childTnLst>
                              <p:par>
                                <p:cTn id="175" presetID="1" presetClass="entr" presetSubtype="0" fill="hold" grpId="0" nodeType="clickEffect">
                                  <p:stCondLst>
                                    <p:cond delay="0"/>
                                  </p:stCondLst>
                                  <p:childTnLst>
                                    <p:set>
                                      <p:cBhvr>
                                        <p:cTn id="176" dur="1" fill="hold">
                                          <p:stCondLst>
                                            <p:cond delay="0"/>
                                          </p:stCondLst>
                                        </p:cTn>
                                        <p:tgtEl>
                                          <p:spTgt spid="149"/>
                                        </p:tgtEl>
                                        <p:attrNameLst>
                                          <p:attrName>style.visibility</p:attrName>
                                        </p:attrNameLst>
                                      </p:cBhvr>
                                      <p:to>
                                        <p:strVal val="visible"/>
                                      </p:to>
                                    </p:set>
                                  </p:childTnLst>
                                  <p:subTnLst>
                                    <p:set>
                                      <p:cBhvr override="childStyle">
                                        <p:cTn dur="1" fill="hold" display="0" masterRel="nextClick" afterEffect="1"/>
                                        <p:tgtEl>
                                          <p:spTgt spid="149"/>
                                        </p:tgtEl>
                                        <p:attrNameLst>
                                          <p:attrName>style.visibility</p:attrName>
                                        </p:attrNameLst>
                                      </p:cBhvr>
                                      <p:to>
                                        <p:strVal val="hidden"/>
                                      </p:to>
                                    </p:set>
                                  </p:subTnLst>
                                </p:cTn>
                              </p:par>
                            </p:childTnLst>
                          </p:cTn>
                        </p:par>
                      </p:childTnLst>
                    </p:cTn>
                  </p:par>
                  <p:par>
                    <p:cTn id="177" fill="hold">
                      <p:stCondLst>
                        <p:cond delay="indefinite"/>
                      </p:stCondLst>
                      <p:childTnLst>
                        <p:par>
                          <p:cTn id="178" fill="hold">
                            <p:stCondLst>
                              <p:cond delay="0"/>
                            </p:stCondLst>
                            <p:childTnLst>
                              <p:par>
                                <p:cTn id="179" presetID="1" presetClass="entr" presetSubtype="0" fill="hold" grpId="0" nodeType="clickEffect">
                                  <p:stCondLst>
                                    <p:cond delay="0"/>
                                  </p:stCondLst>
                                  <p:childTnLst>
                                    <p:set>
                                      <p:cBhvr>
                                        <p:cTn id="180" dur="1" fill="hold">
                                          <p:stCondLst>
                                            <p:cond delay="0"/>
                                          </p:stCondLst>
                                        </p:cTn>
                                        <p:tgtEl>
                                          <p:spTgt spid="150"/>
                                        </p:tgtEl>
                                        <p:attrNameLst>
                                          <p:attrName>style.visibility</p:attrName>
                                        </p:attrNameLst>
                                      </p:cBhvr>
                                      <p:to>
                                        <p:strVal val="visible"/>
                                      </p:to>
                                    </p:set>
                                  </p:childTnLst>
                                  <p:subTnLst>
                                    <p:set>
                                      <p:cBhvr override="childStyle">
                                        <p:cTn dur="1" fill="hold" display="0" masterRel="nextClick" afterEffect="1"/>
                                        <p:tgtEl>
                                          <p:spTgt spid="150"/>
                                        </p:tgtEl>
                                        <p:attrNameLst>
                                          <p:attrName>style.visibility</p:attrName>
                                        </p:attrNameLst>
                                      </p:cBhvr>
                                      <p:to>
                                        <p:strVal val="hidden"/>
                                      </p:to>
                                    </p:set>
                                  </p:subTnLst>
                                </p:cTn>
                              </p:par>
                            </p:childTnLst>
                          </p:cTn>
                        </p:par>
                      </p:childTnLst>
                    </p:cTn>
                  </p:par>
                  <p:par>
                    <p:cTn id="181" fill="hold">
                      <p:stCondLst>
                        <p:cond delay="indefinite"/>
                      </p:stCondLst>
                      <p:childTnLst>
                        <p:par>
                          <p:cTn id="182" fill="hold">
                            <p:stCondLst>
                              <p:cond delay="0"/>
                            </p:stCondLst>
                            <p:childTnLst>
                              <p:par>
                                <p:cTn id="183" presetID="1" presetClass="entr" presetSubtype="0" fill="hold" grpId="0" nodeType="clickEffect">
                                  <p:stCondLst>
                                    <p:cond delay="0"/>
                                  </p:stCondLst>
                                  <p:childTnLst>
                                    <p:set>
                                      <p:cBhvr>
                                        <p:cTn id="184" dur="1" fill="hold">
                                          <p:stCondLst>
                                            <p:cond delay="0"/>
                                          </p:stCondLst>
                                        </p:cTn>
                                        <p:tgtEl>
                                          <p:spTgt spid="151"/>
                                        </p:tgtEl>
                                        <p:attrNameLst>
                                          <p:attrName>style.visibility</p:attrName>
                                        </p:attrNameLst>
                                      </p:cBhvr>
                                      <p:to>
                                        <p:strVal val="visible"/>
                                      </p:to>
                                    </p:set>
                                  </p:childTnLst>
                                  <p:subTnLst>
                                    <p:set>
                                      <p:cBhvr override="childStyle">
                                        <p:cTn dur="1" fill="hold" display="0" masterRel="nextClick" afterEffect="1"/>
                                        <p:tgtEl>
                                          <p:spTgt spid="151"/>
                                        </p:tgtEl>
                                        <p:attrNameLst>
                                          <p:attrName>style.visibility</p:attrName>
                                        </p:attrNameLst>
                                      </p:cBhvr>
                                      <p:to>
                                        <p:strVal val="hidden"/>
                                      </p:to>
                                    </p:set>
                                  </p:subTnLst>
                                </p:cTn>
                              </p:par>
                            </p:childTnLst>
                          </p:cTn>
                        </p:par>
                      </p:childTnLst>
                    </p:cTn>
                  </p:par>
                  <p:par>
                    <p:cTn id="185" fill="hold">
                      <p:stCondLst>
                        <p:cond delay="indefinite"/>
                      </p:stCondLst>
                      <p:childTnLst>
                        <p:par>
                          <p:cTn id="186" fill="hold">
                            <p:stCondLst>
                              <p:cond delay="0"/>
                            </p:stCondLst>
                            <p:childTnLst>
                              <p:par>
                                <p:cTn id="187" presetID="1" presetClass="entr" presetSubtype="0" fill="hold" grpId="0" nodeType="clickEffect">
                                  <p:stCondLst>
                                    <p:cond delay="0"/>
                                  </p:stCondLst>
                                  <p:childTnLst>
                                    <p:set>
                                      <p:cBhvr>
                                        <p:cTn id="188" dur="1" fill="hold">
                                          <p:stCondLst>
                                            <p:cond delay="0"/>
                                          </p:stCondLst>
                                        </p:cTn>
                                        <p:tgtEl>
                                          <p:spTgt spid="152"/>
                                        </p:tgtEl>
                                        <p:attrNameLst>
                                          <p:attrName>style.visibility</p:attrName>
                                        </p:attrNameLst>
                                      </p:cBhvr>
                                      <p:to>
                                        <p:strVal val="visible"/>
                                      </p:to>
                                    </p:set>
                                  </p:childTnLst>
                                  <p:subTnLst>
                                    <p:set>
                                      <p:cBhvr override="childStyle">
                                        <p:cTn dur="1" fill="hold" display="0" masterRel="nextClick" afterEffect="1"/>
                                        <p:tgtEl>
                                          <p:spTgt spid="152"/>
                                        </p:tgtEl>
                                        <p:attrNameLst>
                                          <p:attrName>style.visibility</p:attrName>
                                        </p:attrNameLst>
                                      </p:cBhvr>
                                      <p:to>
                                        <p:strVal val="hidden"/>
                                      </p:to>
                                    </p:set>
                                  </p:subTnLst>
                                </p:cTn>
                              </p:par>
                            </p:childTnLst>
                          </p:cTn>
                        </p:par>
                      </p:childTnLst>
                    </p:cTn>
                  </p:par>
                  <p:par>
                    <p:cTn id="189" fill="hold">
                      <p:stCondLst>
                        <p:cond delay="indefinite"/>
                      </p:stCondLst>
                      <p:childTnLst>
                        <p:par>
                          <p:cTn id="190" fill="hold">
                            <p:stCondLst>
                              <p:cond delay="0"/>
                            </p:stCondLst>
                            <p:childTnLst>
                              <p:par>
                                <p:cTn id="191" presetID="1" presetClass="entr" presetSubtype="0" fill="hold" grpId="0" nodeType="clickEffect">
                                  <p:stCondLst>
                                    <p:cond delay="0"/>
                                  </p:stCondLst>
                                  <p:childTnLst>
                                    <p:set>
                                      <p:cBhvr>
                                        <p:cTn id="192" dur="1" fill="hold">
                                          <p:stCondLst>
                                            <p:cond delay="0"/>
                                          </p:stCondLst>
                                        </p:cTn>
                                        <p:tgtEl>
                                          <p:spTgt spid="153"/>
                                        </p:tgtEl>
                                        <p:attrNameLst>
                                          <p:attrName>style.visibility</p:attrName>
                                        </p:attrNameLst>
                                      </p:cBhvr>
                                      <p:to>
                                        <p:strVal val="visible"/>
                                      </p:to>
                                    </p:set>
                                  </p:childTnLst>
                                  <p:subTnLst>
                                    <p:set>
                                      <p:cBhvr override="childStyle">
                                        <p:cTn dur="1" fill="hold" display="0" masterRel="nextClick" afterEffect="1"/>
                                        <p:tgtEl>
                                          <p:spTgt spid="153"/>
                                        </p:tgtEl>
                                        <p:attrNameLst>
                                          <p:attrName>style.visibility</p:attrName>
                                        </p:attrNameLst>
                                      </p:cBhvr>
                                      <p:to>
                                        <p:strVal val="hidden"/>
                                      </p:to>
                                    </p:set>
                                  </p:subTnLst>
                                </p:cTn>
                              </p:par>
                            </p:childTnLst>
                          </p:cTn>
                        </p:par>
                      </p:childTnLst>
                    </p:cTn>
                  </p:par>
                  <p:par>
                    <p:cTn id="193" fill="hold">
                      <p:stCondLst>
                        <p:cond delay="indefinite"/>
                      </p:stCondLst>
                      <p:childTnLst>
                        <p:par>
                          <p:cTn id="194" fill="hold">
                            <p:stCondLst>
                              <p:cond delay="0"/>
                            </p:stCondLst>
                            <p:childTnLst>
                              <p:par>
                                <p:cTn id="195" presetID="1" presetClass="entr" presetSubtype="0" fill="hold" grpId="0" nodeType="clickEffect">
                                  <p:stCondLst>
                                    <p:cond delay="0"/>
                                  </p:stCondLst>
                                  <p:childTnLst>
                                    <p:set>
                                      <p:cBhvr>
                                        <p:cTn id="196" dur="1" fill="hold">
                                          <p:stCondLst>
                                            <p:cond delay="0"/>
                                          </p:stCondLst>
                                        </p:cTn>
                                        <p:tgtEl>
                                          <p:spTgt spid="154"/>
                                        </p:tgtEl>
                                        <p:attrNameLst>
                                          <p:attrName>style.visibility</p:attrName>
                                        </p:attrNameLst>
                                      </p:cBhvr>
                                      <p:to>
                                        <p:strVal val="visible"/>
                                      </p:to>
                                    </p:set>
                                  </p:childTnLst>
                                  <p:subTnLst>
                                    <p:set>
                                      <p:cBhvr override="childStyle">
                                        <p:cTn dur="1" fill="hold" display="0" masterRel="nextClick" afterEffect="1"/>
                                        <p:tgtEl>
                                          <p:spTgt spid="154"/>
                                        </p:tgtEl>
                                        <p:attrNameLst>
                                          <p:attrName>style.visibility</p:attrName>
                                        </p:attrNameLst>
                                      </p:cBhvr>
                                      <p:to>
                                        <p:strVal val="hidden"/>
                                      </p:to>
                                    </p:set>
                                  </p:subTnLst>
                                </p:cTn>
                              </p:par>
                            </p:childTnLst>
                          </p:cTn>
                        </p:par>
                      </p:childTnLst>
                    </p:cTn>
                  </p:par>
                  <p:par>
                    <p:cTn id="197" fill="hold">
                      <p:stCondLst>
                        <p:cond delay="indefinite"/>
                      </p:stCondLst>
                      <p:childTnLst>
                        <p:par>
                          <p:cTn id="198" fill="hold">
                            <p:stCondLst>
                              <p:cond delay="0"/>
                            </p:stCondLst>
                            <p:childTnLst>
                              <p:par>
                                <p:cTn id="199" presetID="1" presetClass="entr" presetSubtype="0" fill="hold" grpId="0" nodeType="clickEffect">
                                  <p:stCondLst>
                                    <p:cond delay="0"/>
                                  </p:stCondLst>
                                  <p:childTnLst>
                                    <p:set>
                                      <p:cBhvr>
                                        <p:cTn id="200" dur="1" fill="hold">
                                          <p:stCondLst>
                                            <p:cond delay="0"/>
                                          </p:stCondLst>
                                        </p:cTn>
                                        <p:tgtEl>
                                          <p:spTgt spid="155"/>
                                        </p:tgtEl>
                                        <p:attrNameLst>
                                          <p:attrName>style.visibility</p:attrName>
                                        </p:attrNameLst>
                                      </p:cBhvr>
                                      <p:to>
                                        <p:strVal val="visible"/>
                                      </p:to>
                                    </p:set>
                                  </p:childTnLst>
                                  <p:subTnLst>
                                    <p:set>
                                      <p:cBhvr override="childStyle">
                                        <p:cTn dur="1" fill="hold" display="0" masterRel="nextClick" afterEffect="1"/>
                                        <p:tgtEl>
                                          <p:spTgt spid="155"/>
                                        </p:tgtEl>
                                        <p:attrNameLst>
                                          <p:attrName>style.visibility</p:attrName>
                                        </p:attrNameLst>
                                      </p:cBhvr>
                                      <p:to>
                                        <p:strVal val="hidden"/>
                                      </p:to>
                                    </p:set>
                                  </p:subTnLst>
                                </p:cTn>
                              </p:par>
                            </p:childTnLst>
                          </p:cTn>
                        </p:par>
                      </p:childTnLst>
                    </p:cTn>
                  </p:par>
                  <p:par>
                    <p:cTn id="201" fill="hold">
                      <p:stCondLst>
                        <p:cond delay="indefinite"/>
                      </p:stCondLst>
                      <p:childTnLst>
                        <p:par>
                          <p:cTn id="202" fill="hold">
                            <p:stCondLst>
                              <p:cond delay="0"/>
                            </p:stCondLst>
                            <p:childTnLst>
                              <p:par>
                                <p:cTn id="203" presetID="1" presetClass="entr" presetSubtype="0" fill="hold" grpId="0" nodeType="clickEffect">
                                  <p:stCondLst>
                                    <p:cond delay="0"/>
                                  </p:stCondLst>
                                  <p:childTnLst>
                                    <p:set>
                                      <p:cBhvr>
                                        <p:cTn id="204" dur="1" fill="hold">
                                          <p:stCondLst>
                                            <p:cond delay="0"/>
                                          </p:stCondLst>
                                        </p:cTn>
                                        <p:tgtEl>
                                          <p:spTgt spid="156"/>
                                        </p:tgtEl>
                                        <p:attrNameLst>
                                          <p:attrName>style.visibility</p:attrName>
                                        </p:attrNameLst>
                                      </p:cBhvr>
                                      <p:to>
                                        <p:strVal val="visible"/>
                                      </p:to>
                                    </p:set>
                                  </p:childTnLst>
                                  <p:subTnLst>
                                    <p:set>
                                      <p:cBhvr override="childStyle">
                                        <p:cTn dur="1" fill="hold" display="0" masterRel="nextClick" afterEffect="1"/>
                                        <p:tgtEl>
                                          <p:spTgt spid="156"/>
                                        </p:tgtEl>
                                        <p:attrNameLst>
                                          <p:attrName>style.visibility</p:attrName>
                                        </p:attrNameLst>
                                      </p:cBhvr>
                                      <p:to>
                                        <p:strVal val="hidden"/>
                                      </p:to>
                                    </p:set>
                                  </p:subTnLst>
                                </p:cTn>
                              </p:par>
                            </p:childTnLst>
                          </p:cTn>
                        </p:par>
                      </p:childTnLst>
                    </p:cTn>
                  </p:par>
                  <p:par>
                    <p:cTn id="205" fill="hold">
                      <p:stCondLst>
                        <p:cond delay="indefinite"/>
                      </p:stCondLst>
                      <p:childTnLst>
                        <p:par>
                          <p:cTn id="206" fill="hold">
                            <p:stCondLst>
                              <p:cond delay="0"/>
                            </p:stCondLst>
                            <p:childTnLst>
                              <p:par>
                                <p:cTn id="207" presetID="1" presetClass="entr" presetSubtype="0" fill="hold" grpId="0" nodeType="clickEffect">
                                  <p:stCondLst>
                                    <p:cond delay="0"/>
                                  </p:stCondLst>
                                  <p:childTnLst>
                                    <p:set>
                                      <p:cBhvr>
                                        <p:cTn id="208" dur="1" fill="hold">
                                          <p:stCondLst>
                                            <p:cond delay="0"/>
                                          </p:stCondLst>
                                        </p:cTn>
                                        <p:tgtEl>
                                          <p:spTgt spid="157"/>
                                        </p:tgtEl>
                                        <p:attrNameLst>
                                          <p:attrName>style.visibility</p:attrName>
                                        </p:attrNameLst>
                                      </p:cBhvr>
                                      <p:to>
                                        <p:strVal val="visible"/>
                                      </p:to>
                                    </p:set>
                                  </p:childTnLst>
                                  <p:subTnLst>
                                    <p:set>
                                      <p:cBhvr override="childStyle">
                                        <p:cTn dur="1" fill="hold" display="0" masterRel="nextClick" afterEffect="1"/>
                                        <p:tgtEl>
                                          <p:spTgt spid="157"/>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animBg="1"/>
      <p:bldP spid="82" grpId="0"/>
      <p:bldP spid="83" grpId="0" animBg="1"/>
      <p:bldP spid="84" grpId="0" animBg="1"/>
      <p:bldP spid="89" grpId="0" animBg="1"/>
      <p:bldP spid="91" grpId="0" animBg="1"/>
      <p:bldP spid="92" grpId="0" animBg="1"/>
      <p:bldP spid="92" grpId="1" animBg="1"/>
      <p:bldP spid="93" grpId="0" animBg="1"/>
      <p:bldP spid="94" grpId="0" animBg="1"/>
      <p:bldP spid="94" grpId="1" animBg="1"/>
      <p:bldP spid="95" grpId="0" animBg="1"/>
      <p:bldP spid="96" grpId="0" animBg="1"/>
      <p:bldP spid="97" grpId="0" animBg="1"/>
      <p:bldP spid="98" grpId="0" animBg="1"/>
      <p:bldP spid="99" grpId="0" animBg="1"/>
      <p:bldP spid="100" grpId="0" animBg="1"/>
      <p:bldP spid="101" grpId="0" animBg="1"/>
      <p:bldP spid="102" grpId="0" animBg="1"/>
      <p:bldP spid="103" grpId="0" animBg="1"/>
      <p:bldP spid="104" grpId="0" animBg="1"/>
      <p:bldP spid="105" grpId="0" animBg="1"/>
      <p:bldP spid="110" grpId="0" animBg="1"/>
      <p:bldP spid="112" grpId="0" animBg="1"/>
      <p:bldP spid="116" grpId="0"/>
      <p:bldP spid="117" grpId="0"/>
      <p:bldP spid="118" grpId="0"/>
      <p:bldP spid="119" grpId="0"/>
      <p:bldP spid="120" grpId="0"/>
      <p:bldP spid="121" grpId="0"/>
      <p:bldP spid="121" grpId="1"/>
      <p:bldP spid="122" grpId="0"/>
      <p:bldP spid="123" grpId="0" animBg="1"/>
      <p:bldP spid="142" grpId="0" animBg="1"/>
      <p:bldP spid="144" grpId="0" animBg="1"/>
      <p:bldP spid="146" grpId="0"/>
      <p:bldP spid="147" grpId="0"/>
      <p:bldP spid="148" grpId="0" animBg="1"/>
      <p:bldP spid="149" grpId="0" animBg="1"/>
      <p:bldP spid="150" grpId="0" animBg="1"/>
      <p:bldP spid="151" grpId="0" animBg="1"/>
      <p:bldP spid="152" grpId="0" animBg="1"/>
      <p:bldP spid="153" grpId="0" animBg="1"/>
      <p:bldP spid="154" grpId="0" animBg="1"/>
      <p:bldP spid="155" grpId="0" animBg="1"/>
      <p:bldP spid="156" grpId="0" animBg="1"/>
      <p:bldP spid="157" grpId="0" animBg="1"/>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pic>
        <p:nvPicPr>
          <p:cNvPr id="219" name="Google Shape;219;p26"/>
          <p:cNvPicPr preferRelativeResize="0"/>
          <p:nvPr/>
        </p:nvPicPr>
        <p:blipFill>
          <a:blip r:embed="rId3">
            <a:alphaModFix/>
          </a:blip>
          <a:stretch>
            <a:fillRect/>
          </a:stretch>
        </p:blipFill>
        <p:spPr>
          <a:xfrm>
            <a:off x="0" y="1"/>
            <a:ext cx="12192000" cy="6852444"/>
          </a:xfrm>
          <a:prstGeom prst="rect">
            <a:avLst/>
          </a:prstGeom>
          <a:noFill/>
          <a:ln>
            <a:noFill/>
          </a:ln>
        </p:spPr>
      </p:pic>
      <p:pic>
        <p:nvPicPr>
          <p:cNvPr id="220" name="Google Shape;220;p26"/>
          <p:cNvPicPr preferRelativeResize="0"/>
          <p:nvPr/>
        </p:nvPicPr>
        <p:blipFill>
          <a:blip r:embed="rId4">
            <a:alphaModFix/>
          </a:blip>
          <a:stretch>
            <a:fillRect/>
          </a:stretch>
        </p:blipFill>
        <p:spPr>
          <a:xfrm>
            <a:off x="6351" y="6334"/>
            <a:ext cx="12179300" cy="6845300"/>
          </a:xfrm>
          <a:prstGeom prst="rect">
            <a:avLst/>
          </a:prstGeom>
          <a:noFill/>
          <a:ln>
            <a:noFill/>
          </a:ln>
        </p:spPr>
      </p:pic>
      <p:sp>
        <p:nvSpPr>
          <p:cNvPr id="221" name="Google Shape;221;p26"/>
          <p:cNvSpPr txBox="1"/>
          <p:nvPr/>
        </p:nvSpPr>
        <p:spPr>
          <a:xfrm>
            <a:off x="416103" y="1173670"/>
            <a:ext cx="7112458" cy="2215951"/>
          </a:xfrm>
          <a:prstGeom prst="rect">
            <a:avLst/>
          </a:prstGeom>
          <a:noFill/>
          <a:ln>
            <a:noFill/>
          </a:ln>
        </p:spPr>
        <p:txBody>
          <a:bodyPr spcFirstLastPara="1" wrap="square" lIns="121900" tIns="121900" rIns="121900" bIns="121900" anchor="t" anchorCtr="0">
            <a:spAutoFit/>
          </a:bodyPr>
          <a:lstStyle/>
          <a:p>
            <a:pPr lvl="0"/>
            <a:r>
              <a:rPr lang="en-IN" sz="6400" b="1" dirty="0">
                <a:solidFill>
                  <a:schemeClr val="dk2"/>
                </a:solidFill>
                <a:latin typeface="Proxima Nova"/>
                <a:ea typeface="Proxima Nova"/>
                <a:cs typeface="Proxima Nova"/>
                <a:sym typeface="Proxima Nova"/>
              </a:rPr>
              <a:t>Data Services in GPRS</a:t>
            </a:r>
          </a:p>
        </p:txBody>
      </p:sp>
      <p:pic>
        <p:nvPicPr>
          <p:cNvPr id="225" name="Google Shape;225;p26"/>
          <p:cNvPicPr preferRelativeResize="0"/>
          <p:nvPr/>
        </p:nvPicPr>
        <p:blipFill>
          <a:blip r:embed="rId5">
            <a:alphaModFix/>
          </a:blip>
          <a:stretch>
            <a:fillRect/>
          </a:stretch>
        </p:blipFill>
        <p:spPr>
          <a:xfrm>
            <a:off x="9817918" y="198118"/>
            <a:ext cx="1993900" cy="495300"/>
          </a:xfrm>
          <a:prstGeom prst="rect">
            <a:avLst/>
          </a:prstGeom>
          <a:noFill/>
          <a:ln>
            <a:noFill/>
          </a:ln>
        </p:spPr>
      </p:pic>
    </p:spTree>
    <p:extLst>
      <p:ext uri="{BB962C8B-B14F-4D97-AF65-F5344CB8AC3E}">
        <p14:creationId xmlns:p14="http://schemas.microsoft.com/office/powerpoint/2010/main" val="407560903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r>
              <a:rPr lang="en-US" sz="3067" dirty="0">
                <a:solidFill>
                  <a:srgbClr val="00A4B6"/>
                </a:solidFill>
                <a:latin typeface="Cambria" panose="02040503050406030204" pitchFamily="18" charset="0"/>
                <a:ea typeface="Cambria" panose="02040503050406030204" pitchFamily="18" charset="0"/>
                <a:cs typeface="Proxima Nova"/>
                <a:sym typeface="Proxima Nova"/>
              </a:rPr>
              <a:t>Data Services in GPRS</a:t>
            </a:r>
          </a:p>
        </p:txBody>
      </p:sp>
      <p:sp>
        <p:nvSpPr>
          <p:cNvPr id="4" name="Content Placeholder 2">
            <a:extLst>
              <a:ext uri="{FF2B5EF4-FFF2-40B4-BE49-F238E27FC236}">
                <a16:creationId xmlns:a16="http://schemas.microsoft.com/office/drawing/2014/main" id="{37C102C1-53E3-CBA9-E198-ADA5F8004327}"/>
              </a:ext>
            </a:extLst>
          </p:cNvPr>
          <p:cNvSpPr txBox="1">
            <a:spLocks/>
          </p:cNvSpPr>
          <p:nvPr/>
        </p:nvSpPr>
        <p:spPr>
          <a:xfrm>
            <a:off x="131180" y="966270"/>
            <a:ext cx="6750883" cy="5487739"/>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rgbClr val="5430AA"/>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5430AA"/>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5430AA"/>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5430AA"/>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5430AA"/>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r>
              <a:rPr kumimoji="0" lang="en-US" altLang="en-US"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Any user is likely to use either of the two modes of the GPRS network: </a:t>
            </a:r>
          </a:p>
          <a:p>
            <a:pPr marL="914400" marR="0" lvl="1" indent="-457200" algn="just" defTabSz="914400" rtl="0" eaLnBrk="1" fontAlgn="auto" latinLnBrk="0" hangingPunct="1">
              <a:lnSpc>
                <a:spcPct val="90000"/>
              </a:lnSpc>
              <a:spcBef>
                <a:spcPts val="500"/>
              </a:spcBef>
              <a:spcAft>
                <a:spcPts val="0"/>
              </a:spcAft>
              <a:buClr>
                <a:srgbClr val="5430AA"/>
              </a:buClr>
              <a:buSzTx/>
              <a:buFont typeface="+mj-lt"/>
              <a:buAutoNum type="arabicPeriod"/>
              <a:tabLst/>
              <a:defRPr/>
            </a:pPr>
            <a:r>
              <a:rPr kumimoji="0" lang="en-US" altLang="en-US" sz="2000" b="1"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Application mode</a:t>
            </a:r>
          </a:p>
          <a:p>
            <a:pPr marL="914400" marR="0" lvl="1" indent="-457200" algn="just" defTabSz="914400" rtl="0" eaLnBrk="1" fontAlgn="auto" latinLnBrk="0" hangingPunct="1">
              <a:lnSpc>
                <a:spcPct val="90000"/>
              </a:lnSpc>
              <a:spcBef>
                <a:spcPts val="500"/>
              </a:spcBef>
              <a:spcAft>
                <a:spcPts val="0"/>
              </a:spcAft>
              <a:buClr>
                <a:srgbClr val="5430AA"/>
              </a:buClr>
              <a:buSzTx/>
              <a:buFont typeface="+mj-lt"/>
              <a:buAutoNum type="arabicPeriod"/>
              <a:tabLst/>
              <a:defRPr/>
            </a:pPr>
            <a:r>
              <a:rPr kumimoji="0" lang="en-US" altLang="en-US" sz="2000" b="1"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Tunneling mode</a:t>
            </a:r>
          </a:p>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r>
              <a:rPr kumimoji="0" lang="en-US" altLang="en-US"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In </a:t>
            </a:r>
            <a:r>
              <a:rPr kumimoji="0" lang="en-US" altLang="en-US" sz="24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application mode</a:t>
            </a:r>
            <a:r>
              <a:rPr kumimoji="0" lang="en-US" altLang="en-US"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the user uses the </a:t>
            </a:r>
            <a:r>
              <a:rPr kumimoji="0" lang="en-US" altLang="en-US" sz="24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GPRS </a:t>
            </a:r>
            <a:r>
              <a:rPr kumimoji="0" lang="en-US" altLang="en-US"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to access the applications running on the phone itself. </a:t>
            </a:r>
          </a:p>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r>
              <a:rPr kumimoji="0" lang="en-US" altLang="en-US"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The phone here acts as the end user device. </a:t>
            </a:r>
          </a:p>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r>
              <a:rPr kumimoji="0" lang="en-US" altLang="en-US"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In </a:t>
            </a:r>
            <a:r>
              <a:rPr kumimoji="0" lang="en-US" altLang="en-US" sz="24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tunneling mode</a:t>
            </a:r>
            <a:r>
              <a:rPr kumimoji="0" lang="en-US" altLang="en-US"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user uses </a:t>
            </a:r>
            <a:r>
              <a:rPr kumimoji="0" lang="en-US" altLang="en-US" sz="24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GPRS interface </a:t>
            </a:r>
            <a:r>
              <a:rPr kumimoji="0" lang="en-US" altLang="en-US"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as an access to the network as the end user device would be a large device like </a:t>
            </a:r>
            <a:r>
              <a:rPr kumimoji="0" lang="en-US" altLang="en-US" sz="24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laptop</a:t>
            </a:r>
            <a:r>
              <a:rPr kumimoji="0" lang="en-US" altLang="en-US"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computer or a small device like </a:t>
            </a:r>
            <a:r>
              <a:rPr kumimoji="0" lang="en-US" altLang="en-US" sz="24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PDA</a:t>
            </a:r>
            <a:r>
              <a:rPr kumimoji="0" lang="en-US" altLang="en-US"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a:t>
            </a:r>
          </a:p>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r>
              <a:rPr kumimoji="0" lang="en-US" altLang="en-US"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The mobile phone will be connected to the device and used as a </a:t>
            </a:r>
            <a:r>
              <a:rPr kumimoji="0" lang="en-US" altLang="en-US" sz="24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modem</a:t>
            </a:r>
            <a:r>
              <a:rPr kumimoji="0" lang="en-US" altLang="en-US"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to access the wireless data network.</a:t>
            </a:r>
          </a:p>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endParaRPr kumimoji="0" lang="en-US" sz="2400" b="0" i="0" u="none" strike="noStrike" kern="1200" cap="none" spc="0" normalizeH="0" baseline="0" noProof="0" dirty="0">
              <a:ln>
                <a:noFill/>
              </a:ln>
              <a:solidFill>
                <a:srgbClr val="212121"/>
              </a:solidFill>
              <a:effectLst/>
              <a:uLnTx/>
              <a:uFillTx/>
              <a:latin typeface="Roboto Condensed"/>
              <a:ea typeface="+mn-ea"/>
              <a:cs typeface="+mn-cs"/>
            </a:endParaRPr>
          </a:p>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endParaRPr kumimoji="0" lang="en-IN" sz="2400" b="0" i="0" u="none" strike="noStrike" kern="1200" cap="none" spc="0" normalizeH="0" baseline="0" noProof="0" dirty="0">
              <a:ln>
                <a:noFill/>
              </a:ln>
              <a:solidFill>
                <a:srgbClr val="212121"/>
              </a:solidFill>
              <a:effectLst/>
              <a:uLnTx/>
              <a:uFillTx/>
              <a:latin typeface="Roboto Condensed"/>
              <a:ea typeface="+mn-ea"/>
              <a:cs typeface="+mn-cs"/>
            </a:endParaRPr>
          </a:p>
        </p:txBody>
      </p:sp>
      <p:pic>
        <p:nvPicPr>
          <p:cNvPr id="5" name="Picture 2" descr="Figure 2 from EDGE: enhanced data rates for GSM and TDMA/136 ...">
            <a:extLst>
              <a:ext uri="{FF2B5EF4-FFF2-40B4-BE49-F238E27FC236}">
                <a16:creationId xmlns:a16="http://schemas.microsoft.com/office/drawing/2014/main" id="{76A5668D-BB29-F4EF-EC27-909EE663E402}"/>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846" t="4953" b="5296"/>
          <a:stretch/>
        </p:blipFill>
        <p:spPr bwMode="auto">
          <a:xfrm>
            <a:off x="7011858" y="1146381"/>
            <a:ext cx="4825881" cy="2778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44010"/>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r>
              <a:rPr lang="en-US" sz="3067" dirty="0">
                <a:solidFill>
                  <a:srgbClr val="00A4B6"/>
                </a:solidFill>
                <a:latin typeface="Cambria" panose="02040503050406030204" pitchFamily="18" charset="0"/>
                <a:ea typeface="Cambria" panose="02040503050406030204" pitchFamily="18" charset="0"/>
                <a:cs typeface="Proxima Nova"/>
                <a:sym typeface="Proxima Nova"/>
              </a:rPr>
              <a:t>Bearers in GPRS</a:t>
            </a:r>
          </a:p>
        </p:txBody>
      </p:sp>
      <p:sp>
        <p:nvSpPr>
          <p:cNvPr id="3" name="Content Placeholder 2">
            <a:extLst>
              <a:ext uri="{FF2B5EF4-FFF2-40B4-BE49-F238E27FC236}">
                <a16:creationId xmlns:a16="http://schemas.microsoft.com/office/drawing/2014/main" id="{27DCA39C-23A8-E75B-4238-EB59873C33DA}"/>
              </a:ext>
            </a:extLst>
          </p:cNvPr>
          <p:cNvSpPr txBox="1">
            <a:spLocks/>
          </p:cNvSpPr>
          <p:nvPr/>
        </p:nvSpPr>
        <p:spPr>
          <a:xfrm>
            <a:off x="131180" y="966271"/>
            <a:ext cx="11929641" cy="2914850"/>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rgbClr val="5430AA"/>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5430AA"/>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5430AA"/>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5430AA"/>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5430AA"/>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r>
              <a:rPr kumimoji="0" lang="en-US" altLang="en-US"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Bearer services of GPRS offer </a:t>
            </a:r>
            <a:r>
              <a:rPr kumimoji="0" lang="en-US" altLang="en-US" sz="24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end-to-end packet switched data </a:t>
            </a:r>
            <a:r>
              <a:rPr kumimoji="0" lang="en-US" altLang="en-US"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transfer.</a:t>
            </a:r>
          </a:p>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r>
              <a:rPr kumimoji="0" lang="en-US" altLang="en-US"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GPRS supports two different kinds of data transport services: </a:t>
            </a:r>
          </a:p>
          <a:p>
            <a:pPr marL="914400" marR="0" lvl="1" indent="-457200" algn="just" defTabSz="914400" rtl="0" eaLnBrk="1" fontAlgn="auto" latinLnBrk="0" hangingPunct="1">
              <a:lnSpc>
                <a:spcPct val="90000"/>
              </a:lnSpc>
              <a:spcBef>
                <a:spcPts val="500"/>
              </a:spcBef>
              <a:spcAft>
                <a:spcPts val="0"/>
              </a:spcAft>
              <a:buClr>
                <a:srgbClr val="5430AA"/>
              </a:buClr>
              <a:buSzTx/>
              <a:buFont typeface="+mj-lt"/>
              <a:buAutoNum type="arabicPeriod"/>
              <a:tabLst/>
              <a:defRPr/>
            </a:pPr>
            <a:r>
              <a:rPr kumimoji="0" lang="en-US" altLang="en-US" sz="20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Point-to-point (</a:t>
            </a:r>
            <a:r>
              <a:rPr kumimoji="0" lang="en-US" altLang="en-US" sz="20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PTP</a:t>
            </a:r>
            <a:r>
              <a:rPr kumimoji="0" lang="en-US" altLang="en-US" sz="20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services</a:t>
            </a:r>
          </a:p>
          <a:p>
            <a:pPr marL="914400" marR="0" lvl="1" indent="-457200" algn="just" defTabSz="914400" rtl="0" eaLnBrk="1" fontAlgn="auto" latinLnBrk="0" hangingPunct="1">
              <a:lnSpc>
                <a:spcPct val="90000"/>
              </a:lnSpc>
              <a:spcBef>
                <a:spcPts val="500"/>
              </a:spcBef>
              <a:spcAft>
                <a:spcPts val="0"/>
              </a:spcAft>
              <a:buClr>
                <a:srgbClr val="5430AA"/>
              </a:buClr>
              <a:buSzTx/>
              <a:buFont typeface="+mj-lt"/>
              <a:buAutoNum type="arabicPeriod"/>
              <a:tabLst/>
              <a:defRPr/>
            </a:pPr>
            <a:r>
              <a:rPr kumimoji="0" lang="en-US" altLang="en-US" sz="20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Point-to-multipoint (</a:t>
            </a:r>
            <a:r>
              <a:rPr kumimoji="0" lang="en-US" altLang="en-US" sz="20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PTM</a:t>
            </a:r>
            <a:r>
              <a:rPr kumimoji="0" lang="en-US" altLang="en-US" sz="20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services</a:t>
            </a:r>
          </a:p>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r>
              <a:rPr kumimoji="0" lang="en-US" altLang="en-US"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GPRS continues to supports </a:t>
            </a:r>
            <a:r>
              <a:rPr kumimoji="0" lang="en-US" altLang="en-US" sz="24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bearer services</a:t>
            </a:r>
            <a:r>
              <a:rPr kumimoji="0" lang="en-US" altLang="en-US"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(Same as the GSM)</a:t>
            </a:r>
          </a:p>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r>
              <a:rPr kumimoji="0" lang="en-US" altLang="en-US"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Wireless Application Protocol is a data bearer service over </a:t>
            </a:r>
            <a:r>
              <a:rPr kumimoji="0" lang="en-US" altLang="en-US" sz="24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HTTP </a:t>
            </a:r>
            <a:r>
              <a:rPr kumimoji="0" lang="en-US" altLang="en-US"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protocol.</a:t>
            </a:r>
          </a:p>
          <a:p>
            <a:pPr lvl="0">
              <a:defRPr/>
            </a:pPr>
            <a:r>
              <a:rPr kumimoji="0" lang="en-US" altLang="en-US"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GPRS </a:t>
            </a:r>
            <a:r>
              <a:rPr kumimoji="0" lang="en-US" altLang="en-US" sz="24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supports</a:t>
            </a:r>
            <a:r>
              <a:rPr kumimoji="0" lang="en-US" altLang="en-US"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a:t>
            </a:r>
            <a:r>
              <a:rPr lang="en-US" altLang="en-US" dirty="0">
                <a:solidFill>
                  <a:srgbClr val="212121"/>
                </a:solidFill>
                <a:latin typeface="Cambria" panose="02040503050406030204" pitchFamily="18" charset="0"/>
                <a:ea typeface="Cambria" panose="02040503050406030204" pitchFamily="18" charset="0"/>
              </a:rPr>
              <a:t>Multimedia Messaging Service.</a:t>
            </a:r>
            <a:endParaRPr kumimoji="0" lang="en-US" altLang="en-US"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endParaRPr>
          </a:p>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endParaRPr kumimoji="0" lang="en-IN" sz="2400" b="0" i="0" u="none" strike="noStrike" kern="1200" cap="none" spc="0" normalizeH="0" baseline="0" noProof="0" dirty="0">
              <a:ln>
                <a:noFill/>
              </a:ln>
              <a:solidFill>
                <a:srgbClr val="212121"/>
              </a:solidFill>
              <a:effectLst/>
              <a:uLnTx/>
              <a:uFillTx/>
              <a:latin typeface="Roboto Condensed"/>
              <a:ea typeface="+mn-ea"/>
              <a:cs typeface="+mn-cs"/>
            </a:endParaRPr>
          </a:p>
        </p:txBody>
      </p:sp>
    </p:spTree>
    <p:extLst>
      <p:ext uri="{BB962C8B-B14F-4D97-AF65-F5344CB8AC3E}">
        <p14:creationId xmlns:p14="http://schemas.microsoft.com/office/powerpoint/2010/main" val="291868566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pic>
        <p:nvPicPr>
          <p:cNvPr id="219" name="Google Shape;219;p26"/>
          <p:cNvPicPr preferRelativeResize="0"/>
          <p:nvPr/>
        </p:nvPicPr>
        <p:blipFill>
          <a:blip r:embed="rId3">
            <a:alphaModFix/>
          </a:blip>
          <a:stretch>
            <a:fillRect/>
          </a:stretch>
        </p:blipFill>
        <p:spPr>
          <a:xfrm>
            <a:off x="0" y="1"/>
            <a:ext cx="12192000" cy="6852444"/>
          </a:xfrm>
          <a:prstGeom prst="rect">
            <a:avLst/>
          </a:prstGeom>
          <a:noFill/>
          <a:ln>
            <a:noFill/>
          </a:ln>
        </p:spPr>
      </p:pic>
      <p:pic>
        <p:nvPicPr>
          <p:cNvPr id="220" name="Google Shape;220;p26"/>
          <p:cNvPicPr preferRelativeResize="0"/>
          <p:nvPr/>
        </p:nvPicPr>
        <p:blipFill>
          <a:blip r:embed="rId4">
            <a:alphaModFix/>
          </a:blip>
          <a:stretch>
            <a:fillRect/>
          </a:stretch>
        </p:blipFill>
        <p:spPr>
          <a:xfrm>
            <a:off x="6351" y="6334"/>
            <a:ext cx="12179300" cy="6845300"/>
          </a:xfrm>
          <a:prstGeom prst="rect">
            <a:avLst/>
          </a:prstGeom>
          <a:noFill/>
          <a:ln>
            <a:noFill/>
          </a:ln>
        </p:spPr>
      </p:pic>
      <p:sp>
        <p:nvSpPr>
          <p:cNvPr id="221" name="Google Shape;221;p26"/>
          <p:cNvSpPr txBox="1"/>
          <p:nvPr/>
        </p:nvSpPr>
        <p:spPr>
          <a:xfrm>
            <a:off x="416102" y="1173670"/>
            <a:ext cx="8230057" cy="1231066"/>
          </a:xfrm>
          <a:prstGeom prst="rect">
            <a:avLst/>
          </a:prstGeom>
          <a:noFill/>
          <a:ln>
            <a:noFill/>
          </a:ln>
        </p:spPr>
        <p:txBody>
          <a:bodyPr spcFirstLastPara="1" wrap="square" lIns="121900" tIns="121900" rIns="121900" bIns="121900" anchor="t" anchorCtr="0">
            <a:spAutoFit/>
          </a:bodyPr>
          <a:lstStyle/>
          <a:p>
            <a:pPr lvl="0"/>
            <a:r>
              <a:rPr lang="en-IN" sz="6400" b="1" dirty="0">
                <a:solidFill>
                  <a:schemeClr val="dk2"/>
                </a:solidFill>
                <a:latin typeface="Proxima Nova"/>
                <a:ea typeface="Proxima Nova"/>
                <a:cs typeface="Proxima Nova"/>
                <a:sym typeface="Proxima Nova"/>
              </a:rPr>
              <a:t>Application of GPRS</a:t>
            </a:r>
          </a:p>
        </p:txBody>
      </p:sp>
      <p:pic>
        <p:nvPicPr>
          <p:cNvPr id="225" name="Google Shape;225;p26"/>
          <p:cNvPicPr preferRelativeResize="0"/>
          <p:nvPr/>
        </p:nvPicPr>
        <p:blipFill>
          <a:blip r:embed="rId5">
            <a:alphaModFix/>
          </a:blip>
          <a:stretch>
            <a:fillRect/>
          </a:stretch>
        </p:blipFill>
        <p:spPr>
          <a:xfrm>
            <a:off x="9817918" y="198118"/>
            <a:ext cx="1993900" cy="495300"/>
          </a:xfrm>
          <a:prstGeom prst="rect">
            <a:avLst/>
          </a:prstGeom>
          <a:noFill/>
          <a:ln>
            <a:noFill/>
          </a:ln>
        </p:spPr>
      </p:pic>
    </p:spTree>
    <p:extLst>
      <p:ext uri="{BB962C8B-B14F-4D97-AF65-F5344CB8AC3E}">
        <p14:creationId xmlns:p14="http://schemas.microsoft.com/office/powerpoint/2010/main" val="1558627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pPr lvl="0"/>
            <a:r>
              <a:rPr lang="en-US" sz="3067" dirty="0">
                <a:solidFill>
                  <a:srgbClr val="00A4B6"/>
                </a:solidFill>
                <a:latin typeface="Cambria" panose="02040503050406030204" pitchFamily="18" charset="0"/>
                <a:ea typeface="Cambria" panose="02040503050406030204" pitchFamily="18" charset="0"/>
                <a:cs typeface="Proxima Nova"/>
                <a:sym typeface="Proxima Nova"/>
              </a:rPr>
              <a:t>Bearer or Data Services</a:t>
            </a:r>
            <a:endParaRPr sz="3067" dirty="0">
              <a:solidFill>
                <a:srgbClr val="00A4B6"/>
              </a:solidFill>
              <a:latin typeface="Cambria" panose="02040503050406030204" pitchFamily="18" charset="0"/>
              <a:ea typeface="Cambria" panose="02040503050406030204" pitchFamily="18" charset="0"/>
              <a:cs typeface="Proxima Nova"/>
              <a:sym typeface="Proxima Nova"/>
            </a:endParaRPr>
          </a:p>
        </p:txBody>
      </p:sp>
      <p:sp>
        <p:nvSpPr>
          <p:cNvPr id="11" name="Content Placeholder 2">
            <a:extLst>
              <a:ext uri="{FF2B5EF4-FFF2-40B4-BE49-F238E27FC236}">
                <a16:creationId xmlns:a16="http://schemas.microsoft.com/office/drawing/2014/main" id="{142FC3F1-7451-74BF-70A4-6C1650B43351}"/>
              </a:ext>
            </a:extLst>
          </p:cNvPr>
          <p:cNvSpPr txBox="1">
            <a:spLocks/>
          </p:cNvSpPr>
          <p:nvPr/>
        </p:nvSpPr>
        <p:spPr>
          <a:xfrm>
            <a:off x="131180" y="966271"/>
            <a:ext cx="11929641" cy="4022290"/>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rgbClr val="5430AA"/>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5430AA"/>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5430AA"/>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5430AA"/>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5430AA"/>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38163">
              <a:defRPr/>
            </a:pPr>
            <a:r>
              <a:rPr lang="en-IN" dirty="0">
                <a:solidFill>
                  <a:srgbClr val="212121"/>
                </a:solidFill>
                <a:latin typeface="Cambria" panose="02040503050406030204" pitchFamily="18" charset="0"/>
                <a:ea typeface="Cambria" panose="02040503050406030204" pitchFamily="18" charset="0"/>
              </a:rPr>
              <a:t>Include various data services for information transfer between GSM and other networks like PSTN, ISDN etc at rates from 300 to 9600 bps</a:t>
            </a:r>
          </a:p>
          <a:p>
            <a:pPr marL="538163">
              <a:defRPr/>
            </a:pPr>
            <a:r>
              <a:rPr lang="en-IN" dirty="0">
                <a:solidFill>
                  <a:srgbClr val="212121"/>
                </a:solidFill>
                <a:latin typeface="Cambria" panose="02040503050406030204" pitchFamily="18" charset="0"/>
                <a:ea typeface="Cambria" panose="02040503050406030204" pitchFamily="18" charset="0"/>
              </a:rPr>
              <a:t>Short Message Service (SMS)</a:t>
            </a:r>
          </a:p>
          <a:p>
            <a:pPr marL="1082675" lvl="1">
              <a:defRPr/>
            </a:pPr>
            <a:r>
              <a:rPr lang="en-IN" dirty="0">
                <a:solidFill>
                  <a:srgbClr val="212121"/>
                </a:solidFill>
                <a:latin typeface="Cambria" panose="02040503050406030204" pitchFamily="18" charset="0"/>
                <a:ea typeface="Cambria" panose="02040503050406030204" pitchFamily="18" charset="0"/>
              </a:rPr>
              <a:t>up to 160 character alphanumeric data transmission to/from the mobile terminal</a:t>
            </a:r>
          </a:p>
          <a:p>
            <a:pPr marL="538163">
              <a:defRPr/>
            </a:pPr>
            <a:r>
              <a:rPr lang="en-IN" dirty="0">
                <a:solidFill>
                  <a:srgbClr val="212121"/>
                </a:solidFill>
                <a:latin typeface="Cambria" panose="02040503050406030204" pitchFamily="18" charset="0"/>
                <a:ea typeface="Cambria" panose="02040503050406030204" pitchFamily="18" charset="0"/>
              </a:rPr>
              <a:t>Multimedia Messaging Services (MMS)</a:t>
            </a:r>
          </a:p>
          <a:p>
            <a:pPr marL="538163">
              <a:defRPr/>
            </a:pPr>
            <a:r>
              <a:rPr lang="en-IN" dirty="0">
                <a:solidFill>
                  <a:srgbClr val="212121"/>
                </a:solidFill>
                <a:latin typeface="Cambria" panose="02040503050406030204" pitchFamily="18" charset="0"/>
                <a:ea typeface="Cambria" panose="02040503050406030204" pitchFamily="18" charset="0"/>
              </a:rPr>
              <a:t>Fax can send in group</a:t>
            </a:r>
          </a:p>
          <a:p>
            <a:pPr marL="538163">
              <a:defRPr/>
            </a:pPr>
            <a:r>
              <a:rPr lang="en-IN" dirty="0">
                <a:solidFill>
                  <a:srgbClr val="212121"/>
                </a:solidFill>
                <a:latin typeface="Cambria" panose="02040503050406030204" pitchFamily="18" charset="0"/>
                <a:ea typeface="Cambria" panose="02040503050406030204" pitchFamily="18" charset="0"/>
              </a:rPr>
              <a:t>Voice mailbox</a:t>
            </a:r>
          </a:p>
          <a:p>
            <a:pPr marL="538163">
              <a:defRPr/>
            </a:pPr>
            <a:r>
              <a:rPr lang="en-IN" dirty="0">
                <a:solidFill>
                  <a:srgbClr val="212121"/>
                </a:solidFill>
                <a:latin typeface="Cambria" panose="02040503050406030204" pitchFamily="18" charset="0"/>
                <a:ea typeface="Cambria" panose="02040503050406030204" pitchFamily="18" charset="0"/>
              </a:rPr>
              <a:t>Electronic mail</a:t>
            </a:r>
          </a:p>
        </p:txBody>
      </p:sp>
    </p:spTree>
    <p:extLst>
      <p:ext uri="{BB962C8B-B14F-4D97-AF65-F5344CB8AC3E}">
        <p14:creationId xmlns:p14="http://schemas.microsoft.com/office/powerpoint/2010/main" val="150976491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r>
              <a:rPr lang="en-US" sz="3067" dirty="0">
                <a:solidFill>
                  <a:srgbClr val="00A4B6"/>
                </a:solidFill>
                <a:latin typeface="Cambria" panose="02040503050406030204" pitchFamily="18" charset="0"/>
                <a:ea typeface="Cambria" panose="02040503050406030204" pitchFamily="18" charset="0"/>
                <a:cs typeface="Proxima Nova"/>
                <a:sym typeface="Proxima Nova"/>
              </a:rPr>
              <a:t>Application in GPRS</a:t>
            </a:r>
          </a:p>
        </p:txBody>
      </p:sp>
      <p:sp>
        <p:nvSpPr>
          <p:cNvPr id="4" name="Content Placeholder 2">
            <a:extLst>
              <a:ext uri="{FF2B5EF4-FFF2-40B4-BE49-F238E27FC236}">
                <a16:creationId xmlns:a16="http://schemas.microsoft.com/office/drawing/2014/main" id="{6218ECBE-4592-93F1-A85F-9553D094B322}"/>
              </a:ext>
            </a:extLst>
          </p:cNvPr>
          <p:cNvSpPr txBox="1">
            <a:spLocks/>
          </p:cNvSpPr>
          <p:nvPr/>
        </p:nvSpPr>
        <p:spPr>
          <a:xfrm>
            <a:off x="131180" y="1037171"/>
            <a:ext cx="11816979" cy="3433229"/>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rgbClr val="5430AA"/>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5430AA"/>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5430AA"/>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5430AA"/>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5430AA"/>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47675" indent="-447675">
              <a:buFont typeface="+mj-lt"/>
              <a:buAutoNum type="arabicPeriod"/>
              <a:defRPr/>
            </a:pPr>
            <a:r>
              <a:rPr lang="en-US" b="1" dirty="0">
                <a:solidFill>
                  <a:srgbClr val="212121"/>
                </a:solidFill>
                <a:latin typeface="Cambria" panose="02040503050406030204" pitchFamily="18" charset="0"/>
                <a:ea typeface="Cambria" panose="02040503050406030204" pitchFamily="18" charset="0"/>
              </a:rPr>
              <a:t>Communications</a:t>
            </a:r>
            <a:r>
              <a:rPr lang="en-US" dirty="0">
                <a:solidFill>
                  <a:srgbClr val="212121"/>
                </a:solidFill>
                <a:latin typeface="Cambria" panose="02040503050406030204" pitchFamily="18" charset="0"/>
                <a:ea typeface="Cambria" panose="02040503050406030204" pitchFamily="18" charset="0"/>
              </a:rPr>
              <a:t> - E-mail, Chat, fax and intranet/internet access, etc.</a:t>
            </a:r>
          </a:p>
          <a:p>
            <a:pPr marL="457200" indent="-457200">
              <a:buFont typeface="+mj-lt"/>
              <a:buAutoNum type="arabicPeriod"/>
              <a:defRPr/>
            </a:pPr>
            <a:r>
              <a:rPr lang="en-US" b="1" dirty="0">
                <a:solidFill>
                  <a:srgbClr val="212121"/>
                </a:solidFill>
                <a:latin typeface="Cambria" panose="02040503050406030204" pitchFamily="18" charset="0"/>
                <a:ea typeface="Cambria" panose="02040503050406030204" pitchFamily="18" charset="0"/>
              </a:rPr>
              <a:t>Value-added services </a:t>
            </a:r>
            <a:r>
              <a:rPr lang="en-US" dirty="0">
                <a:solidFill>
                  <a:srgbClr val="212121"/>
                </a:solidFill>
                <a:latin typeface="Cambria" panose="02040503050406030204" pitchFamily="18" charset="0"/>
                <a:ea typeface="Cambria" panose="02040503050406030204" pitchFamily="18" charset="0"/>
              </a:rPr>
              <a:t>- Information services and games, etc.</a:t>
            </a:r>
          </a:p>
          <a:p>
            <a:pPr marL="457200" indent="-457200">
              <a:buFont typeface="+mj-lt"/>
              <a:buAutoNum type="arabicPeriod"/>
              <a:defRPr/>
            </a:pPr>
            <a:r>
              <a:rPr lang="en-US" b="1" dirty="0">
                <a:solidFill>
                  <a:srgbClr val="212121"/>
                </a:solidFill>
                <a:latin typeface="Cambria" panose="02040503050406030204" pitchFamily="18" charset="0"/>
                <a:ea typeface="Cambria" panose="02040503050406030204" pitchFamily="18" charset="0"/>
              </a:rPr>
              <a:t>E-commerce</a:t>
            </a:r>
            <a:r>
              <a:rPr lang="en-US" dirty="0">
                <a:solidFill>
                  <a:srgbClr val="212121"/>
                </a:solidFill>
                <a:latin typeface="Cambria" panose="02040503050406030204" pitchFamily="18" charset="0"/>
                <a:ea typeface="Cambria" panose="02040503050406030204" pitchFamily="18" charset="0"/>
              </a:rPr>
              <a:t> - Retail, ticket purchasing, banking and financial trading, etc.</a:t>
            </a:r>
          </a:p>
          <a:p>
            <a:pPr marL="457200" indent="-457200">
              <a:buFont typeface="+mj-lt"/>
              <a:buAutoNum type="arabicPeriod"/>
              <a:defRPr/>
            </a:pPr>
            <a:r>
              <a:rPr lang="en-US" b="1" dirty="0">
                <a:solidFill>
                  <a:srgbClr val="212121"/>
                </a:solidFill>
                <a:latin typeface="Cambria" panose="02040503050406030204" pitchFamily="18" charset="0"/>
                <a:ea typeface="Cambria" panose="02040503050406030204" pitchFamily="18" charset="0"/>
              </a:rPr>
              <a:t>Location-based applications </a:t>
            </a:r>
            <a:r>
              <a:rPr lang="en-US" dirty="0">
                <a:solidFill>
                  <a:srgbClr val="212121"/>
                </a:solidFill>
                <a:latin typeface="Cambria" panose="02040503050406030204" pitchFamily="18" charset="0"/>
                <a:ea typeface="Cambria" panose="02040503050406030204" pitchFamily="18" charset="0"/>
              </a:rPr>
              <a:t>- Navigation, traffic conditions, airline/rail schedules and location finder, etc.</a:t>
            </a:r>
          </a:p>
          <a:p>
            <a:pPr marL="457200" indent="-457200">
              <a:buFont typeface="+mj-lt"/>
              <a:buAutoNum type="arabicPeriod"/>
              <a:defRPr/>
            </a:pPr>
            <a:r>
              <a:rPr lang="en-US" b="1" dirty="0">
                <a:solidFill>
                  <a:srgbClr val="212121"/>
                </a:solidFill>
                <a:latin typeface="Cambria" panose="02040503050406030204" pitchFamily="18" charset="0"/>
                <a:ea typeface="Cambria" panose="02040503050406030204" pitchFamily="18" charset="0"/>
              </a:rPr>
              <a:t>Vertical applications </a:t>
            </a:r>
            <a:r>
              <a:rPr lang="en-US" dirty="0">
                <a:solidFill>
                  <a:srgbClr val="212121"/>
                </a:solidFill>
                <a:latin typeface="Cambria" panose="02040503050406030204" pitchFamily="18" charset="0"/>
                <a:ea typeface="Cambria" panose="02040503050406030204" pitchFamily="18" charset="0"/>
              </a:rPr>
              <a:t>- Freight delivery and fleet management.</a:t>
            </a:r>
          </a:p>
          <a:p>
            <a:pPr marL="457200" indent="-457200">
              <a:buFont typeface="+mj-lt"/>
              <a:buAutoNum type="arabicPeriod"/>
              <a:defRPr/>
            </a:pPr>
            <a:r>
              <a:rPr lang="en-US" b="1" dirty="0">
                <a:solidFill>
                  <a:srgbClr val="212121"/>
                </a:solidFill>
                <a:latin typeface="Cambria" panose="02040503050406030204" pitchFamily="18" charset="0"/>
                <a:ea typeface="Cambria" panose="02040503050406030204" pitchFamily="18" charset="0"/>
              </a:rPr>
              <a:t>Advertising</a:t>
            </a:r>
            <a:r>
              <a:rPr lang="en-US" dirty="0">
                <a:solidFill>
                  <a:srgbClr val="212121"/>
                </a:solidFill>
                <a:latin typeface="Cambria" panose="02040503050406030204" pitchFamily="18" charset="0"/>
                <a:ea typeface="Cambria" panose="02040503050406030204" pitchFamily="18" charset="0"/>
              </a:rPr>
              <a:t> - Advertising may be location sensitive. For example, a user entering a mall can receive advertisements specific to the stores in that mall.</a:t>
            </a:r>
          </a:p>
          <a:p>
            <a:pPr marL="457200" marR="0" lvl="0" indent="-457200" algn="just" defTabSz="914400" rtl="0" eaLnBrk="1" fontAlgn="auto" latinLnBrk="0" hangingPunct="1">
              <a:lnSpc>
                <a:spcPct val="90000"/>
              </a:lnSpc>
              <a:spcBef>
                <a:spcPts val="1000"/>
              </a:spcBef>
              <a:spcAft>
                <a:spcPts val="0"/>
              </a:spcAft>
              <a:buClr>
                <a:srgbClr val="5430AA"/>
              </a:buClr>
              <a:buSzTx/>
              <a:buFont typeface="+mj-lt"/>
              <a:buAutoNum type="arabicPeriod"/>
              <a:tabLst/>
              <a:defRPr/>
            </a:pPr>
            <a:endParaRPr kumimoji="0" lang="en-US" altLang="en-US"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endParaRPr>
          </a:p>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endParaRPr kumimoji="0" lang="en-US" sz="2400" b="0" i="0" u="none" strike="noStrike" kern="1200" cap="none" spc="0" normalizeH="0" baseline="0" noProof="0" dirty="0">
              <a:ln>
                <a:noFill/>
              </a:ln>
              <a:solidFill>
                <a:srgbClr val="212121"/>
              </a:solidFill>
              <a:effectLst/>
              <a:uLnTx/>
              <a:uFillTx/>
              <a:latin typeface="Roboto Condensed"/>
              <a:ea typeface="+mn-ea"/>
              <a:cs typeface="+mn-cs"/>
            </a:endParaRPr>
          </a:p>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endParaRPr kumimoji="0" lang="en-IN" sz="2400" b="0" i="0" u="none" strike="noStrike" kern="1200" cap="none" spc="0" normalizeH="0" baseline="0" noProof="0" dirty="0">
              <a:ln>
                <a:noFill/>
              </a:ln>
              <a:solidFill>
                <a:srgbClr val="212121"/>
              </a:solidFill>
              <a:effectLst/>
              <a:uLnTx/>
              <a:uFillTx/>
              <a:latin typeface="Roboto Condensed"/>
              <a:ea typeface="+mn-ea"/>
              <a:cs typeface="+mn-cs"/>
            </a:endParaRPr>
          </a:p>
        </p:txBody>
      </p:sp>
    </p:spTree>
    <p:extLst>
      <p:ext uri="{BB962C8B-B14F-4D97-AF65-F5344CB8AC3E}">
        <p14:creationId xmlns:p14="http://schemas.microsoft.com/office/powerpoint/2010/main" val="165939519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pic>
        <p:nvPicPr>
          <p:cNvPr id="219" name="Google Shape;219;p26"/>
          <p:cNvPicPr preferRelativeResize="0"/>
          <p:nvPr/>
        </p:nvPicPr>
        <p:blipFill>
          <a:blip r:embed="rId3">
            <a:alphaModFix/>
          </a:blip>
          <a:stretch>
            <a:fillRect/>
          </a:stretch>
        </p:blipFill>
        <p:spPr>
          <a:xfrm>
            <a:off x="0" y="1"/>
            <a:ext cx="12192000" cy="6852444"/>
          </a:xfrm>
          <a:prstGeom prst="rect">
            <a:avLst/>
          </a:prstGeom>
          <a:noFill/>
          <a:ln>
            <a:noFill/>
          </a:ln>
        </p:spPr>
      </p:pic>
      <p:pic>
        <p:nvPicPr>
          <p:cNvPr id="220" name="Google Shape;220;p26"/>
          <p:cNvPicPr preferRelativeResize="0"/>
          <p:nvPr/>
        </p:nvPicPr>
        <p:blipFill>
          <a:blip r:embed="rId4">
            <a:alphaModFix/>
          </a:blip>
          <a:stretch>
            <a:fillRect/>
          </a:stretch>
        </p:blipFill>
        <p:spPr>
          <a:xfrm>
            <a:off x="6351" y="6334"/>
            <a:ext cx="12179300" cy="6845300"/>
          </a:xfrm>
          <a:prstGeom prst="rect">
            <a:avLst/>
          </a:prstGeom>
          <a:noFill/>
          <a:ln>
            <a:noFill/>
          </a:ln>
        </p:spPr>
      </p:pic>
      <p:sp>
        <p:nvSpPr>
          <p:cNvPr id="221" name="Google Shape;221;p26"/>
          <p:cNvSpPr txBox="1"/>
          <p:nvPr/>
        </p:nvSpPr>
        <p:spPr>
          <a:xfrm>
            <a:off x="416102" y="1173670"/>
            <a:ext cx="8230057" cy="2215951"/>
          </a:xfrm>
          <a:prstGeom prst="rect">
            <a:avLst/>
          </a:prstGeom>
          <a:noFill/>
          <a:ln>
            <a:noFill/>
          </a:ln>
        </p:spPr>
        <p:txBody>
          <a:bodyPr spcFirstLastPara="1" wrap="square" lIns="121900" tIns="121900" rIns="121900" bIns="121900" anchor="t" anchorCtr="0">
            <a:spAutoFit/>
          </a:bodyPr>
          <a:lstStyle/>
          <a:p>
            <a:pPr lvl="0"/>
            <a:r>
              <a:rPr lang="en-IN" sz="6400" b="1" dirty="0">
                <a:solidFill>
                  <a:schemeClr val="dk2"/>
                </a:solidFill>
                <a:latin typeface="Proxima Nova"/>
                <a:ea typeface="Proxima Nova"/>
                <a:cs typeface="Proxima Nova"/>
                <a:sym typeface="Proxima Nova"/>
              </a:rPr>
              <a:t>Benefits &amp; Limitation of GPRS</a:t>
            </a:r>
          </a:p>
        </p:txBody>
      </p:sp>
      <p:pic>
        <p:nvPicPr>
          <p:cNvPr id="225" name="Google Shape;225;p26"/>
          <p:cNvPicPr preferRelativeResize="0"/>
          <p:nvPr/>
        </p:nvPicPr>
        <p:blipFill>
          <a:blip r:embed="rId5">
            <a:alphaModFix/>
          </a:blip>
          <a:stretch>
            <a:fillRect/>
          </a:stretch>
        </p:blipFill>
        <p:spPr>
          <a:xfrm>
            <a:off x="9817918" y="198118"/>
            <a:ext cx="1993900" cy="495300"/>
          </a:xfrm>
          <a:prstGeom prst="rect">
            <a:avLst/>
          </a:prstGeom>
          <a:noFill/>
          <a:ln>
            <a:noFill/>
          </a:ln>
        </p:spPr>
      </p:pic>
    </p:spTree>
    <p:extLst>
      <p:ext uri="{BB962C8B-B14F-4D97-AF65-F5344CB8AC3E}">
        <p14:creationId xmlns:p14="http://schemas.microsoft.com/office/powerpoint/2010/main" val="312502620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r>
              <a:rPr lang="en-US" sz="3067" dirty="0">
                <a:solidFill>
                  <a:srgbClr val="00A4B6"/>
                </a:solidFill>
                <a:latin typeface="Cambria" panose="02040503050406030204" pitchFamily="18" charset="0"/>
                <a:ea typeface="Cambria" panose="02040503050406030204" pitchFamily="18" charset="0"/>
                <a:cs typeface="Proxima Nova"/>
                <a:sym typeface="Proxima Nova"/>
              </a:rPr>
              <a:t>Benefits of GPRS</a:t>
            </a:r>
          </a:p>
        </p:txBody>
      </p:sp>
      <p:sp>
        <p:nvSpPr>
          <p:cNvPr id="3" name="Content Placeholder 2">
            <a:extLst>
              <a:ext uri="{FF2B5EF4-FFF2-40B4-BE49-F238E27FC236}">
                <a16:creationId xmlns:a16="http://schemas.microsoft.com/office/drawing/2014/main" id="{7A6D991C-947F-2F83-2BF8-5AAFC8A0FC02}"/>
              </a:ext>
            </a:extLst>
          </p:cNvPr>
          <p:cNvSpPr txBox="1">
            <a:spLocks/>
          </p:cNvSpPr>
          <p:nvPr/>
        </p:nvSpPr>
        <p:spPr>
          <a:xfrm>
            <a:off x="131180" y="1037171"/>
            <a:ext cx="11929641" cy="3443389"/>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rgbClr val="5430AA"/>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5430AA"/>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5430AA"/>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5430AA"/>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5430AA"/>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r>
              <a:rPr kumimoji="0" lang="en-IN" sz="24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Resources</a:t>
            </a:r>
            <a:r>
              <a:rPr kumimoji="0" lang="en-IN"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are reserved only when needed and charged accordingly</a:t>
            </a:r>
          </a:p>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r>
              <a:rPr kumimoji="0" lang="en-IN"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Connection setup times are </a:t>
            </a:r>
            <a:r>
              <a:rPr kumimoji="0" lang="en-IN" sz="24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reduced</a:t>
            </a:r>
          </a:p>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r>
              <a:rPr kumimoji="0" lang="en-IN"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GPRS </a:t>
            </a:r>
            <a:r>
              <a:rPr kumimoji="0" lang="en-IN" sz="24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reuses</a:t>
            </a:r>
            <a:r>
              <a:rPr kumimoji="0" lang="en-IN"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existing GSM infrastructure, therefore deployment is easier</a:t>
            </a:r>
          </a:p>
          <a:p>
            <a:pPr>
              <a:defRPr/>
            </a:pPr>
            <a:r>
              <a:rPr lang="en-IN" dirty="0">
                <a:solidFill>
                  <a:srgbClr val="5430AA"/>
                </a:solidFill>
                <a:latin typeface="Cambria" panose="02040503050406030204" pitchFamily="18" charset="0"/>
                <a:ea typeface="Cambria" panose="02040503050406030204" pitchFamily="18" charset="0"/>
              </a:rPr>
              <a:t>Enables</a:t>
            </a:r>
            <a:r>
              <a:rPr lang="en-IN" dirty="0">
                <a:solidFill>
                  <a:srgbClr val="212121"/>
                </a:solidFill>
                <a:latin typeface="Cambria" panose="02040503050406030204" pitchFamily="18" charset="0"/>
                <a:ea typeface="Cambria" panose="02040503050406030204" pitchFamily="18" charset="0"/>
              </a:rPr>
              <a:t> new service opportunities</a:t>
            </a:r>
            <a:endParaRPr kumimoji="0" lang="en-IN"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endParaRPr>
          </a:p>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r>
              <a:rPr kumimoji="0" lang="en-IN"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It provides </a:t>
            </a:r>
            <a:r>
              <a:rPr kumimoji="0" lang="en-IN" sz="24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seamless</a:t>
            </a:r>
            <a:r>
              <a:rPr kumimoji="0" lang="en-IN"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and instant connectivity with the internet</a:t>
            </a:r>
          </a:p>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r>
              <a:rPr kumimoji="0" lang="en-IN"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Allows simultaneous use of both </a:t>
            </a:r>
            <a:r>
              <a:rPr kumimoji="0" lang="en-IN" sz="24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voice</a:t>
            </a:r>
            <a:r>
              <a:rPr kumimoji="0" lang="en-IN"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and </a:t>
            </a:r>
            <a:r>
              <a:rPr kumimoji="0" lang="en-IN" sz="24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data</a:t>
            </a:r>
            <a:r>
              <a:rPr kumimoji="0" lang="en-IN"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services. Thus user can have both voice call and data call together. Data call refers to use of internet by browsing or downloading or uploading data.</a:t>
            </a:r>
          </a:p>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endParaRPr kumimoji="0" lang="en-IN" sz="2400" b="0" i="0" u="none" strike="noStrike" kern="1200" cap="none" spc="0" normalizeH="0" baseline="0" noProof="0" dirty="0">
              <a:ln>
                <a:noFill/>
              </a:ln>
              <a:solidFill>
                <a:srgbClr val="212121"/>
              </a:solidFill>
              <a:effectLst/>
              <a:uLnTx/>
              <a:uFillTx/>
              <a:latin typeface="Roboto Condensed"/>
              <a:ea typeface="+mn-ea"/>
              <a:cs typeface="+mn-cs"/>
            </a:endParaRPr>
          </a:p>
        </p:txBody>
      </p:sp>
    </p:spTree>
    <p:extLst>
      <p:ext uri="{BB962C8B-B14F-4D97-AF65-F5344CB8AC3E}">
        <p14:creationId xmlns:p14="http://schemas.microsoft.com/office/powerpoint/2010/main" val="3797696434"/>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r>
              <a:rPr lang="en-US" sz="3067" dirty="0">
                <a:solidFill>
                  <a:srgbClr val="00A4B6"/>
                </a:solidFill>
                <a:latin typeface="Cambria" panose="02040503050406030204" pitchFamily="18" charset="0"/>
                <a:ea typeface="Cambria" panose="02040503050406030204" pitchFamily="18" charset="0"/>
                <a:cs typeface="Proxima Nova"/>
                <a:sym typeface="Proxima Nova"/>
              </a:rPr>
              <a:t>Limitation of GPRS</a:t>
            </a:r>
          </a:p>
        </p:txBody>
      </p:sp>
      <p:sp>
        <p:nvSpPr>
          <p:cNvPr id="4" name="Content Placeholder 2">
            <a:extLst>
              <a:ext uri="{FF2B5EF4-FFF2-40B4-BE49-F238E27FC236}">
                <a16:creationId xmlns:a16="http://schemas.microsoft.com/office/drawing/2014/main" id="{6218ECBE-4592-93F1-A85F-9553D094B322}"/>
              </a:ext>
            </a:extLst>
          </p:cNvPr>
          <p:cNvSpPr txBox="1">
            <a:spLocks/>
          </p:cNvSpPr>
          <p:nvPr/>
        </p:nvSpPr>
        <p:spPr>
          <a:xfrm>
            <a:off x="131180" y="1037171"/>
            <a:ext cx="11877939" cy="2793149"/>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rgbClr val="5430AA"/>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5430AA"/>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5430AA"/>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5430AA"/>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5430AA"/>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0" indent="-457200">
              <a:buFont typeface="+mj-lt"/>
              <a:buAutoNum type="arabicPeriod"/>
            </a:pPr>
            <a:r>
              <a:rPr lang="en-IN" b="1" dirty="0">
                <a:solidFill>
                  <a:srgbClr val="212121"/>
                </a:solidFill>
                <a:latin typeface="Cambria" panose="02040503050406030204" pitchFamily="18" charset="0"/>
                <a:ea typeface="Cambria" panose="02040503050406030204" pitchFamily="18" charset="0"/>
              </a:rPr>
              <a:t>Limited Cell Capacity for All Users:</a:t>
            </a:r>
            <a:r>
              <a:rPr lang="en-IN" dirty="0">
                <a:solidFill>
                  <a:srgbClr val="212121"/>
                </a:solidFill>
                <a:latin typeface="Cambria" panose="02040503050406030204" pitchFamily="18" charset="0"/>
                <a:ea typeface="Cambria" panose="02040503050406030204" pitchFamily="18" charset="0"/>
              </a:rPr>
              <a:t> </a:t>
            </a:r>
          </a:p>
          <a:p>
            <a:pPr marL="1001712" lvl="1" indent="-457200"/>
            <a:r>
              <a:rPr lang="en-IN" dirty="0">
                <a:solidFill>
                  <a:srgbClr val="212121"/>
                </a:solidFill>
                <a:latin typeface="Cambria" panose="02040503050406030204" pitchFamily="18" charset="0"/>
                <a:ea typeface="Cambria" panose="02040503050406030204" pitchFamily="18" charset="0"/>
              </a:rPr>
              <a:t>Only limited radio resources can be deployed for different uses. Both Voice and GPRS calls use the same network resources.</a:t>
            </a:r>
          </a:p>
          <a:p>
            <a:pPr marL="1001712" lvl="1" indent="-457200"/>
            <a:r>
              <a:rPr lang="en-IN" dirty="0">
                <a:solidFill>
                  <a:srgbClr val="212121"/>
                </a:solidFill>
                <a:latin typeface="Cambria" panose="02040503050406030204" pitchFamily="18" charset="0"/>
                <a:ea typeface="Cambria" panose="02040503050406030204" pitchFamily="18" charset="0"/>
              </a:rPr>
              <a:t>Network can be affected when more number of GPRS users in the same area utilize the GPRS services at the same time. This leads to congestion which results into slower data connection.</a:t>
            </a:r>
          </a:p>
          <a:p>
            <a:pPr marL="457200" lvl="0" indent="-457200">
              <a:buFont typeface="+mj-lt"/>
              <a:buAutoNum type="arabicPeriod"/>
            </a:pPr>
            <a:endParaRPr lang="en-IN" b="1" dirty="0">
              <a:solidFill>
                <a:srgbClr val="212121"/>
              </a:solidFill>
              <a:latin typeface="Cambria" panose="02040503050406030204" pitchFamily="18" charset="0"/>
              <a:ea typeface="Cambria" panose="02040503050406030204" pitchFamily="18" charset="0"/>
            </a:endParaRPr>
          </a:p>
          <a:p>
            <a:pPr marL="457200" lvl="0" indent="-457200">
              <a:buFont typeface="+mj-lt"/>
              <a:buAutoNum type="arabicPeriod"/>
            </a:pPr>
            <a:r>
              <a:rPr lang="en-IN" b="1" dirty="0">
                <a:solidFill>
                  <a:srgbClr val="212121"/>
                </a:solidFill>
                <a:latin typeface="Cambria" panose="02040503050406030204" pitchFamily="18" charset="0"/>
                <a:ea typeface="Cambria" panose="02040503050406030204" pitchFamily="18" charset="0"/>
              </a:rPr>
              <a:t>Low Speed in Reality:</a:t>
            </a:r>
            <a:r>
              <a:rPr lang="en-IN" dirty="0">
                <a:solidFill>
                  <a:srgbClr val="212121"/>
                </a:solidFill>
                <a:latin typeface="Cambria" panose="02040503050406030204" pitchFamily="18" charset="0"/>
                <a:ea typeface="Cambria" panose="02040503050406030204" pitchFamily="18" charset="0"/>
              </a:rPr>
              <a:t> </a:t>
            </a:r>
          </a:p>
          <a:p>
            <a:pPr marL="1001712" lvl="1" indent="-457200"/>
            <a:r>
              <a:rPr lang="en-IN" dirty="0">
                <a:solidFill>
                  <a:srgbClr val="212121"/>
                </a:solidFill>
                <a:latin typeface="Cambria" panose="02040503050406030204" pitchFamily="18" charset="0"/>
                <a:ea typeface="Cambria" panose="02040503050406030204" pitchFamily="18" charset="0"/>
              </a:rPr>
              <a:t>Achieving the theoretical maximum GPRS data transmission speed of 172.2 kbps would require a single user taking over all eight time slots without any error protection.</a:t>
            </a:r>
          </a:p>
          <a:p>
            <a:pPr marL="1001712" lvl="1" indent="-457200"/>
            <a:r>
              <a:rPr lang="en-IN" dirty="0">
                <a:solidFill>
                  <a:srgbClr val="212121"/>
                </a:solidFill>
                <a:latin typeface="Cambria" panose="02040503050406030204" pitchFamily="18" charset="0"/>
                <a:ea typeface="Cambria" panose="02040503050406030204" pitchFamily="18" charset="0"/>
              </a:rPr>
              <a:t>GPRS is slower compare to latest wireless standards such as HSPA, LTE, LTE-advanced etc.</a:t>
            </a:r>
          </a:p>
        </p:txBody>
      </p:sp>
    </p:spTree>
    <p:extLst>
      <p:ext uri="{BB962C8B-B14F-4D97-AF65-F5344CB8AC3E}">
        <p14:creationId xmlns:p14="http://schemas.microsoft.com/office/powerpoint/2010/main" val="368971766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pic>
        <p:nvPicPr>
          <p:cNvPr id="219" name="Google Shape;219;p26"/>
          <p:cNvPicPr preferRelativeResize="0"/>
          <p:nvPr/>
        </p:nvPicPr>
        <p:blipFill>
          <a:blip r:embed="rId3">
            <a:alphaModFix/>
          </a:blip>
          <a:stretch>
            <a:fillRect/>
          </a:stretch>
        </p:blipFill>
        <p:spPr>
          <a:xfrm>
            <a:off x="0" y="1"/>
            <a:ext cx="12192000" cy="6852444"/>
          </a:xfrm>
          <a:prstGeom prst="rect">
            <a:avLst/>
          </a:prstGeom>
          <a:noFill/>
          <a:ln>
            <a:noFill/>
          </a:ln>
        </p:spPr>
      </p:pic>
      <p:pic>
        <p:nvPicPr>
          <p:cNvPr id="220" name="Google Shape;220;p26"/>
          <p:cNvPicPr preferRelativeResize="0"/>
          <p:nvPr/>
        </p:nvPicPr>
        <p:blipFill>
          <a:blip r:embed="rId4">
            <a:alphaModFix/>
          </a:blip>
          <a:stretch>
            <a:fillRect/>
          </a:stretch>
        </p:blipFill>
        <p:spPr>
          <a:xfrm>
            <a:off x="6351" y="6334"/>
            <a:ext cx="12179300" cy="6845300"/>
          </a:xfrm>
          <a:prstGeom prst="rect">
            <a:avLst/>
          </a:prstGeom>
          <a:noFill/>
          <a:ln>
            <a:noFill/>
          </a:ln>
        </p:spPr>
      </p:pic>
      <p:sp>
        <p:nvSpPr>
          <p:cNvPr id="221" name="Google Shape;221;p26"/>
          <p:cNvSpPr txBox="1"/>
          <p:nvPr/>
        </p:nvSpPr>
        <p:spPr>
          <a:xfrm>
            <a:off x="416102" y="1173670"/>
            <a:ext cx="8230057" cy="1231066"/>
          </a:xfrm>
          <a:prstGeom prst="rect">
            <a:avLst/>
          </a:prstGeom>
          <a:noFill/>
          <a:ln>
            <a:noFill/>
          </a:ln>
        </p:spPr>
        <p:txBody>
          <a:bodyPr spcFirstLastPara="1" wrap="square" lIns="121900" tIns="121900" rIns="121900" bIns="121900" anchor="t" anchorCtr="0">
            <a:spAutoFit/>
          </a:bodyPr>
          <a:lstStyle/>
          <a:p>
            <a:pPr lvl="0"/>
            <a:r>
              <a:rPr lang="en-IN" sz="6400" b="1" dirty="0">
                <a:solidFill>
                  <a:schemeClr val="dk2"/>
                </a:solidFill>
                <a:latin typeface="Proxima Nova"/>
                <a:ea typeface="Proxima Nova"/>
                <a:cs typeface="Proxima Nova"/>
                <a:sym typeface="Proxima Nova"/>
              </a:rPr>
              <a:t>Billing &amp; Charging</a:t>
            </a:r>
          </a:p>
        </p:txBody>
      </p:sp>
      <p:pic>
        <p:nvPicPr>
          <p:cNvPr id="225" name="Google Shape;225;p26"/>
          <p:cNvPicPr preferRelativeResize="0"/>
          <p:nvPr/>
        </p:nvPicPr>
        <p:blipFill>
          <a:blip r:embed="rId5">
            <a:alphaModFix/>
          </a:blip>
          <a:stretch>
            <a:fillRect/>
          </a:stretch>
        </p:blipFill>
        <p:spPr>
          <a:xfrm>
            <a:off x="9817918" y="198118"/>
            <a:ext cx="1993900" cy="495300"/>
          </a:xfrm>
          <a:prstGeom prst="rect">
            <a:avLst/>
          </a:prstGeom>
          <a:noFill/>
          <a:ln>
            <a:noFill/>
          </a:ln>
        </p:spPr>
      </p:pic>
    </p:spTree>
    <p:extLst>
      <p:ext uri="{BB962C8B-B14F-4D97-AF65-F5344CB8AC3E}">
        <p14:creationId xmlns:p14="http://schemas.microsoft.com/office/powerpoint/2010/main" val="249879306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r>
              <a:rPr lang="en-US" sz="3067" dirty="0">
                <a:solidFill>
                  <a:srgbClr val="00A4B6"/>
                </a:solidFill>
                <a:latin typeface="Cambria" panose="02040503050406030204" pitchFamily="18" charset="0"/>
                <a:ea typeface="Cambria" panose="02040503050406030204" pitchFamily="18" charset="0"/>
                <a:cs typeface="Proxima Nova"/>
                <a:sym typeface="Proxima Nova"/>
              </a:rPr>
              <a:t>Billing &amp; Charging in GPRS</a:t>
            </a:r>
          </a:p>
        </p:txBody>
      </p:sp>
      <p:sp>
        <p:nvSpPr>
          <p:cNvPr id="3" name="Content Placeholder 2">
            <a:extLst>
              <a:ext uri="{FF2B5EF4-FFF2-40B4-BE49-F238E27FC236}">
                <a16:creationId xmlns:a16="http://schemas.microsoft.com/office/drawing/2014/main" id="{56009D51-9F0E-1B68-5D60-AFFF4A96F4B2}"/>
              </a:ext>
            </a:extLst>
          </p:cNvPr>
          <p:cNvSpPr txBox="1">
            <a:spLocks/>
          </p:cNvSpPr>
          <p:nvPr/>
        </p:nvSpPr>
        <p:spPr>
          <a:xfrm>
            <a:off x="131180" y="863444"/>
            <a:ext cx="11929641" cy="5590565"/>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rgbClr val="5430AA"/>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5430AA"/>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5430AA"/>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5430AA"/>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5430AA"/>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None/>
              <a:tabLst/>
              <a:defRPr/>
            </a:pPr>
            <a:r>
              <a:rPr kumimoji="0" lang="en-US" altLang="en-US"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Minimum </a:t>
            </a:r>
            <a:r>
              <a:rPr kumimoji="0" lang="en-US" altLang="en-US" sz="24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charging information</a:t>
            </a:r>
            <a:r>
              <a:rPr kumimoji="0" lang="en-US" altLang="en-US" sz="2400" b="0" i="0" u="none" strike="noStrike" kern="1200" cap="none" spc="0" normalizeH="0" baseline="0" noProof="0" dirty="0">
                <a:ln>
                  <a:noFill/>
                </a:ln>
                <a:solidFill>
                  <a:srgbClr val="C00000"/>
                </a:solidFill>
                <a:effectLst/>
                <a:uLnTx/>
                <a:uFillTx/>
                <a:latin typeface="Cambria" panose="02040503050406030204" pitchFamily="18" charset="0"/>
                <a:ea typeface="Cambria" panose="02040503050406030204" pitchFamily="18" charset="0"/>
              </a:rPr>
              <a:t> </a:t>
            </a:r>
            <a:r>
              <a:rPr kumimoji="0" lang="en-US" altLang="en-US"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that must be collected are:</a:t>
            </a:r>
          </a:p>
          <a:p>
            <a:pPr marL="809625" marR="0" lvl="1" indent="-352425" algn="just" defTabSz="914400" rtl="0" eaLnBrk="1" fontAlgn="auto" latinLnBrk="0" hangingPunct="1">
              <a:lnSpc>
                <a:spcPct val="90000"/>
              </a:lnSpc>
              <a:spcBef>
                <a:spcPts val="500"/>
              </a:spcBef>
              <a:spcAft>
                <a:spcPts val="0"/>
              </a:spcAft>
              <a:buClr>
                <a:srgbClr val="5430AA"/>
              </a:buClr>
              <a:buSzTx/>
              <a:buFont typeface="Wingdings 3" panose="05040102010807070707" pitchFamily="18" charset="2"/>
              <a:buChar char=""/>
              <a:tabLst/>
              <a:defRPr/>
            </a:pPr>
            <a:r>
              <a:rPr kumimoji="0" lang="en-US" altLang="en-US" sz="20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Usage of </a:t>
            </a:r>
            <a:r>
              <a:rPr kumimoji="0" lang="en-US" altLang="en-US" sz="20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radio</a:t>
            </a:r>
            <a:r>
              <a:rPr kumimoji="0" lang="en-US" altLang="en-US" sz="20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interface.</a:t>
            </a:r>
          </a:p>
          <a:p>
            <a:pPr marL="809625" marR="0" lvl="1" indent="-352425" algn="just" defTabSz="914400" rtl="0" eaLnBrk="1" fontAlgn="auto" latinLnBrk="0" hangingPunct="1">
              <a:lnSpc>
                <a:spcPct val="90000"/>
              </a:lnSpc>
              <a:spcBef>
                <a:spcPts val="500"/>
              </a:spcBef>
              <a:spcAft>
                <a:spcPts val="0"/>
              </a:spcAft>
              <a:buClr>
                <a:srgbClr val="5430AA"/>
              </a:buClr>
              <a:buSzTx/>
              <a:buFont typeface="Wingdings 3" panose="05040102010807070707" pitchFamily="18" charset="2"/>
              <a:buChar char=""/>
              <a:tabLst/>
              <a:defRPr/>
            </a:pPr>
            <a:r>
              <a:rPr kumimoji="0" lang="en-US" altLang="en-US" sz="20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Usage of </a:t>
            </a:r>
            <a:r>
              <a:rPr kumimoji="0" lang="en-US" altLang="en-US" sz="20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external</a:t>
            </a:r>
            <a:r>
              <a:rPr kumimoji="0" lang="en-US" altLang="en-US" sz="20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Packet Data Networks.</a:t>
            </a:r>
          </a:p>
          <a:p>
            <a:pPr marL="809625" marR="0" lvl="1" indent="-352425" algn="just" defTabSz="914400" rtl="0" eaLnBrk="1" fontAlgn="auto" latinLnBrk="0" hangingPunct="1">
              <a:lnSpc>
                <a:spcPct val="90000"/>
              </a:lnSpc>
              <a:spcBef>
                <a:spcPts val="500"/>
              </a:spcBef>
              <a:spcAft>
                <a:spcPts val="0"/>
              </a:spcAft>
              <a:buClr>
                <a:srgbClr val="5430AA"/>
              </a:buClr>
              <a:buSzTx/>
              <a:buFont typeface="Wingdings 3" panose="05040102010807070707" pitchFamily="18" charset="2"/>
              <a:buChar char=""/>
              <a:tabLst/>
              <a:defRPr/>
            </a:pPr>
            <a:r>
              <a:rPr kumimoji="0" lang="en-US" altLang="en-US" sz="20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Usage of general GPRS resources and location of the </a:t>
            </a:r>
            <a:r>
              <a:rPr kumimoji="0" lang="en-US" altLang="en-US" sz="20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Mobile Station</a:t>
            </a:r>
            <a:r>
              <a:rPr kumimoji="0" lang="en-US" altLang="en-US" sz="20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a:t>
            </a:r>
          </a:p>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r>
              <a:rPr kumimoji="0" lang="en-US"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Various business models exist for charging customers as billing of services can be based on:  </a:t>
            </a:r>
          </a:p>
          <a:p>
            <a:pPr marL="809625" marR="0" lvl="1" indent="-352425" algn="just" defTabSz="914400" rtl="0" eaLnBrk="1" fontAlgn="auto" latinLnBrk="0" hangingPunct="1">
              <a:lnSpc>
                <a:spcPct val="90000"/>
              </a:lnSpc>
              <a:spcBef>
                <a:spcPts val="500"/>
              </a:spcBef>
              <a:spcAft>
                <a:spcPts val="0"/>
              </a:spcAft>
              <a:buClr>
                <a:srgbClr val="5430AA"/>
              </a:buClr>
              <a:buSzTx/>
              <a:buFont typeface="Wingdings 3" panose="05040102010807070707" pitchFamily="18" charset="2"/>
              <a:buChar char=""/>
              <a:tabLst/>
              <a:defRPr/>
            </a:pPr>
            <a:r>
              <a:rPr kumimoji="0" lang="en-US" sz="20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The transmitted </a:t>
            </a:r>
            <a:r>
              <a:rPr kumimoji="0" lang="en-US" sz="20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data volume</a:t>
            </a:r>
          </a:p>
          <a:p>
            <a:pPr marL="809625" marR="0" lvl="1" indent="-352425" algn="just" defTabSz="914400" rtl="0" eaLnBrk="1" fontAlgn="auto" latinLnBrk="0" hangingPunct="1">
              <a:lnSpc>
                <a:spcPct val="90000"/>
              </a:lnSpc>
              <a:spcBef>
                <a:spcPts val="500"/>
              </a:spcBef>
              <a:spcAft>
                <a:spcPts val="0"/>
              </a:spcAft>
              <a:buClr>
                <a:srgbClr val="5430AA"/>
              </a:buClr>
              <a:buSzTx/>
              <a:buFont typeface="Wingdings 3" panose="05040102010807070707" pitchFamily="18" charset="2"/>
              <a:buChar char=""/>
              <a:tabLst/>
              <a:defRPr/>
            </a:pPr>
            <a:r>
              <a:rPr kumimoji="0" lang="en-US" sz="20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The type of </a:t>
            </a:r>
            <a:r>
              <a:rPr kumimoji="0" lang="en-US" sz="20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service</a:t>
            </a:r>
          </a:p>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r>
              <a:rPr kumimoji="0" lang="en-US"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GPRS </a:t>
            </a:r>
            <a:r>
              <a:rPr kumimoji="0" lang="en-US" sz="24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call records</a:t>
            </a:r>
            <a:r>
              <a:rPr kumimoji="0" lang="en-US"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generated in the GPRS Service Nodes.</a:t>
            </a:r>
          </a:p>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r>
              <a:rPr kumimoji="0" lang="en-US"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Packet counts </a:t>
            </a:r>
            <a:r>
              <a:rPr kumimoji="0" lang="en-US" sz="24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passed</a:t>
            </a:r>
            <a:r>
              <a:rPr kumimoji="0" lang="en-US"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to a Charging Gateway that </a:t>
            </a:r>
            <a:r>
              <a:rPr kumimoji="0" lang="en-US" sz="24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generates</a:t>
            </a:r>
            <a:r>
              <a:rPr kumimoji="0" lang="en-US"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call detail records that sent to the </a:t>
            </a:r>
            <a:r>
              <a:rPr kumimoji="0" lang="en-US" sz="24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billing system</a:t>
            </a:r>
            <a:r>
              <a:rPr kumimoji="0" lang="en-US"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a:t>
            </a:r>
          </a:p>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endParaRPr kumimoji="0" lang="en-IN" sz="2400" b="0" i="0" u="none" strike="noStrike" kern="1200" cap="none" spc="0" normalizeH="0" baseline="0" noProof="0" dirty="0">
              <a:ln>
                <a:noFill/>
              </a:ln>
              <a:solidFill>
                <a:srgbClr val="212121"/>
              </a:solidFill>
              <a:effectLst/>
              <a:uLnTx/>
              <a:uFillTx/>
              <a:latin typeface="Roboto Condensed"/>
              <a:ea typeface="+mn-ea"/>
              <a:cs typeface="+mn-cs"/>
            </a:endParaRPr>
          </a:p>
        </p:txBody>
      </p:sp>
    </p:spTree>
    <p:extLst>
      <p:ext uri="{BB962C8B-B14F-4D97-AF65-F5344CB8AC3E}">
        <p14:creationId xmlns:p14="http://schemas.microsoft.com/office/powerpoint/2010/main" val="141067497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r>
              <a:rPr lang="en-US" sz="3067" dirty="0">
                <a:solidFill>
                  <a:srgbClr val="00A4B6"/>
                </a:solidFill>
                <a:latin typeface="Cambria" panose="02040503050406030204" pitchFamily="18" charset="0"/>
                <a:ea typeface="Cambria" panose="02040503050406030204" pitchFamily="18" charset="0"/>
                <a:cs typeface="Proxima Nova"/>
                <a:sym typeface="Proxima Nova"/>
              </a:rPr>
              <a:t>Billing &amp; Charging in GPRS</a:t>
            </a:r>
          </a:p>
        </p:txBody>
      </p:sp>
      <p:sp>
        <p:nvSpPr>
          <p:cNvPr id="5" name="Content Placeholder 2">
            <a:extLst>
              <a:ext uri="{FF2B5EF4-FFF2-40B4-BE49-F238E27FC236}">
                <a16:creationId xmlns:a16="http://schemas.microsoft.com/office/drawing/2014/main" id="{E6782B83-64D8-5DDD-060C-5D2EC2930B23}"/>
              </a:ext>
            </a:extLst>
          </p:cNvPr>
          <p:cNvSpPr txBox="1">
            <a:spLocks/>
          </p:cNvSpPr>
          <p:nvPr/>
        </p:nvSpPr>
        <p:spPr>
          <a:xfrm>
            <a:off x="131180" y="863444"/>
            <a:ext cx="11929641" cy="5590565"/>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rgbClr val="5430AA"/>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5430AA"/>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5430AA"/>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5430AA"/>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5430AA"/>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r>
              <a:rPr kumimoji="0" lang="en-US"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The SGSN and GGSN register all possible aspects of a GPRS user's behavior and generate billing information accordingly. This information is gathered in so-called Charging Data Records (CDR) and is delivered to a billing gateway.</a:t>
            </a:r>
          </a:p>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r>
              <a:rPr kumimoji="0" lang="en-US"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The GPRS billing </a:t>
            </a:r>
            <a:r>
              <a:rPr kumimoji="0" lang="en-IN"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parameters:</a:t>
            </a:r>
            <a:endParaRPr kumimoji="0" lang="en-US"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endParaRPr>
          </a:p>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endParaRPr kumimoji="0" lang="en-IN" sz="2400" b="0" i="0" u="none" strike="noStrike" kern="1200" cap="none" spc="0" normalizeH="0" baseline="0" noProof="0" dirty="0">
              <a:ln>
                <a:noFill/>
              </a:ln>
              <a:solidFill>
                <a:srgbClr val="212121"/>
              </a:solidFill>
              <a:effectLst/>
              <a:uLnTx/>
              <a:uFillTx/>
              <a:latin typeface="Roboto Condensed"/>
              <a:ea typeface="+mn-ea"/>
              <a:cs typeface="+mn-cs"/>
            </a:endParaRPr>
          </a:p>
        </p:txBody>
      </p:sp>
      <p:graphicFrame>
        <p:nvGraphicFramePr>
          <p:cNvPr id="6" name="Table 5">
            <a:extLst>
              <a:ext uri="{FF2B5EF4-FFF2-40B4-BE49-F238E27FC236}">
                <a16:creationId xmlns:a16="http://schemas.microsoft.com/office/drawing/2014/main" id="{38C55363-CF2B-DEC4-528F-8EF7090D7EB8}"/>
              </a:ext>
            </a:extLst>
          </p:cNvPr>
          <p:cNvGraphicFramePr>
            <a:graphicFrameLocks noGrp="1"/>
          </p:cNvGraphicFramePr>
          <p:nvPr>
            <p:extLst>
              <p:ext uri="{D42A27DB-BD31-4B8C-83A1-F6EECF244321}">
                <p14:modId xmlns:p14="http://schemas.microsoft.com/office/powerpoint/2010/main" val="1283833599"/>
              </p:ext>
            </p:extLst>
          </p:nvPr>
        </p:nvGraphicFramePr>
        <p:xfrm>
          <a:off x="246581" y="2461822"/>
          <a:ext cx="11573841" cy="3235960"/>
        </p:xfrm>
        <a:graphic>
          <a:graphicData uri="http://schemas.openxmlformats.org/drawingml/2006/table">
            <a:tbl>
              <a:tblPr firstRow="1" bandRow="1"/>
              <a:tblGrid>
                <a:gridCol w="2175533">
                  <a:extLst>
                    <a:ext uri="{9D8B030D-6E8A-4147-A177-3AD203B41FA5}">
                      <a16:colId xmlns:a16="http://schemas.microsoft.com/office/drawing/2014/main" val="20000"/>
                    </a:ext>
                  </a:extLst>
                </a:gridCol>
                <a:gridCol w="9398308">
                  <a:extLst>
                    <a:ext uri="{9D8B030D-6E8A-4147-A177-3AD203B41FA5}">
                      <a16:colId xmlns:a16="http://schemas.microsoft.com/office/drawing/2014/main" val="20001"/>
                    </a:ext>
                  </a:extLst>
                </a:gridCol>
              </a:tblGrid>
              <a:tr h="37084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r>
                        <a:rPr lang="en-IN" sz="1800" b="1" i="0" kern="1200" dirty="0">
                          <a:solidFill>
                            <a:schemeClr val="tx1"/>
                          </a:solidFill>
                          <a:effectLst/>
                          <a:latin typeface="Cambria" panose="02040503050406030204" pitchFamily="18" charset="0"/>
                          <a:ea typeface="Cambria" panose="02040503050406030204" pitchFamily="18" charset="0"/>
                          <a:cs typeface="+mn-cs"/>
                        </a:rPr>
                        <a:t>Volume </a:t>
                      </a:r>
                      <a:endParaRPr lang="en-IN" dirty="0">
                        <a:latin typeface="Cambria" panose="02040503050406030204" pitchFamily="18" charset="0"/>
                        <a:ea typeface="Cambria" panose="02040503050406030204" pitchFamily="18" charset="0"/>
                      </a:endParaRPr>
                    </a:p>
                  </a:txBody>
                  <a:tcPr>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solidFill>
                      <a:sysClr val="window" lastClr="FFFFFF"/>
                    </a:solid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r>
                        <a:rPr lang="en-US" sz="1800" b="0" i="0" kern="1200" dirty="0">
                          <a:solidFill>
                            <a:schemeClr val="tx1"/>
                          </a:solidFill>
                          <a:effectLst/>
                          <a:latin typeface="Cambria" panose="02040503050406030204" pitchFamily="18" charset="0"/>
                          <a:ea typeface="Cambria" panose="02040503050406030204" pitchFamily="18" charset="0"/>
                          <a:cs typeface="+mn-cs"/>
                        </a:rPr>
                        <a:t>The amount of bytes transferred, i.e., downloaded &amp; uploaded both</a:t>
                      </a:r>
                      <a:endParaRPr lang="en-IN" dirty="0">
                        <a:latin typeface="Cambria" panose="02040503050406030204" pitchFamily="18" charset="0"/>
                        <a:ea typeface="Cambria" panose="02040503050406030204" pitchFamily="18" charset="0"/>
                      </a:endParaRPr>
                    </a:p>
                  </a:txBody>
                  <a:tcPr>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0"/>
                  </a:ext>
                </a:extLst>
              </a:tr>
              <a:tr h="37084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r>
                        <a:rPr lang="en-IN" sz="1800" b="1" i="0" kern="1200" dirty="0">
                          <a:solidFill>
                            <a:schemeClr val="tx1"/>
                          </a:solidFill>
                          <a:effectLst/>
                          <a:latin typeface="Cambria" panose="02040503050406030204" pitchFamily="18" charset="0"/>
                          <a:ea typeface="Cambria" panose="02040503050406030204" pitchFamily="18" charset="0"/>
                          <a:cs typeface="+mn-cs"/>
                        </a:rPr>
                        <a:t>Duration </a:t>
                      </a:r>
                      <a:endParaRPr lang="en-IN" dirty="0">
                        <a:latin typeface="Cambria" panose="02040503050406030204" pitchFamily="18" charset="0"/>
                        <a:ea typeface="Cambria" panose="02040503050406030204" pitchFamily="18" charset="0"/>
                      </a:endParaRPr>
                    </a:p>
                  </a:txBody>
                  <a:tcPr>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solidFill>
                      <a:sysClr val="window" lastClr="FFFFFF"/>
                    </a:solid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r>
                        <a:rPr lang="en-US" sz="1800" b="0" i="0" kern="1200" dirty="0">
                          <a:solidFill>
                            <a:schemeClr val="tx1"/>
                          </a:solidFill>
                          <a:effectLst/>
                          <a:latin typeface="Cambria" panose="02040503050406030204" pitchFamily="18" charset="0"/>
                          <a:ea typeface="Cambria" panose="02040503050406030204" pitchFamily="18" charset="0"/>
                          <a:cs typeface="+mn-cs"/>
                        </a:rPr>
                        <a:t>Duration of a PDP context session</a:t>
                      </a:r>
                      <a:endParaRPr lang="en-IN" dirty="0">
                        <a:latin typeface="Cambria" panose="02040503050406030204" pitchFamily="18" charset="0"/>
                        <a:ea typeface="Cambria" panose="02040503050406030204" pitchFamily="18" charset="0"/>
                      </a:endParaRPr>
                    </a:p>
                  </a:txBody>
                  <a:tcPr>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1"/>
                  </a:ext>
                </a:extLst>
              </a:tr>
              <a:tr h="37084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r>
                        <a:rPr lang="en-IN" sz="1800" b="1" i="0" kern="1200" dirty="0">
                          <a:solidFill>
                            <a:schemeClr val="tx1"/>
                          </a:solidFill>
                          <a:effectLst/>
                          <a:latin typeface="Cambria" panose="02040503050406030204" pitchFamily="18" charset="0"/>
                          <a:ea typeface="Cambria" panose="02040503050406030204" pitchFamily="18" charset="0"/>
                          <a:cs typeface="+mn-cs"/>
                        </a:rPr>
                        <a:t>Time </a:t>
                      </a:r>
                      <a:endParaRPr lang="en-IN" dirty="0">
                        <a:latin typeface="Cambria" panose="02040503050406030204" pitchFamily="18" charset="0"/>
                        <a:ea typeface="Cambria" panose="02040503050406030204" pitchFamily="18" charset="0"/>
                      </a:endParaRPr>
                    </a:p>
                  </a:txBody>
                  <a:tcPr>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solidFill>
                      <a:sysClr val="window" lastClr="FFFFFF"/>
                    </a:solid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r>
                        <a:rPr lang="en-US" sz="1800" b="0" i="0" kern="1200" dirty="0">
                          <a:solidFill>
                            <a:schemeClr val="tx1"/>
                          </a:solidFill>
                          <a:effectLst/>
                          <a:latin typeface="Cambria" panose="02040503050406030204" pitchFamily="18" charset="0"/>
                          <a:ea typeface="Cambria" panose="02040503050406030204" pitchFamily="18" charset="0"/>
                          <a:cs typeface="+mn-cs"/>
                        </a:rPr>
                        <a:t>Date, time of day and day of the week information</a:t>
                      </a:r>
                      <a:endParaRPr lang="en-IN" dirty="0">
                        <a:latin typeface="Cambria" panose="02040503050406030204" pitchFamily="18" charset="0"/>
                        <a:ea typeface="Cambria" panose="02040503050406030204" pitchFamily="18" charset="0"/>
                      </a:endParaRPr>
                    </a:p>
                  </a:txBody>
                  <a:tcPr>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2"/>
                  </a:ext>
                </a:extLst>
              </a:tr>
              <a:tr h="37084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r>
                        <a:rPr lang="en-IN" sz="1800" b="1" i="0" kern="1200" dirty="0">
                          <a:solidFill>
                            <a:schemeClr val="tx1"/>
                          </a:solidFill>
                          <a:effectLst/>
                          <a:latin typeface="Cambria" panose="02040503050406030204" pitchFamily="18" charset="0"/>
                          <a:ea typeface="Cambria" panose="02040503050406030204" pitchFamily="18" charset="0"/>
                          <a:cs typeface="+mn-cs"/>
                        </a:rPr>
                        <a:t>Final destination</a:t>
                      </a:r>
                      <a:endParaRPr lang="en-IN" dirty="0">
                        <a:latin typeface="Cambria" panose="02040503050406030204" pitchFamily="18" charset="0"/>
                        <a:ea typeface="Cambria" panose="02040503050406030204" pitchFamily="18" charset="0"/>
                      </a:endParaRPr>
                    </a:p>
                  </a:txBody>
                  <a:tcPr>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solidFill>
                      <a:sysClr val="window" lastClr="FFFFFF"/>
                    </a:solid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r>
                        <a:rPr lang="en-US" sz="1800" b="0" i="0" kern="1200" dirty="0">
                          <a:solidFill>
                            <a:schemeClr val="tx1"/>
                          </a:solidFill>
                          <a:effectLst/>
                          <a:latin typeface="Cambria" panose="02040503050406030204" pitchFamily="18" charset="0"/>
                          <a:ea typeface="Cambria" panose="02040503050406030204" pitchFamily="18" charset="0"/>
                          <a:cs typeface="+mn-cs"/>
                        </a:rPr>
                        <a:t>A subscriber could be charged for access to the specific network.</a:t>
                      </a:r>
                      <a:endParaRPr lang="en-IN" dirty="0">
                        <a:latin typeface="Cambria" panose="02040503050406030204" pitchFamily="18" charset="0"/>
                        <a:ea typeface="Cambria" panose="02040503050406030204" pitchFamily="18" charset="0"/>
                      </a:endParaRPr>
                    </a:p>
                  </a:txBody>
                  <a:tcPr>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3"/>
                  </a:ext>
                </a:extLst>
              </a:tr>
              <a:tr h="37084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r>
                        <a:rPr lang="en-IN" sz="1800" b="1" i="0" kern="1200" dirty="0">
                          <a:solidFill>
                            <a:schemeClr val="tx1"/>
                          </a:solidFill>
                          <a:effectLst/>
                          <a:latin typeface="Cambria" panose="02040503050406030204" pitchFamily="18" charset="0"/>
                          <a:ea typeface="Cambria" panose="02040503050406030204" pitchFamily="18" charset="0"/>
                          <a:cs typeface="+mn-cs"/>
                        </a:rPr>
                        <a:t>Location </a:t>
                      </a:r>
                      <a:endParaRPr lang="en-IN" dirty="0">
                        <a:latin typeface="Cambria" panose="02040503050406030204" pitchFamily="18" charset="0"/>
                        <a:ea typeface="Cambria" panose="02040503050406030204" pitchFamily="18" charset="0"/>
                      </a:endParaRPr>
                    </a:p>
                  </a:txBody>
                  <a:tcPr>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solidFill>
                      <a:sysClr val="window" lastClr="FFFFFF"/>
                    </a:solid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r>
                        <a:rPr lang="en-US" sz="1800" b="0" i="0" kern="1200" dirty="0">
                          <a:solidFill>
                            <a:schemeClr val="tx1"/>
                          </a:solidFill>
                          <a:effectLst/>
                          <a:latin typeface="Cambria" panose="02040503050406030204" pitchFamily="18" charset="0"/>
                          <a:ea typeface="Cambria" panose="02040503050406030204" pitchFamily="18" charset="0"/>
                          <a:cs typeface="+mn-cs"/>
                        </a:rPr>
                        <a:t>Current location of the subscriber</a:t>
                      </a:r>
                      <a:endParaRPr lang="en-IN" dirty="0">
                        <a:latin typeface="Cambria" panose="02040503050406030204" pitchFamily="18" charset="0"/>
                        <a:ea typeface="Cambria" panose="02040503050406030204" pitchFamily="18" charset="0"/>
                      </a:endParaRPr>
                    </a:p>
                  </a:txBody>
                  <a:tcPr>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4"/>
                  </a:ext>
                </a:extLst>
              </a:tr>
              <a:tr h="37084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r>
                        <a:rPr lang="en-IN" sz="1800" b="1" i="0" kern="1200" dirty="0">
                          <a:solidFill>
                            <a:schemeClr val="tx1"/>
                          </a:solidFill>
                          <a:effectLst/>
                          <a:latin typeface="Cambria" panose="02040503050406030204" pitchFamily="18" charset="0"/>
                          <a:ea typeface="Cambria" panose="02040503050406030204" pitchFamily="18" charset="0"/>
                          <a:cs typeface="+mn-cs"/>
                        </a:rPr>
                        <a:t>Quality of Service</a:t>
                      </a:r>
                      <a:endParaRPr lang="en-IN" dirty="0">
                        <a:latin typeface="Cambria" panose="02040503050406030204" pitchFamily="18" charset="0"/>
                        <a:ea typeface="Cambria" panose="02040503050406030204" pitchFamily="18" charset="0"/>
                      </a:endParaRPr>
                    </a:p>
                  </a:txBody>
                  <a:tcPr>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solidFill>
                      <a:sysClr val="window" lastClr="FFFFFF"/>
                    </a:solid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r>
                        <a:rPr lang="en-US" sz="1800" b="0" i="0" kern="1200" dirty="0">
                          <a:solidFill>
                            <a:schemeClr val="tx1"/>
                          </a:solidFill>
                          <a:effectLst/>
                          <a:latin typeface="Cambria" panose="02040503050406030204" pitchFamily="18" charset="0"/>
                          <a:ea typeface="Cambria" panose="02040503050406030204" pitchFamily="18" charset="0"/>
                          <a:cs typeface="+mn-cs"/>
                        </a:rPr>
                        <a:t>Pay high for higher network priority</a:t>
                      </a:r>
                      <a:endParaRPr lang="en-IN" dirty="0">
                        <a:latin typeface="Cambria" panose="02040503050406030204" pitchFamily="18" charset="0"/>
                        <a:ea typeface="Cambria" panose="02040503050406030204" pitchFamily="18" charset="0"/>
                      </a:endParaRPr>
                    </a:p>
                  </a:txBody>
                  <a:tcPr>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5"/>
                  </a:ext>
                </a:extLst>
              </a:tr>
              <a:tr h="37084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r>
                        <a:rPr lang="en-IN" sz="1800" b="1" i="0" kern="1200" dirty="0">
                          <a:solidFill>
                            <a:schemeClr val="tx1"/>
                          </a:solidFill>
                          <a:effectLst/>
                          <a:latin typeface="Cambria" panose="02040503050406030204" pitchFamily="18" charset="0"/>
                          <a:ea typeface="Cambria" panose="02040503050406030204" pitchFamily="18" charset="0"/>
                          <a:cs typeface="+mn-cs"/>
                        </a:rPr>
                        <a:t>Flat rate</a:t>
                      </a:r>
                      <a:endParaRPr lang="en-IN" dirty="0">
                        <a:latin typeface="Cambria" panose="02040503050406030204" pitchFamily="18" charset="0"/>
                        <a:ea typeface="Cambria" panose="02040503050406030204" pitchFamily="18" charset="0"/>
                      </a:endParaRPr>
                    </a:p>
                  </a:txBody>
                  <a:tcPr>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solidFill>
                      <a:sysClr val="window" lastClr="FFFFFF"/>
                    </a:solid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r>
                        <a:rPr lang="en-IN" sz="1800" b="0" i="0" kern="1200" dirty="0">
                          <a:solidFill>
                            <a:schemeClr val="tx1"/>
                          </a:solidFill>
                          <a:effectLst/>
                          <a:latin typeface="Cambria" panose="02040503050406030204" pitchFamily="18" charset="0"/>
                          <a:ea typeface="Cambria" panose="02040503050406030204" pitchFamily="18" charset="0"/>
                          <a:cs typeface="+mn-cs"/>
                        </a:rPr>
                        <a:t>A fixed monthly</a:t>
                      </a:r>
                      <a:r>
                        <a:rPr lang="en-IN" sz="1800" b="0" i="0" kern="1200" baseline="0" dirty="0">
                          <a:solidFill>
                            <a:schemeClr val="tx1"/>
                          </a:solidFill>
                          <a:effectLst/>
                          <a:latin typeface="Cambria" panose="02040503050406030204" pitchFamily="18" charset="0"/>
                          <a:ea typeface="Cambria" panose="02040503050406030204" pitchFamily="18" charset="0"/>
                          <a:cs typeface="+mn-cs"/>
                        </a:rPr>
                        <a:t> rate</a:t>
                      </a:r>
                      <a:endParaRPr lang="en-IN" dirty="0">
                        <a:latin typeface="Cambria" panose="02040503050406030204" pitchFamily="18" charset="0"/>
                        <a:ea typeface="Cambria" panose="02040503050406030204" pitchFamily="18" charset="0"/>
                      </a:endParaRPr>
                    </a:p>
                  </a:txBody>
                  <a:tcPr>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6"/>
                  </a:ext>
                </a:extLst>
              </a:tr>
              <a:tr h="37084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r>
                        <a:rPr lang="en-US" sz="1800" b="1" i="0" kern="1200" dirty="0">
                          <a:solidFill>
                            <a:schemeClr val="tx1"/>
                          </a:solidFill>
                          <a:effectLst/>
                          <a:latin typeface="Cambria" panose="02040503050406030204" pitchFamily="18" charset="0"/>
                          <a:ea typeface="Cambria" panose="02040503050406030204" pitchFamily="18" charset="0"/>
                          <a:cs typeface="+mn-cs"/>
                        </a:rPr>
                        <a:t>Bearer service </a:t>
                      </a:r>
                      <a:endParaRPr lang="en-IN" dirty="0">
                        <a:latin typeface="Cambria" panose="02040503050406030204" pitchFamily="18" charset="0"/>
                        <a:ea typeface="Cambria" panose="02040503050406030204" pitchFamily="18" charset="0"/>
                      </a:endParaRPr>
                    </a:p>
                  </a:txBody>
                  <a:tcPr>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solidFill>
                      <a:sysClr val="window" lastClr="FFFFFF"/>
                    </a:solid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chemeClr val="tx1"/>
                          </a:solidFill>
                          <a:effectLst/>
                          <a:latin typeface="Cambria" panose="02040503050406030204" pitchFamily="18" charset="0"/>
                          <a:ea typeface="Cambria" panose="02040503050406030204" pitchFamily="18" charset="0"/>
                          <a:cs typeface="+mn-cs"/>
                        </a:rPr>
                        <a:t>Charging based on different bearer services (for an operator who has several networks, such as GSM900 and GSM1800, and who wants to promote usage of one of the networks).</a:t>
                      </a:r>
                    </a:p>
                  </a:txBody>
                  <a:tcPr>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218100513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pic>
        <p:nvPicPr>
          <p:cNvPr id="219" name="Google Shape;219;p26"/>
          <p:cNvPicPr preferRelativeResize="0"/>
          <p:nvPr/>
        </p:nvPicPr>
        <p:blipFill>
          <a:blip r:embed="rId3">
            <a:alphaModFix/>
          </a:blip>
          <a:stretch>
            <a:fillRect/>
          </a:stretch>
        </p:blipFill>
        <p:spPr>
          <a:xfrm>
            <a:off x="0" y="1"/>
            <a:ext cx="12192000" cy="6852444"/>
          </a:xfrm>
          <a:prstGeom prst="rect">
            <a:avLst/>
          </a:prstGeom>
          <a:noFill/>
          <a:ln>
            <a:noFill/>
          </a:ln>
        </p:spPr>
      </p:pic>
      <p:pic>
        <p:nvPicPr>
          <p:cNvPr id="220" name="Google Shape;220;p26"/>
          <p:cNvPicPr preferRelativeResize="0"/>
          <p:nvPr/>
        </p:nvPicPr>
        <p:blipFill>
          <a:blip r:embed="rId4">
            <a:alphaModFix/>
          </a:blip>
          <a:stretch>
            <a:fillRect/>
          </a:stretch>
        </p:blipFill>
        <p:spPr>
          <a:xfrm>
            <a:off x="6351" y="6334"/>
            <a:ext cx="12179300" cy="6845300"/>
          </a:xfrm>
          <a:prstGeom prst="rect">
            <a:avLst/>
          </a:prstGeom>
          <a:noFill/>
          <a:ln>
            <a:noFill/>
          </a:ln>
        </p:spPr>
      </p:pic>
      <p:sp>
        <p:nvSpPr>
          <p:cNvPr id="221" name="Google Shape;221;p26"/>
          <p:cNvSpPr txBox="1"/>
          <p:nvPr/>
        </p:nvSpPr>
        <p:spPr>
          <a:xfrm>
            <a:off x="416103" y="1173670"/>
            <a:ext cx="7112458" cy="2215951"/>
          </a:xfrm>
          <a:prstGeom prst="rect">
            <a:avLst/>
          </a:prstGeom>
          <a:noFill/>
          <a:ln>
            <a:noFill/>
          </a:ln>
        </p:spPr>
        <p:txBody>
          <a:bodyPr spcFirstLastPara="1" wrap="square" lIns="121900" tIns="121900" rIns="121900" bIns="121900" anchor="t" anchorCtr="0">
            <a:spAutoFit/>
          </a:bodyPr>
          <a:lstStyle/>
          <a:p>
            <a:pPr lvl="0"/>
            <a:r>
              <a:rPr lang="en-IN" sz="6400" b="1" dirty="0">
                <a:solidFill>
                  <a:schemeClr val="dk2"/>
                </a:solidFill>
                <a:latin typeface="Proxima Nova"/>
                <a:ea typeface="Proxima Nova"/>
                <a:cs typeface="Proxima Nova"/>
                <a:sym typeface="Proxima Nova"/>
              </a:rPr>
              <a:t>GPRS Network Operation</a:t>
            </a:r>
          </a:p>
        </p:txBody>
      </p:sp>
      <p:pic>
        <p:nvPicPr>
          <p:cNvPr id="225" name="Google Shape;225;p26"/>
          <p:cNvPicPr preferRelativeResize="0"/>
          <p:nvPr/>
        </p:nvPicPr>
        <p:blipFill>
          <a:blip r:embed="rId5">
            <a:alphaModFix/>
          </a:blip>
          <a:stretch>
            <a:fillRect/>
          </a:stretch>
        </p:blipFill>
        <p:spPr>
          <a:xfrm>
            <a:off x="9817918" y="198118"/>
            <a:ext cx="1993900" cy="495300"/>
          </a:xfrm>
          <a:prstGeom prst="rect">
            <a:avLst/>
          </a:prstGeom>
          <a:noFill/>
          <a:ln>
            <a:noFill/>
          </a:ln>
        </p:spPr>
      </p:pic>
    </p:spTree>
    <p:extLst>
      <p:ext uri="{BB962C8B-B14F-4D97-AF65-F5344CB8AC3E}">
        <p14:creationId xmlns:p14="http://schemas.microsoft.com/office/powerpoint/2010/main" val="269174423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r>
              <a:rPr lang="en-US" sz="3067" dirty="0">
                <a:solidFill>
                  <a:srgbClr val="00A4B6"/>
                </a:solidFill>
                <a:latin typeface="Cambria" panose="02040503050406030204" pitchFamily="18" charset="0"/>
                <a:ea typeface="Cambria" panose="02040503050406030204" pitchFamily="18" charset="0"/>
                <a:cs typeface="Proxima Nova"/>
                <a:sym typeface="Proxima Nova"/>
              </a:rPr>
              <a:t>GPRS Network Operation: GPRS Protocol Stack</a:t>
            </a:r>
          </a:p>
        </p:txBody>
      </p:sp>
      <p:graphicFrame>
        <p:nvGraphicFramePr>
          <p:cNvPr id="38" name="Content Placeholder 29">
            <a:extLst>
              <a:ext uri="{FF2B5EF4-FFF2-40B4-BE49-F238E27FC236}">
                <a16:creationId xmlns:a16="http://schemas.microsoft.com/office/drawing/2014/main" id="{28459C7B-8A4B-4B24-7B68-379B5F274CA9}"/>
              </a:ext>
            </a:extLst>
          </p:cNvPr>
          <p:cNvGraphicFramePr>
            <a:graphicFrameLocks/>
          </p:cNvGraphicFramePr>
          <p:nvPr>
            <p:extLst>
              <p:ext uri="{D42A27DB-BD31-4B8C-83A1-F6EECF244321}">
                <p14:modId xmlns:p14="http://schemas.microsoft.com/office/powerpoint/2010/main" val="2354616424"/>
              </p:ext>
            </p:extLst>
          </p:nvPr>
        </p:nvGraphicFramePr>
        <p:xfrm>
          <a:off x="1196021" y="4544245"/>
          <a:ext cx="4035504" cy="375984"/>
        </p:xfrm>
        <a:graphic>
          <a:graphicData uri="http://schemas.openxmlformats.org/drawingml/2006/table">
            <a:tbl>
              <a:tblPr firstRow="1" bandRow="1"/>
              <a:tblGrid>
                <a:gridCol w="1121076">
                  <a:extLst>
                    <a:ext uri="{9D8B030D-6E8A-4147-A177-3AD203B41FA5}">
                      <a16:colId xmlns:a16="http://schemas.microsoft.com/office/drawing/2014/main" val="20000"/>
                    </a:ext>
                  </a:extLst>
                </a:gridCol>
                <a:gridCol w="2914428">
                  <a:extLst>
                    <a:ext uri="{9D8B030D-6E8A-4147-A177-3AD203B41FA5}">
                      <a16:colId xmlns:a16="http://schemas.microsoft.com/office/drawing/2014/main" val="20001"/>
                    </a:ext>
                  </a:extLst>
                </a:gridCol>
              </a:tblGrid>
              <a:tr h="37084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r>
                        <a:rPr lang="en-US" dirty="0"/>
                        <a:t>RFL</a:t>
                      </a:r>
                      <a:endParaRPr lang="en-IN" dirty="0"/>
                    </a:p>
                  </a:txBody>
                  <a:tcPr>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r>
                        <a:rPr lang="en-IN" sz="1800" b="0" i="0" kern="1200" dirty="0">
                          <a:solidFill>
                            <a:schemeClr val="tx1"/>
                          </a:solidFill>
                          <a:effectLst/>
                          <a:latin typeface="+mn-lt"/>
                          <a:ea typeface="+mn-ea"/>
                          <a:cs typeface="+mn-cs"/>
                        </a:rPr>
                        <a:t>Radio Frequency Layer</a:t>
                      </a:r>
                      <a:endParaRPr lang="en-IN" dirty="0"/>
                    </a:p>
                  </a:txBody>
                  <a:tcPr>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graphicFrame>
        <p:nvGraphicFramePr>
          <p:cNvPr id="39" name="Content Placeholder 5">
            <a:extLst>
              <a:ext uri="{FF2B5EF4-FFF2-40B4-BE49-F238E27FC236}">
                <a16:creationId xmlns:a16="http://schemas.microsoft.com/office/drawing/2014/main" id="{41484CD4-4752-F09E-9424-C55722E77812}"/>
              </a:ext>
            </a:extLst>
          </p:cNvPr>
          <p:cNvGraphicFramePr>
            <a:graphicFrameLocks/>
          </p:cNvGraphicFramePr>
          <p:nvPr>
            <p:extLst>
              <p:ext uri="{D42A27DB-BD31-4B8C-83A1-F6EECF244321}">
                <p14:modId xmlns:p14="http://schemas.microsoft.com/office/powerpoint/2010/main" val="1631769552"/>
              </p:ext>
            </p:extLst>
          </p:nvPr>
        </p:nvGraphicFramePr>
        <p:xfrm>
          <a:off x="2645633" y="1415976"/>
          <a:ext cx="1025386" cy="2757755"/>
        </p:xfrm>
        <a:graphic>
          <a:graphicData uri="http://schemas.openxmlformats.org/drawingml/2006/table">
            <a:tbl>
              <a:tblPr firstRow="1" bandRow="1"/>
              <a:tblGrid>
                <a:gridCol w="1025386">
                  <a:extLst>
                    <a:ext uri="{9D8B030D-6E8A-4147-A177-3AD203B41FA5}">
                      <a16:colId xmlns:a16="http://schemas.microsoft.com/office/drawing/2014/main" val="3412134153"/>
                    </a:ext>
                  </a:extLst>
                </a:gridCol>
              </a:tblGrid>
              <a:tr h="283652">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200" b="1" dirty="0"/>
                        <a:t>Application</a:t>
                      </a:r>
                    </a:p>
                  </a:txBody>
                  <a:tcPr>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extLst>
                  <a:ext uri="{0D108BD9-81ED-4DB2-BD59-A6C34878D82A}">
                    <a16:rowId xmlns:a16="http://schemas.microsoft.com/office/drawing/2014/main" val="2372585738"/>
                  </a:ext>
                </a:extLst>
              </a:tr>
              <a:tr h="610432">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200" b="1" dirty="0"/>
                        <a:t>Network Layer(IP, X.25)</a:t>
                      </a:r>
                    </a:p>
                  </a:txBody>
                  <a:tcPr>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extLst>
                  <a:ext uri="{0D108BD9-81ED-4DB2-BD59-A6C34878D82A}">
                    <a16:rowId xmlns:a16="http://schemas.microsoft.com/office/drawing/2014/main" val="2427679246"/>
                  </a:ext>
                </a:extLst>
              </a:tr>
              <a:tr h="283652">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200" b="1" dirty="0"/>
                        <a:t>SNDCP</a:t>
                      </a:r>
                    </a:p>
                  </a:txBody>
                  <a:tcPr>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extLst>
                  <a:ext uri="{0D108BD9-81ED-4DB2-BD59-A6C34878D82A}">
                    <a16:rowId xmlns:a16="http://schemas.microsoft.com/office/drawing/2014/main" val="1701476469"/>
                  </a:ext>
                </a:extLst>
              </a:tr>
              <a:tr h="283652">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200" b="1" dirty="0"/>
                        <a:t>LLC</a:t>
                      </a:r>
                    </a:p>
                  </a:txBody>
                  <a:tcPr>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extLst>
                  <a:ext uri="{0D108BD9-81ED-4DB2-BD59-A6C34878D82A}">
                    <a16:rowId xmlns:a16="http://schemas.microsoft.com/office/drawing/2014/main" val="1948442807"/>
                  </a:ext>
                </a:extLst>
              </a:tr>
              <a:tr h="283652">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200" b="1" dirty="0"/>
                        <a:t>RLC</a:t>
                      </a:r>
                    </a:p>
                  </a:txBody>
                  <a:tcPr>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extLst>
                  <a:ext uri="{0D108BD9-81ED-4DB2-BD59-A6C34878D82A}">
                    <a16:rowId xmlns:a16="http://schemas.microsoft.com/office/drawing/2014/main" val="1259227759"/>
                  </a:ext>
                </a:extLst>
              </a:tr>
              <a:tr h="283652">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200" b="1" dirty="0"/>
                        <a:t>MAC</a:t>
                      </a:r>
                    </a:p>
                  </a:txBody>
                  <a:tcPr>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extLst>
                  <a:ext uri="{0D108BD9-81ED-4DB2-BD59-A6C34878D82A}">
                    <a16:rowId xmlns:a16="http://schemas.microsoft.com/office/drawing/2014/main" val="310871188"/>
                  </a:ext>
                </a:extLst>
              </a:tr>
              <a:tr h="699415">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spcAft>
                          <a:spcPts val="600"/>
                        </a:spcAft>
                      </a:pPr>
                      <a:r>
                        <a:rPr lang="en-US" sz="1200" b="1" dirty="0"/>
                        <a:t>PLL</a:t>
                      </a:r>
                    </a:p>
                    <a:p>
                      <a:pPr algn="ctr"/>
                      <a:r>
                        <a:rPr lang="en-US" sz="1200" b="1" dirty="0"/>
                        <a:t>RFL</a:t>
                      </a:r>
                    </a:p>
                  </a:txBody>
                  <a:tcPr anchor="ctr">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extLst>
                  <a:ext uri="{0D108BD9-81ED-4DB2-BD59-A6C34878D82A}">
                    <a16:rowId xmlns:a16="http://schemas.microsoft.com/office/drawing/2014/main" val="1897884643"/>
                  </a:ext>
                </a:extLst>
              </a:tr>
            </a:tbl>
          </a:graphicData>
        </a:graphic>
      </p:graphicFrame>
      <p:cxnSp>
        <p:nvCxnSpPr>
          <p:cNvPr id="40" name="Straight Connector 39">
            <a:extLst>
              <a:ext uri="{FF2B5EF4-FFF2-40B4-BE49-F238E27FC236}">
                <a16:creationId xmlns:a16="http://schemas.microsoft.com/office/drawing/2014/main" id="{284059CE-32A7-1945-D742-FA9560D66DF8}"/>
              </a:ext>
            </a:extLst>
          </p:cNvPr>
          <p:cNvCxnSpPr>
            <a:cxnSpLocks/>
          </p:cNvCxnSpPr>
          <p:nvPr/>
        </p:nvCxnSpPr>
        <p:spPr>
          <a:xfrm>
            <a:off x="2645633" y="3826731"/>
            <a:ext cx="1025386" cy="0"/>
          </a:xfrm>
          <a:prstGeom prst="line">
            <a:avLst/>
          </a:prstGeom>
          <a:noFill/>
          <a:ln w="6350" cap="flat" cmpd="sng" algn="ctr">
            <a:solidFill>
              <a:srgbClr val="909090"/>
            </a:solidFill>
            <a:prstDash val="dash"/>
            <a:miter lim="800000"/>
          </a:ln>
          <a:effectLst/>
        </p:spPr>
      </p:cxnSp>
      <p:graphicFrame>
        <p:nvGraphicFramePr>
          <p:cNvPr id="41" name="Table 40">
            <a:extLst>
              <a:ext uri="{FF2B5EF4-FFF2-40B4-BE49-F238E27FC236}">
                <a16:creationId xmlns:a16="http://schemas.microsoft.com/office/drawing/2014/main" id="{6C1C41B6-A32D-1689-766E-AC27841B6D41}"/>
              </a:ext>
            </a:extLst>
          </p:cNvPr>
          <p:cNvGraphicFramePr>
            <a:graphicFrameLocks noGrp="1" noChangeAspect="1"/>
          </p:cNvGraphicFramePr>
          <p:nvPr>
            <p:extLst>
              <p:ext uri="{D42A27DB-BD31-4B8C-83A1-F6EECF244321}">
                <p14:modId xmlns:p14="http://schemas.microsoft.com/office/powerpoint/2010/main" val="4290614610"/>
              </p:ext>
            </p:extLst>
          </p:nvPr>
        </p:nvGraphicFramePr>
        <p:xfrm>
          <a:off x="4008605" y="2647333"/>
          <a:ext cx="883315" cy="1526400"/>
        </p:xfrm>
        <a:graphic>
          <a:graphicData uri="http://schemas.openxmlformats.org/drawingml/2006/table">
            <a:tbl>
              <a:tblPr firstRow="1" bandRow="1"/>
              <a:tblGrid>
                <a:gridCol w="883315">
                  <a:extLst>
                    <a:ext uri="{9D8B030D-6E8A-4147-A177-3AD203B41FA5}">
                      <a16:colId xmlns:a16="http://schemas.microsoft.com/office/drawing/2014/main" val="1399824943"/>
                    </a:ext>
                  </a:extLst>
                </a:gridCol>
              </a:tblGrid>
              <a:tr h="61200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200" b="1" dirty="0"/>
                        <a:t>RLC</a:t>
                      </a:r>
                    </a:p>
                  </a:txBody>
                  <a:tcPr anchor="b">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extLst>
                  <a:ext uri="{0D108BD9-81ED-4DB2-BD59-A6C34878D82A}">
                    <a16:rowId xmlns:a16="http://schemas.microsoft.com/office/drawing/2014/main" val="2185794343"/>
                  </a:ext>
                </a:extLst>
              </a:tr>
              <a:tr h="37084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200" b="1" dirty="0"/>
                        <a:t>Data Link Layer</a:t>
                      </a:r>
                    </a:p>
                  </a:txBody>
                  <a:tcPr>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extLst>
                  <a:ext uri="{0D108BD9-81ED-4DB2-BD59-A6C34878D82A}">
                    <a16:rowId xmlns:a16="http://schemas.microsoft.com/office/drawing/2014/main" val="3293360789"/>
                  </a:ext>
                </a:extLst>
              </a:tr>
              <a:tr h="37084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200" b="1" dirty="0"/>
                        <a:t>Physical Layer</a:t>
                      </a:r>
                    </a:p>
                  </a:txBody>
                  <a:tcPr>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extLst>
                  <a:ext uri="{0D108BD9-81ED-4DB2-BD59-A6C34878D82A}">
                    <a16:rowId xmlns:a16="http://schemas.microsoft.com/office/drawing/2014/main" val="1920044665"/>
                  </a:ext>
                </a:extLst>
              </a:tr>
            </a:tbl>
          </a:graphicData>
        </a:graphic>
      </p:graphicFrame>
      <p:graphicFrame>
        <p:nvGraphicFramePr>
          <p:cNvPr id="42" name="Table 41">
            <a:extLst>
              <a:ext uri="{FF2B5EF4-FFF2-40B4-BE49-F238E27FC236}">
                <a16:creationId xmlns:a16="http://schemas.microsoft.com/office/drawing/2014/main" id="{9FC70671-A810-3906-EF30-6723AD7E367F}"/>
              </a:ext>
            </a:extLst>
          </p:cNvPr>
          <p:cNvGraphicFramePr>
            <a:graphicFrameLocks noGrp="1" noChangeAspect="1"/>
          </p:cNvGraphicFramePr>
          <p:nvPr>
            <p:extLst>
              <p:ext uri="{D42A27DB-BD31-4B8C-83A1-F6EECF244321}">
                <p14:modId xmlns:p14="http://schemas.microsoft.com/office/powerpoint/2010/main" val="3473764769"/>
              </p:ext>
            </p:extLst>
          </p:nvPr>
        </p:nvGraphicFramePr>
        <p:xfrm>
          <a:off x="4891922" y="2647331"/>
          <a:ext cx="869284" cy="1526400"/>
        </p:xfrm>
        <a:graphic>
          <a:graphicData uri="http://schemas.openxmlformats.org/drawingml/2006/table">
            <a:tbl>
              <a:tblPr firstRow="1" bandRow="1"/>
              <a:tblGrid>
                <a:gridCol w="869284">
                  <a:extLst>
                    <a:ext uri="{9D8B030D-6E8A-4147-A177-3AD203B41FA5}">
                      <a16:colId xmlns:a16="http://schemas.microsoft.com/office/drawing/2014/main" val="1399824943"/>
                    </a:ext>
                  </a:extLst>
                </a:gridCol>
              </a:tblGrid>
              <a:tr h="61200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200" b="1" dirty="0"/>
                        <a:t>BSSGP</a:t>
                      </a:r>
                    </a:p>
                  </a:txBody>
                  <a:tcPr anchor="b">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extLst>
                  <a:ext uri="{0D108BD9-81ED-4DB2-BD59-A6C34878D82A}">
                    <a16:rowId xmlns:a16="http://schemas.microsoft.com/office/drawing/2014/main" val="2185794343"/>
                  </a:ext>
                </a:extLst>
              </a:tr>
              <a:tr h="37084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200" b="1" dirty="0"/>
                        <a:t>Network Service</a:t>
                      </a:r>
                    </a:p>
                  </a:txBody>
                  <a:tcPr>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extLst>
                  <a:ext uri="{0D108BD9-81ED-4DB2-BD59-A6C34878D82A}">
                    <a16:rowId xmlns:a16="http://schemas.microsoft.com/office/drawing/2014/main" val="3293360789"/>
                  </a:ext>
                </a:extLst>
              </a:tr>
              <a:tr h="37084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200" b="1" dirty="0"/>
                        <a:t>Physical Layer</a:t>
                      </a:r>
                    </a:p>
                  </a:txBody>
                  <a:tcPr>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extLst>
                  <a:ext uri="{0D108BD9-81ED-4DB2-BD59-A6C34878D82A}">
                    <a16:rowId xmlns:a16="http://schemas.microsoft.com/office/drawing/2014/main" val="1920044665"/>
                  </a:ext>
                </a:extLst>
              </a:tr>
            </a:tbl>
          </a:graphicData>
        </a:graphic>
      </p:graphicFrame>
      <p:sp>
        <p:nvSpPr>
          <p:cNvPr id="43" name="Triangle 2">
            <a:extLst>
              <a:ext uri="{FF2B5EF4-FFF2-40B4-BE49-F238E27FC236}">
                <a16:creationId xmlns:a16="http://schemas.microsoft.com/office/drawing/2014/main" id="{4506B870-A27D-458E-4207-A47A103FAC28}"/>
              </a:ext>
            </a:extLst>
          </p:cNvPr>
          <p:cNvSpPr/>
          <p:nvPr/>
        </p:nvSpPr>
        <p:spPr>
          <a:xfrm rot="10800000">
            <a:off x="4008603" y="2649163"/>
            <a:ext cx="1752603" cy="381000"/>
          </a:xfrm>
          <a:prstGeom prst="triangle">
            <a:avLst/>
          </a:prstGeom>
          <a:solidFill>
            <a:sysClr val="window" lastClr="FFFFFF"/>
          </a:solidFill>
          <a:ln w="9525" cap="flat" cmpd="sng" algn="ctr">
            <a:solidFill>
              <a:srgbClr val="212121"/>
            </a:solidFill>
            <a:prstDash val="solid"/>
            <a:miter lim="800000"/>
            <a:headEnd type="none" w="med" len="med"/>
            <a:tailEnd type="none" w="med" len="med"/>
          </a:ln>
          <a:effectLst/>
        </p:spPr>
        <p:txBody>
          <a:bodyPr vert="horz" rtlCol="0" anchor="b" anchorCtr="0">
            <a:scene3d>
              <a:camera prst="orthographicFront">
                <a:rot lat="21599968" lon="0" rev="10799999"/>
              </a:camera>
              <a:lightRig rig="threePt" dir="t"/>
            </a:scene3d>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212121"/>
                </a:solidFill>
                <a:effectLst/>
                <a:uLnTx/>
                <a:uFillTx/>
                <a:latin typeface="Roboto Condensed"/>
                <a:ea typeface="+mn-ea"/>
                <a:cs typeface="+mn-cs"/>
              </a:rPr>
              <a:t>Relay</a:t>
            </a:r>
            <a:endParaRPr kumimoji="0" lang="en-US" sz="1800" b="1" i="0" u="none" strike="noStrike" kern="1200" cap="none" spc="0" normalizeH="0" baseline="0" noProof="0" dirty="0">
              <a:ln>
                <a:noFill/>
              </a:ln>
              <a:solidFill>
                <a:srgbClr val="212121"/>
              </a:solidFill>
              <a:effectLst/>
              <a:uLnTx/>
              <a:uFillTx/>
              <a:latin typeface="Roboto Condensed"/>
              <a:ea typeface="+mn-ea"/>
              <a:cs typeface="+mn-cs"/>
            </a:endParaRPr>
          </a:p>
        </p:txBody>
      </p:sp>
      <p:graphicFrame>
        <p:nvGraphicFramePr>
          <p:cNvPr id="44" name="Table 43">
            <a:extLst>
              <a:ext uri="{FF2B5EF4-FFF2-40B4-BE49-F238E27FC236}">
                <a16:creationId xmlns:a16="http://schemas.microsoft.com/office/drawing/2014/main" id="{BE6567DF-156C-B78E-71DF-33BB49D8E557}"/>
              </a:ext>
            </a:extLst>
          </p:cNvPr>
          <p:cNvGraphicFramePr>
            <a:graphicFrameLocks noGrp="1"/>
          </p:cNvGraphicFramePr>
          <p:nvPr>
            <p:extLst>
              <p:ext uri="{D42A27DB-BD31-4B8C-83A1-F6EECF244321}">
                <p14:modId xmlns:p14="http://schemas.microsoft.com/office/powerpoint/2010/main" val="3041434798"/>
              </p:ext>
            </p:extLst>
          </p:nvPr>
        </p:nvGraphicFramePr>
        <p:xfrm>
          <a:off x="6096000" y="1977650"/>
          <a:ext cx="1841131" cy="2196080"/>
        </p:xfrm>
        <a:graphic>
          <a:graphicData uri="http://schemas.openxmlformats.org/drawingml/2006/table">
            <a:tbl>
              <a:tblPr firstRow="1" bandRow="1"/>
              <a:tblGrid>
                <a:gridCol w="926731">
                  <a:extLst>
                    <a:ext uri="{9D8B030D-6E8A-4147-A177-3AD203B41FA5}">
                      <a16:colId xmlns:a16="http://schemas.microsoft.com/office/drawing/2014/main" val="594585714"/>
                    </a:ext>
                  </a:extLst>
                </a:gridCol>
                <a:gridCol w="914400">
                  <a:extLst>
                    <a:ext uri="{9D8B030D-6E8A-4147-A177-3AD203B41FA5}">
                      <a16:colId xmlns:a16="http://schemas.microsoft.com/office/drawing/2014/main" val="3912194500"/>
                    </a:ext>
                  </a:extLst>
                </a:gridCol>
              </a:tblGrid>
              <a:tr h="54000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200" b="1" dirty="0"/>
                        <a:t>SNDCP</a:t>
                      </a:r>
                    </a:p>
                  </a:txBody>
                  <a:tcPr anchor="b">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200" b="1" dirty="0"/>
                        <a:t>GTP</a:t>
                      </a:r>
                    </a:p>
                  </a:txBody>
                  <a:tcPr anchor="b">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extLst>
                  <a:ext uri="{0D108BD9-81ED-4DB2-BD59-A6C34878D82A}">
                    <a16:rowId xmlns:a16="http://schemas.microsoft.com/office/drawing/2014/main" val="2562820306"/>
                  </a:ext>
                </a:extLst>
              </a:tr>
              <a:tr h="37084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200" b="1" dirty="0"/>
                        <a:t>LLP</a:t>
                      </a:r>
                    </a:p>
                  </a:txBody>
                  <a:tcPr>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200" b="1" dirty="0"/>
                        <a:t>TCP/UDP</a:t>
                      </a:r>
                    </a:p>
                  </a:txBody>
                  <a:tcPr>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extLst>
                  <a:ext uri="{0D108BD9-81ED-4DB2-BD59-A6C34878D82A}">
                    <a16:rowId xmlns:a16="http://schemas.microsoft.com/office/drawing/2014/main" val="1941936729"/>
                  </a:ext>
                </a:extLst>
              </a:tr>
              <a:tr h="37084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200" b="1" dirty="0"/>
                        <a:t>BSSGP</a:t>
                      </a:r>
                    </a:p>
                  </a:txBody>
                  <a:tcPr>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200" b="1" dirty="0"/>
                        <a:t>IP</a:t>
                      </a:r>
                    </a:p>
                  </a:txBody>
                  <a:tcPr>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extLst>
                  <a:ext uri="{0D108BD9-81ED-4DB2-BD59-A6C34878D82A}">
                    <a16:rowId xmlns:a16="http://schemas.microsoft.com/office/drawing/2014/main" val="2009989542"/>
                  </a:ext>
                </a:extLst>
              </a:tr>
              <a:tr h="37084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200" b="1" dirty="0"/>
                        <a:t>Network Service</a:t>
                      </a:r>
                    </a:p>
                  </a:txBody>
                  <a:tcPr>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200" b="1" dirty="0"/>
                        <a:t>Data Link Layer</a:t>
                      </a:r>
                    </a:p>
                  </a:txBody>
                  <a:tcPr>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extLst>
                  <a:ext uri="{0D108BD9-81ED-4DB2-BD59-A6C34878D82A}">
                    <a16:rowId xmlns:a16="http://schemas.microsoft.com/office/drawing/2014/main" val="3298449194"/>
                  </a:ext>
                </a:extLst>
              </a:tr>
              <a:tr h="37084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dirty="0"/>
                        <a:t>Physical Layer</a:t>
                      </a:r>
                    </a:p>
                  </a:txBody>
                  <a:tcPr>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200" b="1" dirty="0"/>
                        <a:t>Physical Layer</a:t>
                      </a:r>
                    </a:p>
                  </a:txBody>
                  <a:tcPr>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extLst>
                  <a:ext uri="{0D108BD9-81ED-4DB2-BD59-A6C34878D82A}">
                    <a16:rowId xmlns:a16="http://schemas.microsoft.com/office/drawing/2014/main" val="3456002939"/>
                  </a:ext>
                </a:extLst>
              </a:tr>
            </a:tbl>
          </a:graphicData>
        </a:graphic>
      </p:graphicFrame>
      <p:sp>
        <p:nvSpPr>
          <p:cNvPr id="45" name="Triangle 9">
            <a:extLst>
              <a:ext uri="{FF2B5EF4-FFF2-40B4-BE49-F238E27FC236}">
                <a16:creationId xmlns:a16="http://schemas.microsoft.com/office/drawing/2014/main" id="{D8BC07B7-FF6D-EB3A-F30D-1CFDC8790598}"/>
              </a:ext>
            </a:extLst>
          </p:cNvPr>
          <p:cNvSpPr/>
          <p:nvPr/>
        </p:nvSpPr>
        <p:spPr>
          <a:xfrm rot="10800000">
            <a:off x="6093211" y="1977650"/>
            <a:ext cx="1841131" cy="381000"/>
          </a:xfrm>
          <a:prstGeom prst="triangle">
            <a:avLst/>
          </a:prstGeom>
          <a:solidFill>
            <a:sysClr val="window" lastClr="FFFFFF"/>
          </a:solidFill>
          <a:ln w="9525" cap="flat" cmpd="sng" algn="ctr">
            <a:solidFill>
              <a:srgbClr val="212121"/>
            </a:solidFill>
            <a:prstDash val="solid"/>
            <a:miter lim="800000"/>
            <a:headEnd type="none" w="med" len="med"/>
            <a:tailEnd type="none" w="med" len="med"/>
          </a:ln>
          <a:effectLst/>
        </p:spPr>
        <p:txBody>
          <a:bodyPr vert="horz" rtlCol="0" anchor="b" anchorCtr="0">
            <a:scene3d>
              <a:camera prst="orthographicFront">
                <a:rot lat="21599968" lon="0" rev="10799999"/>
              </a:camera>
              <a:lightRig rig="threePt" dir="t"/>
            </a:scene3d>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212121"/>
                </a:solidFill>
                <a:effectLst/>
                <a:uLnTx/>
                <a:uFillTx/>
                <a:latin typeface="Roboto Condensed"/>
                <a:ea typeface="+mn-ea"/>
                <a:cs typeface="+mn-cs"/>
              </a:rPr>
              <a:t>Relay</a:t>
            </a:r>
            <a:endParaRPr kumimoji="0" lang="en-US" sz="1800" b="1" i="0" u="none" strike="noStrike" kern="1200" cap="none" spc="0" normalizeH="0" baseline="0" noProof="0" dirty="0">
              <a:ln>
                <a:noFill/>
              </a:ln>
              <a:solidFill>
                <a:srgbClr val="212121"/>
              </a:solidFill>
              <a:effectLst/>
              <a:uLnTx/>
              <a:uFillTx/>
              <a:latin typeface="Roboto Condensed"/>
              <a:ea typeface="+mn-ea"/>
              <a:cs typeface="+mn-cs"/>
            </a:endParaRPr>
          </a:p>
        </p:txBody>
      </p:sp>
      <p:graphicFrame>
        <p:nvGraphicFramePr>
          <p:cNvPr id="46" name="Table 45">
            <a:extLst>
              <a:ext uri="{FF2B5EF4-FFF2-40B4-BE49-F238E27FC236}">
                <a16:creationId xmlns:a16="http://schemas.microsoft.com/office/drawing/2014/main" id="{537A4C7A-FBE1-D6E0-53DF-9F3C2BA4FBAC}"/>
              </a:ext>
            </a:extLst>
          </p:cNvPr>
          <p:cNvGraphicFramePr>
            <a:graphicFrameLocks noGrp="1"/>
          </p:cNvGraphicFramePr>
          <p:nvPr>
            <p:extLst>
              <p:ext uri="{D42A27DB-BD31-4B8C-83A1-F6EECF244321}">
                <p14:modId xmlns:p14="http://schemas.microsoft.com/office/powerpoint/2010/main" val="2993375040"/>
              </p:ext>
            </p:extLst>
          </p:nvPr>
        </p:nvGraphicFramePr>
        <p:xfrm>
          <a:off x="8277503" y="1689610"/>
          <a:ext cx="786273" cy="2484120"/>
        </p:xfrm>
        <a:graphic>
          <a:graphicData uri="http://schemas.openxmlformats.org/drawingml/2006/table">
            <a:tbl>
              <a:tblPr firstRow="1" bandRow="1"/>
              <a:tblGrid>
                <a:gridCol w="786273">
                  <a:extLst>
                    <a:ext uri="{9D8B030D-6E8A-4147-A177-3AD203B41FA5}">
                      <a16:colId xmlns:a16="http://schemas.microsoft.com/office/drawing/2014/main" val="1328616147"/>
                    </a:ext>
                  </a:extLst>
                </a:gridCol>
              </a:tblGrid>
              <a:tr h="37084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200" b="1" dirty="0"/>
                        <a:t>Network Layer</a:t>
                      </a:r>
                    </a:p>
                  </a:txBody>
                  <a:tcPr>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extLst>
                  <a:ext uri="{0D108BD9-81ED-4DB2-BD59-A6C34878D82A}">
                    <a16:rowId xmlns:a16="http://schemas.microsoft.com/office/drawing/2014/main" val="1200379871"/>
                  </a:ext>
                </a:extLst>
              </a:tr>
              <a:tr h="37084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200" b="1" dirty="0"/>
                        <a:t>GTP</a:t>
                      </a:r>
                    </a:p>
                  </a:txBody>
                  <a:tcPr>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extLst>
                  <a:ext uri="{0D108BD9-81ED-4DB2-BD59-A6C34878D82A}">
                    <a16:rowId xmlns:a16="http://schemas.microsoft.com/office/drawing/2014/main" val="2229162617"/>
                  </a:ext>
                </a:extLst>
              </a:tr>
              <a:tr h="37084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200" b="1" dirty="0"/>
                        <a:t>TCP/UDP</a:t>
                      </a:r>
                    </a:p>
                  </a:txBody>
                  <a:tcPr>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extLst>
                  <a:ext uri="{0D108BD9-81ED-4DB2-BD59-A6C34878D82A}">
                    <a16:rowId xmlns:a16="http://schemas.microsoft.com/office/drawing/2014/main" val="2487325353"/>
                  </a:ext>
                </a:extLst>
              </a:tr>
              <a:tr h="37084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200" b="1" dirty="0"/>
                        <a:t>IP</a:t>
                      </a:r>
                    </a:p>
                  </a:txBody>
                  <a:tcPr>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extLst>
                  <a:ext uri="{0D108BD9-81ED-4DB2-BD59-A6C34878D82A}">
                    <a16:rowId xmlns:a16="http://schemas.microsoft.com/office/drawing/2014/main" val="206601837"/>
                  </a:ext>
                </a:extLst>
              </a:tr>
              <a:tr h="37084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200" b="1" dirty="0"/>
                        <a:t>Data Link Layer</a:t>
                      </a:r>
                    </a:p>
                  </a:txBody>
                  <a:tcPr>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extLst>
                  <a:ext uri="{0D108BD9-81ED-4DB2-BD59-A6C34878D82A}">
                    <a16:rowId xmlns:a16="http://schemas.microsoft.com/office/drawing/2014/main" val="318316669"/>
                  </a:ext>
                </a:extLst>
              </a:tr>
              <a:tr h="37084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200" b="1" dirty="0"/>
                        <a:t>Physical Layer</a:t>
                      </a:r>
                    </a:p>
                  </a:txBody>
                  <a:tcPr>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extLst>
                  <a:ext uri="{0D108BD9-81ED-4DB2-BD59-A6C34878D82A}">
                    <a16:rowId xmlns:a16="http://schemas.microsoft.com/office/drawing/2014/main" val="475751528"/>
                  </a:ext>
                </a:extLst>
              </a:tr>
            </a:tbl>
          </a:graphicData>
        </a:graphic>
      </p:graphicFrame>
      <p:sp>
        <p:nvSpPr>
          <p:cNvPr id="47" name="TextBox 46">
            <a:extLst>
              <a:ext uri="{FF2B5EF4-FFF2-40B4-BE49-F238E27FC236}">
                <a16:creationId xmlns:a16="http://schemas.microsoft.com/office/drawing/2014/main" id="{ED8BFD62-B0B8-D27B-3F90-507E5A0D8837}"/>
              </a:ext>
            </a:extLst>
          </p:cNvPr>
          <p:cNvSpPr txBox="1"/>
          <p:nvPr/>
        </p:nvSpPr>
        <p:spPr>
          <a:xfrm>
            <a:off x="1726737" y="2747428"/>
            <a:ext cx="953295" cy="461665"/>
          </a:xfrm>
          <a:prstGeom prst="rect">
            <a:avLst/>
          </a:prstGeom>
          <a:noFill/>
        </p:spPr>
        <p:txBody>
          <a:bodyPr wrap="square" rtlCol="0">
            <a:spAutoFit/>
          </a:bodyPr>
          <a:lstStyle/>
          <a:p>
            <a:pPr algn="ctr">
              <a:buClrTx/>
              <a:buFontTx/>
              <a:buNone/>
            </a:pPr>
            <a:r>
              <a:rPr lang="en-US" sz="1200" b="1" kern="1200" dirty="0">
                <a:solidFill>
                  <a:srgbClr val="212121"/>
                </a:solidFill>
                <a:latin typeface="Roboto Condensed"/>
                <a:ea typeface="+mn-ea"/>
                <a:cs typeface="+mn-cs"/>
              </a:rPr>
              <a:t>Data Link Layer</a:t>
            </a:r>
          </a:p>
        </p:txBody>
      </p:sp>
      <p:sp>
        <p:nvSpPr>
          <p:cNvPr id="48" name="TextBox 47">
            <a:extLst>
              <a:ext uri="{FF2B5EF4-FFF2-40B4-BE49-F238E27FC236}">
                <a16:creationId xmlns:a16="http://schemas.microsoft.com/office/drawing/2014/main" id="{E5D22F62-331A-5CDE-AE58-5C8D6F984456}"/>
              </a:ext>
            </a:extLst>
          </p:cNvPr>
          <p:cNvSpPr txBox="1"/>
          <p:nvPr/>
        </p:nvSpPr>
        <p:spPr>
          <a:xfrm>
            <a:off x="1839822" y="3662760"/>
            <a:ext cx="894383" cy="461665"/>
          </a:xfrm>
          <a:prstGeom prst="rect">
            <a:avLst/>
          </a:prstGeom>
          <a:noFill/>
        </p:spPr>
        <p:txBody>
          <a:bodyPr wrap="square" rtlCol="0">
            <a:spAutoFit/>
          </a:bodyPr>
          <a:lstStyle/>
          <a:p>
            <a:pPr algn="ctr">
              <a:buClrTx/>
              <a:buFontTx/>
              <a:buNone/>
            </a:pPr>
            <a:r>
              <a:rPr lang="en-US" sz="1200" b="1" kern="1200" dirty="0">
                <a:solidFill>
                  <a:srgbClr val="212121"/>
                </a:solidFill>
                <a:latin typeface="Roboto Condensed"/>
                <a:ea typeface="+mn-ea"/>
                <a:cs typeface="+mn-cs"/>
              </a:rPr>
              <a:t>Physical Layer</a:t>
            </a:r>
          </a:p>
        </p:txBody>
      </p:sp>
      <p:sp>
        <p:nvSpPr>
          <p:cNvPr id="49" name="TextBox 48">
            <a:extLst>
              <a:ext uri="{FF2B5EF4-FFF2-40B4-BE49-F238E27FC236}">
                <a16:creationId xmlns:a16="http://schemas.microsoft.com/office/drawing/2014/main" id="{720FAF8A-339A-E334-CE03-A26963230AB8}"/>
              </a:ext>
            </a:extLst>
          </p:cNvPr>
          <p:cNvSpPr txBox="1"/>
          <p:nvPr/>
        </p:nvSpPr>
        <p:spPr>
          <a:xfrm>
            <a:off x="2839318" y="1045243"/>
            <a:ext cx="638015" cy="276999"/>
          </a:xfrm>
          <a:prstGeom prst="rect">
            <a:avLst/>
          </a:prstGeom>
          <a:noFill/>
        </p:spPr>
        <p:txBody>
          <a:bodyPr wrap="square" rtlCol="0">
            <a:spAutoFit/>
          </a:bodyPr>
          <a:lstStyle/>
          <a:p>
            <a:pPr algn="ctr">
              <a:buClrTx/>
              <a:buFontTx/>
              <a:buNone/>
            </a:pPr>
            <a:r>
              <a:rPr lang="en-US" sz="1200" b="1" kern="1200" dirty="0">
                <a:solidFill>
                  <a:srgbClr val="212121"/>
                </a:solidFill>
                <a:latin typeface="Roboto Condensed"/>
                <a:ea typeface="+mn-ea"/>
                <a:cs typeface="+mn-cs"/>
              </a:rPr>
              <a:t>MS</a:t>
            </a:r>
          </a:p>
        </p:txBody>
      </p:sp>
      <p:sp>
        <p:nvSpPr>
          <p:cNvPr id="50" name="TextBox 49">
            <a:extLst>
              <a:ext uri="{FF2B5EF4-FFF2-40B4-BE49-F238E27FC236}">
                <a16:creationId xmlns:a16="http://schemas.microsoft.com/office/drawing/2014/main" id="{E71C6453-24A3-F8FA-0440-215C3CE5C47E}"/>
              </a:ext>
            </a:extLst>
          </p:cNvPr>
          <p:cNvSpPr txBox="1"/>
          <p:nvPr/>
        </p:nvSpPr>
        <p:spPr>
          <a:xfrm>
            <a:off x="4565896" y="1066919"/>
            <a:ext cx="638015" cy="276999"/>
          </a:xfrm>
          <a:prstGeom prst="rect">
            <a:avLst/>
          </a:prstGeom>
          <a:noFill/>
        </p:spPr>
        <p:txBody>
          <a:bodyPr wrap="square" rtlCol="0">
            <a:spAutoFit/>
          </a:bodyPr>
          <a:lstStyle/>
          <a:p>
            <a:pPr algn="ctr">
              <a:buClrTx/>
              <a:buFontTx/>
              <a:buNone/>
            </a:pPr>
            <a:r>
              <a:rPr lang="en-US" sz="1200" b="1" kern="1200" dirty="0">
                <a:solidFill>
                  <a:srgbClr val="212121"/>
                </a:solidFill>
                <a:latin typeface="Roboto Condensed"/>
                <a:ea typeface="+mn-ea"/>
                <a:cs typeface="+mn-cs"/>
              </a:rPr>
              <a:t>BSS</a:t>
            </a:r>
          </a:p>
        </p:txBody>
      </p:sp>
      <p:sp>
        <p:nvSpPr>
          <p:cNvPr id="51" name="TextBox 50">
            <a:extLst>
              <a:ext uri="{FF2B5EF4-FFF2-40B4-BE49-F238E27FC236}">
                <a16:creationId xmlns:a16="http://schemas.microsoft.com/office/drawing/2014/main" id="{D6308B86-B089-63F6-804F-B27E8D10E31C}"/>
              </a:ext>
            </a:extLst>
          </p:cNvPr>
          <p:cNvSpPr txBox="1"/>
          <p:nvPr/>
        </p:nvSpPr>
        <p:spPr>
          <a:xfrm>
            <a:off x="6548801" y="1041280"/>
            <a:ext cx="866614" cy="276999"/>
          </a:xfrm>
          <a:prstGeom prst="rect">
            <a:avLst/>
          </a:prstGeom>
          <a:noFill/>
        </p:spPr>
        <p:txBody>
          <a:bodyPr wrap="square" rtlCol="0">
            <a:spAutoFit/>
          </a:bodyPr>
          <a:lstStyle/>
          <a:p>
            <a:pPr algn="ctr">
              <a:buClrTx/>
              <a:buFontTx/>
              <a:buNone/>
            </a:pPr>
            <a:r>
              <a:rPr lang="en-US" sz="1200" b="1" kern="1200" dirty="0">
                <a:solidFill>
                  <a:srgbClr val="212121"/>
                </a:solidFill>
                <a:latin typeface="Roboto Condensed"/>
                <a:ea typeface="+mn-ea"/>
                <a:cs typeface="+mn-cs"/>
              </a:rPr>
              <a:t>SGSN</a:t>
            </a:r>
          </a:p>
        </p:txBody>
      </p:sp>
      <p:sp>
        <p:nvSpPr>
          <p:cNvPr id="52" name="TextBox 51">
            <a:extLst>
              <a:ext uri="{FF2B5EF4-FFF2-40B4-BE49-F238E27FC236}">
                <a16:creationId xmlns:a16="http://schemas.microsoft.com/office/drawing/2014/main" id="{70C0385D-106D-86C3-230A-7180EB2D7366}"/>
              </a:ext>
            </a:extLst>
          </p:cNvPr>
          <p:cNvSpPr txBox="1"/>
          <p:nvPr/>
        </p:nvSpPr>
        <p:spPr>
          <a:xfrm>
            <a:off x="8162840" y="1049430"/>
            <a:ext cx="866614" cy="276999"/>
          </a:xfrm>
          <a:prstGeom prst="rect">
            <a:avLst/>
          </a:prstGeom>
          <a:noFill/>
        </p:spPr>
        <p:txBody>
          <a:bodyPr wrap="square" rtlCol="0">
            <a:spAutoFit/>
          </a:bodyPr>
          <a:lstStyle/>
          <a:p>
            <a:pPr algn="ctr">
              <a:buClrTx/>
              <a:buFontTx/>
              <a:buNone/>
            </a:pPr>
            <a:r>
              <a:rPr lang="en-US" sz="1200" b="1" kern="1200" dirty="0">
                <a:solidFill>
                  <a:srgbClr val="212121"/>
                </a:solidFill>
                <a:latin typeface="Roboto Condensed"/>
                <a:ea typeface="+mn-ea"/>
                <a:cs typeface="+mn-cs"/>
              </a:rPr>
              <a:t>GGSN</a:t>
            </a:r>
          </a:p>
        </p:txBody>
      </p:sp>
      <p:sp>
        <p:nvSpPr>
          <p:cNvPr id="53" name="Left Brace 52">
            <a:extLst>
              <a:ext uri="{FF2B5EF4-FFF2-40B4-BE49-F238E27FC236}">
                <a16:creationId xmlns:a16="http://schemas.microsoft.com/office/drawing/2014/main" id="{164229C8-A3CD-B292-B202-F643CD52DB21}"/>
              </a:ext>
            </a:extLst>
          </p:cNvPr>
          <p:cNvSpPr/>
          <p:nvPr/>
        </p:nvSpPr>
        <p:spPr>
          <a:xfrm>
            <a:off x="2512284" y="2608830"/>
            <a:ext cx="133349" cy="801701"/>
          </a:xfrm>
          <a:prstGeom prst="leftBrace">
            <a:avLst/>
          </a:prstGeom>
          <a:noFill/>
          <a:ln w="6350" cap="flat" cmpd="sng" algn="ctr">
            <a:solidFill>
              <a:srgbClr val="90909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12121"/>
              </a:solidFill>
              <a:effectLst/>
              <a:uLnTx/>
              <a:uFillTx/>
              <a:latin typeface="Roboto Condensed"/>
              <a:ea typeface="+mn-ea"/>
              <a:cs typeface="+mn-cs"/>
            </a:endParaRPr>
          </a:p>
        </p:txBody>
      </p:sp>
      <p:cxnSp>
        <p:nvCxnSpPr>
          <p:cNvPr id="54" name="Straight Connector 53">
            <a:extLst>
              <a:ext uri="{FF2B5EF4-FFF2-40B4-BE49-F238E27FC236}">
                <a16:creationId xmlns:a16="http://schemas.microsoft.com/office/drawing/2014/main" id="{6FD53B71-8446-52C6-A84A-BAB11C7BE8A3}"/>
              </a:ext>
            </a:extLst>
          </p:cNvPr>
          <p:cNvCxnSpPr/>
          <p:nvPr/>
        </p:nvCxnSpPr>
        <p:spPr>
          <a:xfrm>
            <a:off x="3671019" y="3826731"/>
            <a:ext cx="337583" cy="0"/>
          </a:xfrm>
          <a:prstGeom prst="line">
            <a:avLst/>
          </a:prstGeom>
          <a:noFill/>
          <a:ln w="57150" cap="flat" cmpd="sng" algn="ctr">
            <a:solidFill>
              <a:srgbClr val="909090"/>
            </a:solidFill>
            <a:prstDash val="solid"/>
            <a:miter lim="800000"/>
          </a:ln>
          <a:effectLst/>
        </p:spPr>
      </p:cxnSp>
      <p:cxnSp>
        <p:nvCxnSpPr>
          <p:cNvPr id="55" name="Straight Connector 54">
            <a:extLst>
              <a:ext uri="{FF2B5EF4-FFF2-40B4-BE49-F238E27FC236}">
                <a16:creationId xmlns:a16="http://schemas.microsoft.com/office/drawing/2014/main" id="{393DC5D7-5B8A-BB18-B172-1FD75068D388}"/>
              </a:ext>
            </a:extLst>
          </p:cNvPr>
          <p:cNvCxnSpPr/>
          <p:nvPr/>
        </p:nvCxnSpPr>
        <p:spPr>
          <a:xfrm>
            <a:off x="5761206" y="3826731"/>
            <a:ext cx="337583" cy="0"/>
          </a:xfrm>
          <a:prstGeom prst="line">
            <a:avLst/>
          </a:prstGeom>
          <a:noFill/>
          <a:ln w="57150" cap="flat" cmpd="sng" algn="ctr">
            <a:solidFill>
              <a:srgbClr val="909090"/>
            </a:solidFill>
            <a:prstDash val="solid"/>
            <a:miter lim="800000"/>
          </a:ln>
          <a:effectLst/>
        </p:spPr>
      </p:cxnSp>
      <p:cxnSp>
        <p:nvCxnSpPr>
          <p:cNvPr id="56" name="Straight Connector 55">
            <a:extLst>
              <a:ext uri="{FF2B5EF4-FFF2-40B4-BE49-F238E27FC236}">
                <a16:creationId xmlns:a16="http://schemas.microsoft.com/office/drawing/2014/main" id="{4613AFF0-1496-743A-D7DD-22FA47F55D09}"/>
              </a:ext>
            </a:extLst>
          </p:cNvPr>
          <p:cNvCxnSpPr/>
          <p:nvPr/>
        </p:nvCxnSpPr>
        <p:spPr>
          <a:xfrm>
            <a:off x="7939920" y="3826731"/>
            <a:ext cx="337583" cy="0"/>
          </a:xfrm>
          <a:prstGeom prst="line">
            <a:avLst/>
          </a:prstGeom>
          <a:noFill/>
          <a:ln w="57150" cap="flat" cmpd="sng" algn="ctr">
            <a:solidFill>
              <a:srgbClr val="909090"/>
            </a:solidFill>
            <a:prstDash val="solid"/>
            <a:miter lim="800000"/>
          </a:ln>
          <a:effectLst/>
        </p:spPr>
      </p:cxnSp>
      <p:cxnSp>
        <p:nvCxnSpPr>
          <p:cNvPr id="57" name="Straight Connector 56">
            <a:extLst>
              <a:ext uri="{FF2B5EF4-FFF2-40B4-BE49-F238E27FC236}">
                <a16:creationId xmlns:a16="http://schemas.microsoft.com/office/drawing/2014/main" id="{6BA93943-AE4F-A369-4AF8-51D2F19C2336}"/>
              </a:ext>
            </a:extLst>
          </p:cNvPr>
          <p:cNvCxnSpPr>
            <a:cxnSpLocks/>
          </p:cNvCxnSpPr>
          <p:nvPr/>
        </p:nvCxnSpPr>
        <p:spPr>
          <a:xfrm flipV="1">
            <a:off x="3836120" y="1738915"/>
            <a:ext cx="0" cy="2434815"/>
          </a:xfrm>
          <a:prstGeom prst="line">
            <a:avLst/>
          </a:prstGeom>
          <a:noFill/>
          <a:ln w="6350" cap="flat" cmpd="sng" algn="ctr">
            <a:solidFill>
              <a:srgbClr val="909090"/>
            </a:solidFill>
            <a:prstDash val="solid"/>
            <a:miter lim="800000"/>
          </a:ln>
          <a:effectLst/>
        </p:spPr>
      </p:cxnSp>
      <p:cxnSp>
        <p:nvCxnSpPr>
          <p:cNvPr id="58" name="Straight Connector 57">
            <a:extLst>
              <a:ext uri="{FF2B5EF4-FFF2-40B4-BE49-F238E27FC236}">
                <a16:creationId xmlns:a16="http://schemas.microsoft.com/office/drawing/2014/main" id="{2FED1A0F-D296-39CA-F8FE-AB719763E014}"/>
              </a:ext>
            </a:extLst>
          </p:cNvPr>
          <p:cNvCxnSpPr>
            <a:cxnSpLocks/>
          </p:cNvCxnSpPr>
          <p:nvPr/>
        </p:nvCxnSpPr>
        <p:spPr>
          <a:xfrm flipV="1">
            <a:off x="5929997" y="2658136"/>
            <a:ext cx="0" cy="1515594"/>
          </a:xfrm>
          <a:prstGeom prst="line">
            <a:avLst/>
          </a:prstGeom>
          <a:noFill/>
          <a:ln w="6350" cap="flat" cmpd="sng" algn="ctr">
            <a:solidFill>
              <a:srgbClr val="909090"/>
            </a:solidFill>
            <a:prstDash val="solid"/>
            <a:miter lim="800000"/>
          </a:ln>
          <a:effectLst/>
        </p:spPr>
      </p:cxnSp>
      <p:cxnSp>
        <p:nvCxnSpPr>
          <p:cNvPr id="59" name="Straight Connector 58">
            <a:extLst>
              <a:ext uri="{FF2B5EF4-FFF2-40B4-BE49-F238E27FC236}">
                <a16:creationId xmlns:a16="http://schemas.microsoft.com/office/drawing/2014/main" id="{AA910558-127F-3D8E-7053-F9FDD2271D95}"/>
              </a:ext>
            </a:extLst>
          </p:cNvPr>
          <p:cNvCxnSpPr>
            <a:cxnSpLocks/>
          </p:cNvCxnSpPr>
          <p:nvPr/>
        </p:nvCxnSpPr>
        <p:spPr>
          <a:xfrm flipV="1">
            <a:off x="8105922" y="1689610"/>
            <a:ext cx="1395" cy="2484122"/>
          </a:xfrm>
          <a:prstGeom prst="line">
            <a:avLst/>
          </a:prstGeom>
          <a:noFill/>
          <a:ln w="6350" cap="flat" cmpd="sng" algn="ctr">
            <a:solidFill>
              <a:srgbClr val="909090"/>
            </a:solidFill>
            <a:prstDash val="solid"/>
            <a:miter lim="800000"/>
          </a:ln>
          <a:effectLst/>
        </p:spPr>
      </p:cxnSp>
      <p:cxnSp>
        <p:nvCxnSpPr>
          <p:cNvPr id="60" name="Straight Connector 59">
            <a:extLst>
              <a:ext uri="{FF2B5EF4-FFF2-40B4-BE49-F238E27FC236}">
                <a16:creationId xmlns:a16="http://schemas.microsoft.com/office/drawing/2014/main" id="{34EC8278-C6B7-30F8-CB3E-237E17BBB657}"/>
              </a:ext>
            </a:extLst>
          </p:cNvPr>
          <p:cNvCxnSpPr>
            <a:cxnSpLocks/>
          </p:cNvCxnSpPr>
          <p:nvPr/>
        </p:nvCxnSpPr>
        <p:spPr>
          <a:xfrm flipV="1">
            <a:off x="9331293" y="1326429"/>
            <a:ext cx="0" cy="2847304"/>
          </a:xfrm>
          <a:prstGeom prst="line">
            <a:avLst/>
          </a:prstGeom>
          <a:noFill/>
          <a:ln w="6350" cap="flat" cmpd="sng" algn="ctr">
            <a:solidFill>
              <a:srgbClr val="909090"/>
            </a:solidFill>
            <a:prstDash val="solid"/>
            <a:miter lim="800000"/>
          </a:ln>
          <a:effectLst/>
        </p:spPr>
      </p:cxnSp>
      <p:sp>
        <p:nvSpPr>
          <p:cNvPr id="61" name="TextBox 60">
            <a:extLst>
              <a:ext uri="{FF2B5EF4-FFF2-40B4-BE49-F238E27FC236}">
                <a16:creationId xmlns:a16="http://schemas.microsoft.com/office/drawing/2014/main" id="{6AAB817A-EEED-1CCD-0FBE-6B2A4A89341D}"/>
              </a:ext>
            </a:extLst>
          </p:cNvPr>
          <p:cNvSpPr txBox="1"/>
          <p:nvPr/>
        </p:nvSpPr>
        <p:spPr>
          <a:xfrm>
            <a:off x="3517112" y="4208729"/>
            <a:ext cx="638015" cy="276999"/>
          </a:xfrm>
          <a:prstGeom prst="rect">
            <a:avLst/>
          </a:prstGeom>
          <a:noFill/>
        </p:spPr>
        <p:txBody>
          <a:bodyPr wrap="square" rtlCol="0">
            <a:spAutoFit/>
          </a:bodyPr>
          <a:lstStyle/>
          <a:p>
            <a:pPr algn="ctr">
              <a:buClrTx/>
              <a:buFontTx/>
              <a:buNone/>
            </a:pPr>
            <a:r>
              <a:rPr lang="en-US" sz="1200" kern="1200" dirty="0">
                <a:solidFill>
                  <a:srgbClr val="212121"/>
                </a:solidFill>
                <a:latin typeface="Roboto Condensed"/>
                <a:ea typeface="+mn-ea"/>
                <a:cs typeface="+mn-cs"/>
              </a:rPr>
              <a:t>U</a:t>
            </a:r>
            <a:r>
              <a:rPr lang="en-US" sz="1200" kern="1200" baseline="-25000" dirty="0">
                <a:solidFill>
                  <a:srgbClr val="212121"/>
                </a:solidFill>
                <a:latin typeface="Roboto Condensed"/>
                <a:ea typeface="+mn-ea"/>
                <a:cs typeface="+mn-cs"/>
              </a:rPr>
              <a:t>m</a:t>
            </a:r>
          </a:p>
        </p:txBody>
      </p:sp>
      <p:sp>
        <p:nvSpPr>
          <p:cNvPr id="62" name="TextBox 61">
            <a:extLst>
              <a:ext uri="{FF2B5EF4-FFF2-40B4-BE49-F238E27FC236}">
                <a16:creationId xmlns:a16="http://schemas.microsoft.com/office/drawing/2014/main" id="{56E46ED1-C793-634B-F06F-50A523F0229E}"/>
              </a:ext>
            </a:extLst>
          </p:cNvPr>
          <p:cNvSpPr txBox="1"/>
          <p:nvPr/>
        </p:nvSpPr>
        <p:spPr>
          <a:xfrm>
            <a:off x="5619833" y="4175806"/>
            <a:ext cx="638015" cy="276999"/>
          </a:xfrm>
          <a:prstGeom prst="rect">
            <a:avLst/>
          </a:prstGeom>
          <a:noFill/>
        </p:spPr>
        <p:txBody>
          <a:bodyPr wrap="square" rtlCol="0">
            <a:spAutoFit/>
          </a:bodyPr>
          <a:lstStyle/>
          <a:p>
            <a:pPr algn="ctr">
              <a:buClrTx/>
              <a:buFontTx/>
              <a:buNone/>
            </a:pPr>
            <a:r>
              <a:rPr lang="en-US" sz="1200" kern="1200" dirty="0">
                <a:solidFill>
                  <a:srgbClr val="212121"/>
                </a:solidFill>
                <a:latin typeface="Roboto Condensed"/>
                <a:ea typeface="+mn-ea"/>
                <a:cs typeface="+mn-cs"/>
              </a:rPr>
              <a:t>G</a:t>
            </a:r>
            <a:r>
              <a:rPr lang="en-US" sz="1200" kern="1200" baseline="-25000" dirty="0">
                <a:solidFill>
                  <a:srgbClr val="212121"/>
                </a:solidFill>
                <a:latin typeface="Roboto Condensed"/>
                <a:ea typeface="+mn-ea"/>
                <a:cs typeface="+mn-cs"/>
              </a:rPr>
              <a:t>b</a:t>
            </a:r>
          </a:p>
        </p:txBody>
      </p:sp>
      <p:sp>
        <p:nvSpPr>
          <p:cNvPr id="63" name="TextBox 62">
            <a:extLst>
              <a:ext uri="{FF2B5EF4-FFF2-40B4-BE49-F238E27FC236}">
                <a16:creationId xmlns:a16="http://schemas.microsoft.com/office/drawing/2014/main" id="{0C5E53FB-66B1-D3F7-4A62-62B98789B6E2}"/>
              </a:ext>
            </a:extLst>
          </p:cNvPr>
          <p:cNvSpPr txBox="1"/>
          <p:nvPr/>
        </p:nvSpPr>
        <p:spPr>
          <a:xfrm>
            <a:off x="7786914" y="4211974"/>
            <a:ext cx="638015" cy="276999"/>
          </a:xfrm>
          <a:prstGeom prst="rect">
            <a:avLst/>
          </a:prstGeom>
          <a:noFill/>
        </p:spPr>
        <p:txBody>
          <a:bodyPr wrap="square" rtlCol="0">
            <a:spAutoFit/>
          </a:bodyPr>
          <a:lstStyle/>
          <a:p>
            <a:pPr algn="ctr">
              <a:buClrTx/>
              <a:buFontTx/>
              <a:buNone/>
            </a:pPr>
            <a:r>
              <a:rPr lang="en-US" sz="1200" kern="1200" dirty="0" err="1">
                <a:solidFill>
                  <a:srgbClr val="212121"/>
                </a:solidFill>
                <a:latin typeface="Roboto Condensed"/>
                <a:ea typeface="+mn-ea"/>
                <a:cs typeface="+mn-cs"/>
              </a:rPr>
              <a:t>G</a:t>
            </a:r>
            <a:r>
              <a:rPr lang="en-US" sz="1200" kern="1200" baseline="-25000" dirty="0" err="1">
                <a:solidFill>
                  <a:srgbClr val="212121"/>
                </a:solidFill>
                <a:latin typeface="Roboto Condensed"/>
                <a:ea typeface="+mn-ea"/>
                <a:cs typeface="+mn-cs"/>
              </a:rPr>
              <a:t>n</a:t>
            </a:r>
            <a:endParaRPr lang="en-US" sz="1200" kern="1200" baseline="-25000" dirty="0">
              <a:solidFill>
                <a:srgbClr val="212121"/>
              </a:solidFill>
              <a:latin typeface="Roboto Condensed"/>
              <a:ea typeface="+mn-ea"/>
              <a:cs typeface="+mn-cs"/>
            </a:endParaRPr>
          </a:p>
        </p:txBody>
      </p:sp>
      <p:sp>
        <p:nvSpPr>
          <p:cNvPr id="64" name="TextBox 63">
            <a:extLst>
              <a:ext uri="{FF2B5EF4-FFF2-40B4-BE49-F238E27FC236}">
                <a16:creationId xmlns:a16="http://schemas.microsoft.com/office/drawing/2014/main" id="{61FC8E05-5796-737B-F23B-5A21EC7BBD50}"/>
              </a:ext>
            </a:extLst>
          </p:cNvPr>
          <p:cNvSpPr txBox="1"/>
          <p:nvPr/>
        </p:nvSpPr>
        <p:spPr>
          <a:xfrm>
            <a:off x="9026028" y="4208728"/>
            <a:ext cx="638015" cy="276999"/>
          </a:xfrm>
          <a:prstGeom prst="rect">
            <a:avLst/>
          </a:prstGeom>
          <a:noFill/>
        </p:spPr>
        <p:txBody>
          <a:bodyPr wrap="square" rtlCol="0">
            <a:spAutoFit/>
          </a:bodyPr>
          <a:lstStyle/>
          <a:p>
            <a:pPr algn="ctr">
              <a:buClrTx/>
              <a:buFontTx/>
              <a:buNone/>
            </a:pPr>
            <a:r>
              <a:rPr lang="en-US" sz="1200" kern="1200" dirty="0" err="1">
                <a:solidFill>
                  <a:srgbClr val="212121"/>
                </a:solidFill>
                <a:latin typeface="Roboto Condensed"/>
                <a:ea typeface="+mn-ea"/>
                <a:cs typeface="+mn-cs"/>
              </a:rPr>
              <a:t>G</a:t>
            </a:r>
            <a:r>
              <a:rPr lang="en-US" sz="1200" kern="1200" baseline="-25000" dirty="0" err="1">
                <a:solidFill>
                  <a:srgbClr val="212121"/>
                </a:solidFill>
                <a:latin typeface="Roboto Condensed"/>
                <a:ea typeface="+mn-ea"/>
                <a:cs typeface="+mn-cs"/>
              </a:rPr>
              <a:t>i</a:t>
            </a:r>
            <a:endParaRPr lang="en-US" sz="1200" kern="1200" baseline="-25000" dirty="0">
              <a:solidFill>
                <a:srgbClr val="212121"/>
              </a:solidFill>
              <a:latin typeface="Roboto Condensed"/>
              <a:ea typeface="+mn-ea"/>
              <a:cs typeface="+mn-cs"/>
            </a:endParaRPr>
          </a:p>
        </p:txBody>
      </p:sp>
      <p:graphicFrame>
        <p:nvGraphicFramePr>
          <p:cNvPr id="65" name="Content Placeholder 29">
            <a:extLst>
              <a:ext uri="{FF2B5EF4-FFF2-40B4-BE49-F238E27FC236}">
                <a16:creationId xmlns:a16="http://schemas.microsoft.com/office/drawing/2014/main" id="{841FD1FB-ED5A-284F-4D73-9FBDF87F4534}"/>
              </a:ext>
            </a:extLst>
          </p:cNvPr>
          <p:cNvGraphicFramePr>
            <a:graphicFrameLocks/>
          </p:cNvGraphicFramePr>
          <p:nvPr>
            <p:extLst>
              <p:ext uri="{D42A27DB-BD31-4B8C-83A1-F6EECF244321}">
                <p14:modId xmlns:p14="http://schemas.microsoft.com/office/powerpoint/2010/main" val="418373108"/>
              </p:ext>
            </p:extLst>
          </p:nvPr>
        </p:nvGraphicFramePr>
        <p:xfrm>
          <a:off x="1196021" y="4915085"/>
          <a:ext cx="4035504" cy="375984"/>
        </p:xfrm>
        <a:graphic>
          <a:graphicData uri="http://schemas.openxmlformats.org/drawingml/2006/table">
            <a:tbl>
              <a:tblPr firstRow="1" bandRow="1"/>
              <a:tblGrid>
                <a:gridCol w="1121076">
                  <a:extLst>
                    <a:ext uri="{9D8B030D-6E8A-4147-A177-3AD203B41FA5}">
                      <a16:colId xmlns:a16="http://schemas.microsoft.com/office/drawing/2014/main" val="20000"/>
                    </a:ext>
                  </a:extLst>
                </a:gridCol>
                <a:gridCol w="2914428">
                  <a:extLst>
                    <a:ext uri="{9D8B030D-6E8A-4147-A177-3AD203B41FA5}">
                      <a16:colId xmlns:a16="http://schemas.microsoft.com/office/drawing/2014/main" val="20001"/>
                    </a:ext>
                  </a:extLst>
                </a:gridCol>
              </a:tblGrid>
              <a:tr h="37084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r>
                        <a:rPr lang="en-US" dirty="0"/>
                        <a:t>PLL</a:t>
                      </a:r>
                      <a:endParaRPr lang="en-IN" dirty="0"/>
                    </a:p>
                  </a:txBody>
                  <a:tcPr>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r>
                        <a:rPr lang="en-IN" sz="1800" b="0" i="0" kern="1200" dirty="0">
                          <a:solidFill>
                            <a:schemeClr val="tx1"/>
                          </a:solidFill>
                          <a:effectLst/>
                          <a:latin typeface="+mn-lt"/>
                          <a:ea typeface="+mn-ea"/>
                          <a:cs typeface="+mn-cs"/>
                        </a:rPr>
                        <a:t>Physical Link Layer</a:t>
                      </a:r>
                      <a:endParaRPr lang="en-IN" dirty="0"/>
                    </a:p>
                  </a:txBody>
                  <a:tcPr>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graphicFrame>
        <p:nvGraphicFramePr>
          <p:cNvPr id="70" name="Content Placeholder 29">
            <a:extLst>
              <a:ext uri="{FF2B5EF4-FFF2-40B4-BE49-F238E27FC236}">
                <a16:creationId xmlns:a16="http://schemas.microsoft.com/office/drawing/2014/main" id="{B9145FAA-D254-5BE0-3021-8AE85CEE0C9B}"/>
              </a:ext>
            </a:extLst>
          </p:cNvPr>
          <p:cNvGraphicFramePr>
            <a:graphicFrameLocks/>
          </p:cNvGraphicFramePr>
          <p:nvPr>
            <p:extLst>
              <p:ext uri="{D42A27DB-BD31-4B8C-83A1-F6EECF244321}">
                <p14:modId xmlns:p14="http://schemas.microsoft.com/office/powerpoint/2010/main" val="2768912835"/>
              </p:ext>
            </p:extLst>
          </p:nvPr>
        </p:nvGraphicFramePr>
        <p:xfrm>
          <a:off x="1196021" y="5285925"/>
          <a:ext cx="4035504" cy="375984"/>
        </p:xfrm>
        <a:graphic>
          <a:graphicData uri="http://schemas.openxmlformats.org/drawingml/2006/table">
            <a:tbl>
              <a:tblPr firstRow="1" bandRow="1"/>
              <a:tblGrid>
                <a:gridCol w="1121076">
                  <a:extLst>
                    <a:ext uri="{9D8B030D-6E8A-4147-A177-3AD203B41FA5}">
                      <a16:colId xmlns:a16="http://schemas.microsoft.com/office/drawing/2014/main" val="20000"/>
                    </a:ext>
                  </a:extLst>
                </a:gridCol>
                <a:gridCol w="2914428">
                  <a:extLst>
                    <a:ext uri="{9D8B030D-6E8A-4147-A177-3AD203B41FA5}">
                      <a16:colId xmlns:a16="http://schemas.microsoft.com/office/drawing/2014/main" val="20001"/>
                    </a:ext>
                  </a:extLst>
                </a:gridCol>
              </a:tblGrid>
              <a:tr h="37084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r>
                        <a:rPr lang="en-US" dirty="0"/>
                        <a:t>MAC</a:t>
                      </a:r>
                      <a:endParaRPr lang="en-IN" dirty="0"/>
                    </a:p>
                  </a:txBody>
                  <a:tcPr>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r>
                        <a:rPr lang="en-US" dirty="0"/>
                        <a:t>Medium Access Control</a:t>
                      </a:r>
                      <a:endParaRPr lang="en-IN" dirty="0"/>
                    </a:p>
                  </a:txBody>
                  <a:tcPr>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graphicFrame>
        <p:nvGraphicFramePr>
          <p:cNvPr id="71" name="Content Placeholder 29">
            <a:extLst>
              <a:ext uri="{FF2B5EF4-FFF2-40B4-BE49-F238E27FC236}">
                <a16:creationId xmlns:a16="http://schemas.microsoft.com/office/drawing/2014/main" id="{07EE2E9B-6E6D-490A-5A81-04D30F8D0332}"/>
              </a:ext>
            </a:extLst>
          </p:cNvPr>
          <p:cNvGraphicFramePr>
            <a:graphicFrameLocks/>
          </p:cNvGraphicFramePr>
          <p:nvPr>
            <p:extLst>
              <p:ext uri="{D42A27DB-BD31-4B8C-83A1-F6EECF244321}">
                <p14:modId xmlns:p14="http://schemas.microsoft.com/office/powerpoint/2010/main" val="3817381491"/>
              </p:ext>
            </p:extLst>
          </p:nvPr>
        </p:nvGraphicFramePr>
        <p:xfrm>
          <a:off x="1196021" y="5652184"/>
          <a:ext cx="4035504" cy="375984"/>
        </p:xfrm>
        <a:graphic>
          <a:graphicData uri="http://schemas.openxmlformats.org/drawingml/2006/table">
            <a:tbl>
              <a:tblPr firstRow="1" bandRow="1"/>
              <a:tblGrid>
                <a:gridCol w="1121076">
                  <a:extLst>
                    <a:ext uri="{9D8B030D-6E8A-4147-A177-3AD203B41FA5}">
                      <a16:colId xmlns:a16="http://schemas.microsoft.com/office/drawing/2014/main" val="20000"/>
                    </a:ext>
                  </a:extLst>
                </a:gridCol>
                <a:gridCol w="2914428">
                  <a:extLst>
                    <a:ext uri="{9D8B030D-6E8A-4147-A177-3AD203B41FA5}">
                      <a16:colId xmlns:a16="http://schemas.microsoft.com/office/drawing/2014/main" val="20001"/>
                    </a:ext>
                  </a:extLst>
                </a:gridCol>
              </a:tblGrid>
              <a:tr h="37084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r>
                        <a:rPr lang="en-US" dirty="0"/>
                        <a:t>RLC</a:t>
                      </a:r>
                      <a:endParaRPr lang="en-IN" dirty="0"/>
                    </a:p>
                  </a:txBody>
                  <a:tcPr>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r>
                        <a:rPr lang="en-US" dirty="0"/>
                        <a:t>Radio Link Control</a:t>
                      </a:r>
                      <a:endParaRPr lang="en-IN" dirty="0"/>
                    </a:p>
                  </a:txBody>
                  <a:tcPr>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graphicFrame>
        <p:nvGraphicFramePr>
          <p:cNvPr id="72" name="Content Placeholder 29">
            <a:extLst>
              <a:ext uri="{FF2B5EF4-FFF2-40B4-BE49-F238E27FC236}">
                <a16:creationId xmlns:a16="http://schemas.microsoft.com/office/drawing/2014/main" id="{3C226BB1-BD9B-FA82-9A65-3CC189A413AA}"/>
              </a:ext>
            </a:extLst>
          </p:cNvPr>
          <p:cNvGraphicFramePr>
            <a:graphicFrameLocks/>
          </p:cNvGraphicFramePr>
          <p:nvPr>
            <p:extLst>
              <p:ext uri="{D42A27DB-BD31-4B8C-83A1-F6EECF244321}">
                <p14:modId xmlns:p14="http://schemas.microsoft.com/office/powerpoint/2010/main" val="3587370267"/>
              </p:ext>
            </p:extLst>
          </p:nvPr>
        </p:nvGraphicFramePr>
        <p:xfrm>
          <a:off x="1196021" y="6019842"/>
          <a:ext cx="4035504" cy="375984"/>
        </p:xfrm>
        <a:graphic>
          <a:graphicData uri="http://schemas.openxmlformats.org/drawingml/2006/table">
            <a:tbl>
              <a:tblPr firstRow="1" bandRow="1"/>
              <a:tblGrid>
                <a:gridCol w="1121076">
                  <a:extLst>
                    <a:ext uri="{9D8B030D-6E8A-4147-A177-3AD203B41FA5}">
                      <a16:colId xmlns:a16="http://schemas.microsoft.com/office/drawing/2014/main" val="20000"/>
                    </a:ext>
                  </a:extLst>
                </a:gridCol>
                <a:gridCol w="2914428">
                  <a:extLst>
                    <a:ext uri="{9D8B030D-6E8A-4147-A177-3AD203B41FA5}">
                      <a16:colId xmlns:a16="http://schemas.microsoft.com/office/drawing/2014/main" val="20001"/>
                    </a:ext>
                  </a:extLst>
                </a:gridCol>
              </a:tblGrid>
              <a:tr h="37084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r>
                        <a:rPr lang="en-US" dirty="0"/>
                        <a:t>LLC</a:t>
                      </a:r>
                      <a:endParaRPr lang="en-IN" dirty="0"/>
                    </a:p>
                  </a:txBody>
                  <a:tcPr>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r>
                        <a:rPr lang="en-US" dirty="0"/>
                        <a:t>Logical Link Control</a:t>
                      </a:r>
                      <a:endParaRPr lang="en-IN" dirty="0"/>
                    </a:p>
                  </a:txBody>
                  <a:tcPr>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graphicFrame>
        <p:nvGraphicFramePr>
          <p:cNvPr id="73" name="Content Placeholder 29">
            <a:extLst>
              <a:ext uri="{FF2B5EF4-FFF2-40B4-BE49-F238E27FC236}">
                <a16:creationId xmlns:a16="http://schemas.microsoft.com/office/drawing/2014/main" id="{5F13A454-DB39-EA10-3F49-CBA544AE7F7B}"/>
              </a:ext>
            </a:extLst>
          </p:cNvPr>
          <p:cNvGraphicFramePr>
            <a:graphicFrameLocks/>
          </p:cNvGraphicFramePr>
          <p:nvPr>
            <p:extLst>
              <p:ext uri="{D42A27DB-BD31-4B8C-83A1-F6EECF244321}">
                <p14:modId xmlns:p14="http://schemas.microsoft.com/office/powerpoint/2010/main" val="1469619753"/>
              </p:ext>
            </p:extLst>
          </p:nvPr>
        </p:nvGraphicFramePr>
        <p:xfrm>
          <a:off x="5231524" y="4547060"/>
          <a:ext cx="6091959" cy="375984"/>
        </p:xfrm>
        <a:graphic>
          <a:graphicData uri="http://schemas.openxmlformats.org/drawingml/2006/table">
            <a:tbl>
              <a:tblPr firstRow="1" bandRow="1"/>
              <a:tblGrid>
                <a:gridCol w="1692366">
                  <a:extLst>
                    <a:ext uri="{9D8B030D-6E8A-4147-A177-3AD203B41FA5}">
                      <a16:colId xmlns:a16="http://schemas.microsoft.com/office/drawing/2014/main" val="20000"/>
                    </a:ext>
                  </a:extLst>
                </a:gridCol>
                <a:gridCol w="4399593">
                  <a:extLst>
                    <a:ext uri="{9D8B030D-6E8A-4147-A177-3AD203B41FA5}">
                      <a16:colId xmlns:a16="http://schemas.microsoft.com/office/drawing/2014/main" val="20001"/>
                    </a:ext>
                  </a:extLst>
                </a:gridCol>
              </a:tblGrid>
              <a:tr h="37084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r>
                        <a:rPr lang="en-US" dirty="0"/>
                        <a:t>SNDCP</a:t>
                      </a:r>
                      <a:endParaRPr lang="en-IN" dirty="0"/>
                    </a:p>
                  </a:txBody>
                  <a:tcPr>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r>
                        <a:rPr lang="en-US" dirty="0"/>
                        <a:t>Subnet Dependent Convergence Protocol</a:t>
                      </a:r>
                      <a:endParaRPr lang="en-IN" dirty="0"/>
                    </a:p>
                  </a:txBody>
                  <a:tcPr>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graphicFrame>
        <p:nvGraphicFramePr>
          <p:cNvPr id="74" name="Content Placeholder 29">
            <a:extLst>
              <a:ext uri="{FF2B5EF4-FFF2-40B4-BE49-F238E27FC236}">
                <a16:creationId xmlns:a16="http://schemas.microsoft.com/office/drawing/2014/main" id="{D670F630-F614-9529-566D-371CD2CB4010}"/>
              </a:ext>
            </a:extLst>
          </p:cNvPr>
          <p:cNvGraphicFramePr>
            <a:graphicFrameLocks/>
          </p:cNvGraphicFramePr>
          <p:nvPr>
            <p:extLst>
              <p:ext uri="{D42A27DB-BD31-4B8C-83A1-F6EECF244321}">
                <p14:modId xmlns:p14="http://schemas.microsoft.com/office/powerpoint/2010/main" val="4269863740"/>
              </p:ext>
            </p:extLst>
          </p:nvPr>
        </p:nvGraphicFramePr>
        <p:xfrm>
          <a:off x="5231523" y="4917900"/>
          <a:ext cx="6091960" cy="375984"/>
        </p:xfrm>
        <a:graphic>
          <a:graphicData uri="http://schemas.openxmlformats.org/drawingml/2006/table">
            <a:tbl>
              <a:tblPr firstRow="1" bandRow="1"/>
              <a:tblGrid>
                <a:gridCol w="1692366">
                  <a:extLst>
                    <a:ext uri="{9D8B030D-6E8A-4147-A177-3AD203B41FA5}">
                      <a16:colId xmlns:a16="http://schemas.microsoft.com/office/drawing/2014/main" val="20000"/>
                    </a:ext>
                  </a:extLst>
                </a:gridCol>
                <a:gridCol w="4399594">
                  <a:extLst>
                    <a:ext uri="{9D8B030D-6E8A-4147-A177-3AD203B41FA5}">
                      <a16:colId xmlns:a16="http://schemas.microsoft.com/office/drawing/2014/main" val="20001"/>
                    </a:ext>
                  </a:extLst>
                </a:gridCol>
              </a:tblGrid>
              <a:tr h="37084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r>
                        <a:rPr lang="en-US" dirty="0"/>
                        <a:t>BSSGP</a:t>
                      </a:r>
                      <a:endParaRPr lang="en-IN" dirty="0"/>
                    </a:p>
                  </a:txBody>
                  <a:tcPr>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r>
                        <a:rPr lang="en-US" dirty="0"/>
                        <a:t>BSS GPRS Application Protocol</a:t>
                      </a:r>
                      <a:endParaRPr lang="en-IN" dirty="0"/>
                    </a:p>
                  </a:txBody>
                  <a:tcPr>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graphicFrame>
        <p:nvGraphicFramePr>
          <p:cNvPr id="75" name="Content Placeholder 29">
            <a:extLst>
              <a:ext uri="{FF2B5EF4-FFF2-40B4-BE49-F238E27FC236}">
                <a16:creationId xmlns:a16="http://schemas.microsoft.com/office/drawing/2014/main" id="{E154B490-7C6E-F775-5ADF-3E25BF6DDC9C}"/>
              </a:ext>
            </a:extLst>
          </p:cNvPr>
          <p:cNvGraphicFramePr>
            <a:graphicFrameLocks/>
          </p:cNvGraphicFramePr>
          <p:nvPr>
            <p:extLst>
              <p:ext uri="{D42A27DB-BD31-4B8C-83A1-F6EECF244321}">
                <p14:modId xmlns:p14="http://schemas.microsoft.com/office/powerpoint/2010/main" val="1608548632"/>
              </p:ext>
            </p:extLst>
          </p:nvPr>
        </p:nvGraphicFramePr>
        <p:xfrm>
          <a:off x="5231522" y="5291555"/>
          <a:ext cx="6091961" cy="375984"/>
        </p:xfrm>
        <a:graphic>
          <a:graphicData uri="http://schemas.openxmlformats.org/drawingml/2006/table">
            <a:tbl>
              <a:tblPr firstRow="1" bandRow="1"/>
              <a:tblGrid>
                <a:gridCol w="1692366">
                  <a:extLst>
                    <a:ext uri="{9D8B030D-6E8A-4147-A177-3AD203B41FA5}">
                      <a16:colId xmlns:a16="http://schemas.microsoft.com/office/drawing/2014/main" val="20000"/>
                    </a:ext>
                  </a:extLst>
                </a:gridCol>
                <a:gridCol w="4399595">
                  <a:extLst>
                    <a:ext uri="{9D8B030D-6E8A-4147-A177-3AD203B41FA5}">
                      <a16:colId xmlns:a16="http://schemas.microsoft.com/office/drawing/2014/main" val="20001"/>
                    </a:ext>
                  </a:extLst>
                </a:gridCol>
              </a:tblGrid>
              <a:tr h="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r>
                        <a:rPr lang="en-US" dirty="0"/>
                        <a:t>GTP</a:t>
                      </a:r>
                      <a:endParaRPr lang="en-IN" dirty="0"/>
                    </a:p>
                  </a:txBody>
                  <a:tcPr>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r>
                        <a:rPr lang="en-US" dirty="0"/>
                        <a:t>GPRS Tunneling</a:t>
                      </a:r>
                      <a:r>
                        <a:rPr lang="en-US" baseline="0" dirty="0"/>
                        <a:t> Protocol</a:t>
                      </a:r>
                      <a:endParaRPr lang="en-IN" dirty="0"/>
                    </a:p>
                  </a:txBody>
                  <a:tcPr>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805138762"/>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r>
              <a:rPr lang="en-US" sz="3067" dirty="0">
                <a:solidFill>
                  <a:srgbClr val="00A4B6"/>
                </a:solidFill>
                <a:latin typeface="Cambria" panose="02040503050406030204" pitchFamily="18" charset="0"/>
                <a:ea typeface="Cambria" panose="02040503050406030204" pitchFamily="18" charset="0"/>
                <a:cs typeface="Proxima Nova"/>
                <a:sym typeface="Proxima Nova"/>
              </a:rPr>
              <a:t>GPRS Network Operation: GPRS Protocol Stack</a:t>
            </a:r>
          </a:p>
        </p:txBody>
      </p:sp>
      <p:sp>
        <p:nvSpPr>
          <p:cNvPr id="3" name="Content Placeholder 2">
            <a:extLst>
              <a:ext uri="{FF2B5EF4-FFF2-40B4-BE49-F238E27FC236}">
                <a16:creationId xmlns:a16="http://schemas.microsoft.com/office/drawing/2014/main" id="{3B741421-167B-EAE0-0E09-8EEC55C0A04D}"/>
              </a:ext>
            </a:extLst>
          </p:cNvPr>
          <p:cNvSpPr txBox="1">
            <a:spLocks/>
          </p:cNvSpPr>
          <p:nvPr/>
        </p:nvSpPr>
        <p:spPr>
          <a:xfrm>
            <a:off x="126214" y="1037171"/>
            <a:ext cx="11929641" cy="2651916"/>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rgbClr val="5430AA"/>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5430AA"/>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5430AA"/>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5430AA"/>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5430AA"/>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r>
              <a:rPr kumimoji="0" lang="en-US" sz="2400" b="1"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Protocol architecture </a:t>
            </a:r>
            <a:r>
              <a:rPr kumimoji="0" lang="en-US"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of the GPRS transmission signaling protocols for </a:t>
            </a:r>
            <a:r>
              <a:rPr kumimoji="0" lang="en-US" sz="24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control and support of the functions</a:t>
            </a:r>
            <a:r>
              <a:rPr kumimoji="0" lang="en-US"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a:t>
            </a:r>
          </a:p>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r>
              <a:rPr kumimoji="0" lang="en-US"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It includes:</a:t>
            </a:r>
          </a:p>
          <a:p>
            <a:pPr marL="914400" marR="0" lvl="1" indent="-457200" algn="just" defTabSz="914400" rtl="0" eaLnBrk="1" fontAlgn="auto" latinLnBrk="0" hangingPunct="1">
              <a:lnSpc>
                <a:spcPct val="90000"/>
              </a:lnSpc>
              <a:spcBef>
                <a:spcPts val="500"/>
              </a:spcBef>
              <a:spcAft>
                <a:spcPts val="0"/>
              </a:spcAft>
              <a:buClr>
                <a:srgbClr val="5430AA"/>
              </a:buClr>
              <a:buSzTx/>
              <a:buFont typeface="+mj-lt"/>
              <a:buAutoNum type="arabicPeriod"/>
              <a:tabLst/>
              <a:defRPr/>
            </a:pPr>
            <a:r>
              <a:rPr kumimoji="0" lang="en-US" sz="20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GPRS</a:t>
            </a:r>
            <a:r>
              <a:rPr kumimoji="0" lang="en-US" sz="20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attach and detach</a:t>
            </a:r>
          </a:p>
          <a:p>
            <a:pPr marL="914400" marR="0" lvl="1" indent="-457200" algn="just" defTabSz="914400" rtl="0" eaLnBrk="1" fontAlgn="auto" latinLnBrk="0" hangingPunct="1">
              <a:lnSpc>
                <a:spcPct val="90000"/>
              </a:lnSpc>
              <a:spcBef>
                <a:spcPts val="500"/>
              </a:spcBef>
              <a:spcAft>
                <a:spcPts val="0"/>
              </a:spcAft>
              <a:buClr>
                <a:srgbClr val="5430AA"/>
              </a:buClr>
              <a:buSzTx/>
              <a:buFont typeface="+mj-lt"/>
              <a:buAutoNum type="arabicPeriod"/>
              <a:tabLst/>
              <a:defRPr/>
            </a:pPr>
            <a:r>
              <a:rPr kumimoji="0" lang="en-US" sz="20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PDP(</a:t>
            </a:r>
            <a:r>
              <a:rPr kumimoji="0" lang="en-US" altLang="en-US" sz="20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Packet Data Protocol</a:t>
            </a:r>
            <a:r>
              <a:rPr kumimoji="0" lang="en-US" sz="20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context activation</a:t>
            </a:r>
          </a:p>
          <a:p>
            <a:pPr marL="914400" marR="0" lvl="1" indent="-457200" algn="just" defTabSz="914400" rtl="0" eaLnBrk="1" fontAlgn="auto" latinLnBrk="0" hangingPunct="1">
              <a:lnSpc>
                <a:spcPct val="90000"/>
              </a:lnSpc>
              <a:spcBef>
                <a:spcPts val="500"/>
              </a:spcBef>
              <a:spcAft>
                <a:spcPts val="0"/>
              </a:spcAft>
              <a:buClr>
                <a:srgbClr val="5430AA"/>
              </a:buClr>
              <a:buSzTx/>
              <a:buFont typeface="+mj-lt"/>
              <a:buAutoNum type="arabicPeriod"/>
              <a:tabLst/>
              <a:defRPr/>
            </a:pPr>
            <a:r>
              <a:rPr kumimoji="0" lang="en-US" sz="20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Control</a:t>
            </a:r>
            <a:r>
              <a:rPr kumimoji="0" lang="en-US" sz="20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of routing paths</a:t>
            </a:r>
          </a:p>
          <a:p>
            <a:pPr marL="914400" marR="0" lvl="1" indent="-457200" algn="just" defTabSz="914400" rtl="0" eaLnBrk="1" fontAlgn="auto" latinLnBrk="0" hangingPunct="1">
              <a:lnSpc>
                <a:spcPct val="90000"/>
              </a:lnSpc>
              <a:spcBef>
                <a:spcPts val="500"/>
              </a:spcBef>
              <a:spcAft>
                <a:spcPts val="0"/>
              </a:spcAft>
              <a:buClr>
                <a:srgbClr val="5430AA"/>
              </a:buClr>
              <a:buSzTx/>
              <a:buFont typeface="+mj-lt"/>
              <a:buAutoNum type="arabicPeriod"/>
              <a:tabLst/>
              <a:defRPr/>
            </a:pPr>
            <a:r>
              <a:rPr kumimoji="0" lang="en-US" sz="20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Allocation</a:t>
            </a:r>
            <a:r>
              <a:rPr kumimoji="0" lang="en-US" sz="20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of network resources</a:t>
            </a:r>
          </a:p>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endParaRPr kumimoji="0" lang="en-IN" sz="2400" b="0" i="0" u="none" strike="noStrike" kern="1200" cap="none" spc="0" normalizeH="0" baseline="0" noProof="0" dirty="0">
              <a:ln>
                <a:noFill/>
              </a:ln>
              <a:solidFill>
                <a:srgbClr val="212121"/>
              </a:solidFill>
              <a:effectLst/>
              <a:uLnTx/>
              <a:uFillTx/>
              <a:latin typeface="Roboto Condensed"/>
              <a:ea typeface="+mn-ea"/>
              <a:cs typeface="+mn-cs"/>
            </a:endParaRPr>
          </a:p>
        </p:txBody>
      </p:sp>
    </p:spTree>
    <p:extLst>
      <p:ext uri="{BB962C8B-B14F-4D97-AF65-F5344CB8AC3E}">
        <p14:creationId xmlns:p14="http://schemas.microsoft.com/office/powerpoint/2010/main" val="6435793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pPr lvl="0"/>
            <a:r>
              <a:rPr lang="en-US" sz="3067" dirty="0">
                <a:solidFill>
                  <a:srgbClr val="00A4B6"/>
                </a:solidFill>
                <a:latin typeface="Cambria" panose="02040503050406030204" pitchFamily="18" charset="0"/>
                <a:ea typeface="Cambria" panose="02040503050406030204" pitchFamily="18" charset="0"/>
                <a:cs typeface="Proxima Nova"/>
                <a:sym typeface="Proxima Nova"/>
              </a:rPr>
              <a:t>Supplementary Services</a:t>
            </a:r>
            <a:endParaRPr sz="3067" dirty="0">
              <a:solidFill>
                <a:srgbClr val="00A4B6"/>
              </a:solidFill>
              <a:latin typeface="Cambria" panose="02040503050406030204" pitchFamily="18" charset="0"/>
              <a:ea typeface="Cambria" panose="02040503050406030204" pitchFamily="18" charset="0"/>
              <a:cs typeface="Proxima Nova"/>
              <a:sym typeface="Proxima Nova"/>
            </a:endParaRPr>
          </a:p>
        </p:txBody>
      </p:sp>
      <p:sp>
        <p:nvSpPr>
          <p:cNvPr id="11" name="Content Placeholder 2">
            <a:extLst>
              <a:ext uri="{FF2B5EF4-FFF2-40B4-BE49-F238E27FC236}">
                <a16:creationId xmlns:a16="http://schemas.microsoft.com/office/drawing/2014/main" id="{142FC3F1-7451-74BF-70A4-6C1650B43351}"/>
              </a:ext>
            </a:extLst>
          </p:cNvPr>
          <p:cNvSpPr txBox="1">
            <a:spLocks/>
          </p:cNvSpPr>
          <p:nvPr/>
        </p:nvSpPr>
        <p:spPr>
          <a:xfrm>
            <a:off x="131180" y="966270"/>
            <a:ext cx="11929641" cy="4560769"/>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rgbClr val="5430AA"/>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5430AA"/>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5430AA"/>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5430AA"/>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5430AA"/>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15950" indent="-342900">
              <a:buFont typeface="Wingdings" panose="05000000000000000000" pitchFamily="2" charset="2"/>
              <a:buChar char="q"/>
              <a:defRPr/>
            </a:pPr>
            <a:r>
              <a:rPr lang="en-US" b="1" dirty="0">
                <a:solidFill>
                  <a:srgbClr val="212121"/>
                </a:solidFill>
                <a:latin typeface="Cambria" panose="02040503050406030204" pitchFamily="18" charset="0"/>
                <a:ea typeface="Cambria" panose="02040503050406030204" pitchFamily="18" charset="0"/>
              </a:rPr>
              <a:t>Call related services</a:t>
            </a:r>
          </a:p>
          <a:p>
            <a:pPr marL="538163">
              <a:defRPr/>
            </a:pPr>
            <a:r>
              <a:rPr lang="en-US" dirty="0">
                <a:solidFill>
                  <a:srgbClr val="212121"/>
                </a:solidFill>
                <a:latin typeface="Cambria" panose="02040503050406030204" pitchFamily="18" charset="0"/>
                <a:ea typeface="Cambria" panose="02040503050406030204" pitchFamily="18" charset="0"/>
              </a:rPr>
              <a:t>Call Waiting</a:t>
            </a:r>
          </a:p>
          <a:p>
            <a:pPr marL="1082675" lvl="1">
              <a:defRPr/>
            </a:pPr>
            <a:r>
              <a:rPr lang="en-US" dirty="0">
                <a:solidFill>
                  <a:srgbClr val="212121"/>
                </a:solidFill>
                <a:latin typeface="Cambria" panose="02040503050406030204" pitchFamily="18" charset="0"/>
                <a:ea typeface="Cambria" panose="02040503050406030204" pitchFamily="18" charset="0"/>
              </a:rPr>
              <a:t>Notification of an incoming call while call is going on</a:t>
            </a:r>
          </a:p>
          <a:p>
            <a:pPr marL="538163">
              <a:defRPr/>
            </a:pPr>
            <a:r>
              <a:rPr lang="en-US" dirty="0">
                <a:solidFill>
                  <a:srgbClr val="212121"/>
                </a:solidFill>
                <a:latin typeface="Cambria" panose="02040503050406030204" pitchFamily="18" charset="0"/>
                <a:ea typeface="Cambria" panose="02040503050406030204" pitchFamily="18" charset="0"/>
              </a:rPr>
              <a:t>Call Hold</a:t>
            </a:r>
          </a:p>
          <a:p>
            <a:pPr marL="1082675" lvl="1">
              <a:defRPr/>
            </a:pPr>
            <a:r>
              <a:rPr lang="en-US" dirty="0">
                <a:solidFill>
                  <a:srgbClr val="212121"/>
                </a:solidFill>
                <a:latin typeface="Cambria" panose="02040503050406030204" pitchFamily="18" charset="0"/>
                <a:ea typeface="Cambria" panose="02040503050406030204" pitchFamily="18" charset="0"/>
              </a:rPr>
              <a:t>Put a caller on hold to take another call</a:t>
            </a:r>
          </a:p>
          <a:p>
            <a:pPr marL="538163">
              <a:defRPr/>
            </a:pPr>
            <a:r>
              <a:rPr lang="en-US" dirty="0">
                <a:solidFill>
                  <a:srgbClr val="212121"/>
                </a:solidFill>
                <a:latin typeface="Cambria" panose="02040503050406030204" pitchFamily="18" charset="0"/>
                <a:ea typeface="Cambria" panose="02040503050406030204" pitchFamily="18" charset="0"/>
              </a:rPr>
              <a:t>Call Barring</a:t>
            </a:r>
          </a:p>
          <a:p>
            <a:pPr marL="1082675" lvl="1">
              <a:defRPr/>
            </a:pPr>
            <a:r>
              <a:rPr lang="en-US" dirty="0">
                <a:solidFill>
                  <a:srgbClr val="212121"/>
                </a:solidFill>
                <a:latin typeface="Cambria" panose="02040503050406030204" pitchFamily="18" charset="0"/>
                <a:ea typeface="Cambria" panose="02040503050406030204" pitchFamily="18" charset="0"/>
              </a:rPr>
              <a:t>Stop - All calls, outgoing calls, or incoming calls</a:t>
            </a:r>
          </a:p>
          <a:p>
            <a:pPr marL="538163">
              <a:defRPr/>
            </a:pPr>
            <a:r>
              <a:rPr lang="en-US" dirty="0">
                <a:solidFill>
                  <a:srgbClr val="212121"/>
                </a:solidFill>
                <a:latin typeface="Cambria" panose="02040503050406030204" pitchFamily="18" charset="0"/>
                <a:ea typeface="Cambria" panose="02040503050406030204" pitchFamily="18" charset="0"/>
              </a:rPr>
              <a:t>Call Forwarding</a:t>
            </a:r>
          </a:p>
          <a:p>
            <a:pPr marL="1082675" lvl="1">
              <a:defRPr/>
            </a:pPr>
            <a:r>
              <a:rPr lang="en-US" dirty="0">
                <a:solidFill>
                  <a:srgbClr val="212121"/>
                </a:solidFill>
                <a:latin typeface="Cambria" panose="02040503050406030204" pitchFamily="18" charset="0"/>
                <a:ea typeface="Cambria" panose="02040503050406030204" pitchFamily="18" charset="0"/>
              </a:rPr>
              <a:t>Calls can be sent to various numbers defined by the user</a:t>
            </a:r>
          </a:p>
          <a:p>
            <a:pPr marL="538163">
              <a:defRPr/>
            </a:pPr>
            <a:r>
              <a:rPr lang="en-US" dirty="0">
                <a:solidFill>
                  <a:srgbClr val="212121"/>
                </a:solidFill>
                <a:latin typeface="Cambria" panose="02040503050406030204" pitchFamily="18" charset="0"/>
                <a:ea typeface="Cambria" panose="02040503050406030204" pitchFamily="18" charset="0"/>
              </a:rPr>
              <a:t>Multi Party Call Conferencing</a:t>
            </a:r>
          </a:p>
          <a:p>
            <a:pPr marL="1082675" lvl="1">
              <a:defRPr/>
            </a:pPr>
            <a:r>
              <a:rPr lang="en-US" dirty="0">
                <a:solidFill>
                  <a:srgbClr val="212121"/>
                </a:solidFill>
                <a:latin typeface="Cambria" panose="02040503050406030204" pitchFamily="18" charset="0"/>
                <a:ea typeface="Cambria" panose="02040503050406030204" pitchFamily="18" charset="0"/>
              </a:rPr>
              <a:t>Link multiple calls together</a:t>
            </a:r>
            <a:endParaRPr lang="en-IN" dirty="0">
              <a:solidFill>
                <a:srgbClr val="212121"/>
              </a:solidFill>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26479696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r>
              <a:rPr lang="en-US" sz="3067" dirty="0">
                <a:solidFill>
                  <a:srgbClr val="00A4B6"/>
                </a:solidFill>
                <a:latin typeface="Cambria" panose="02040503050406030204" pitchFamily="18" charset="0"/>
                <a:ea typeface="Cambria" panose="02040503050406030204" pitchFamily="18" charset="0"/>
                <a:cs typeface="Proxima Nova"/>
                <a:sym typeface="Proxima Nova"/>
              </a:rPr>
              <a:t>GPRS Network Operation: GPRS Internal Backbone</a:t>
            </a:r>
          </a:p>
        </p:txBody>
      </p:sp>
      <p:sp>
        <p:nvSpPr>
          <p:cNvPr id="5" name="Content Placeholder 2">
            <a:extLst>
              <a:ext uri="{FF2B5EF4-FFF2-40B4-BE49-F238E27FC236}">
                <a16:creationId xmlns:a16="http://schemas.microsoft.com/office/drawing/2014/main" id="{18A0D9A8-0A1B-3197-403E-1116A2AE15F6}"/>
              </a:ext>
            </a:extLst>
          </p:cNvPr>
          <p:cNvSpPr txBox="1">
            <a:spLocks/>
          </p:cNvSpPr>
          <p:nvPr/>
        </p:nvSpPr>
        <p:spPr>
          <a:xfrm>
            <a:off x="131181" y="954884"/>
            <a:ext cx="7585072" cy="5590565"/>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rgbClr val="5430AA"/>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5430AA"/>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5430AA"/>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5430AA"/>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5430AA"/>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r>
              <a:rPr kumimoji="0" lang="en-IN" sz="24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The internal backbone </a:t>
            </a:r>
            <a:r>
              <a:rPr kumimoji="0" lang="en-IN"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is an IP based network used to carry packets between different </a:t>
            </a:r>
            <a:r>
              <a:rPr kumimoji="0" lang="en-IN" sz="24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GSN</a:t>
            </a:r>
            <a:r>
              <a:rPr kumimoji="0" lang="en-IN"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s. </a:t>
            </a:r>
          </a:p>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r>
              <a:rPr kumimoji="0" lang="en-IN" sz="24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Tunnelling</a:t>
            </a:r>
            <a:r>
              <a:rPr kumimoji="0" lang="en-IN"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is used between </a:t>
            </a:r>
            <a:r>
              <a:rPr kumimoji="0" lang="en-IN" sz="24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SGSNs</a:t>
            </a:r>
            <a:r>
              <a:rPr kumimoji="0" lang="en-IN"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and </a:t>
            </a:r>
            <a:r>
              <a:rPr kumimoji="0" lang="en-IN" sz="24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GGSNs</a:t>
            </a:r>
            <a:r>
              <a:rPr kumimoji="0" lang="en-IN"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so the internal backbone does not need any information about domains outside the GPRS network. </a:t>
            </a:r>
          </a:p>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r>
              <a:rPr kumimoji="0" lang="en-IN" sz="24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Signalling</a:t>
            </a:r>
            <a:r>
              <a:rPr kumimoji="0" lang="en-IN"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from a GSN to a MSC, HLR or EIR is done using </a:t>
            </a:r>
            <a:r>
              <a:rPr kumimoji="0" lang="en-IN" sz="24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SS7</a:t>
            </a:r>
            <a:r>
              <a:rPr kumimoji="0" lang="en-IN"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a:t>
            </a:r>
          </a:p>
        </p:txBody>
      </p:sp>
      <p:pic>
        <p:nvPicPr>
          <p:cNvPr id="6" name="Picture 2" descr="With neat diagram describe GPRS architecture.">
            <a:extLst>
              <a:ext uri="{FF2B5EF4-FFF2-40B4-BE49-F238E27FC236}">
                <a16:creationId xmlns:a16="http://schemas.microsoft.com/office/drawing/2014/main" id="{6707BC70-0B82-DF6A-94EB-96C056B19F1F}"/>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b="12233"/>
          <a:stretch/>
        </p:blipFill>
        <p:spPr bwMode="auto">
          <a:xfrm>
            <a:off x="131181" y="3619696"/>
            <a:ext cx="6471592" cy="307799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GPRS Backbone Network Architecture :: Chapter 3: Overview of GPRS ...">
            <a:extLst>
              <a:ext uri="{FF2B5EF4-FFF2-40B4-BE49-F238E27FC236}">
                <a16:creationId xmlns:a16="http://schemas.microsoft.com/office/drawing/2014/main" id="{D836176B-D5F8-8C61-E6C7-4F653C89B9A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905867" y="3362895"/>
            <a:ext cx="5160179" cy="19903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9001576"/>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r>
              <a:rPr lang="en-US" sz="3067" dirty="0">
                <a:solidFill>
                  <a:srgbClr val="00A4B6"/>
                </a:solidFill>
                <a:latin typeface="Cambria" panose="02040503050406030204" pitchFamily="18" charset="0"/>
                <a:ea typeface="Cambria" panose="02040503050406030204" pitchFamily="18" charset="0"/>
                <a:cs typeface="Proxima Nova"/>
                <a:sym typeface="Proxima Nova"/>
              </a:rPr>
              <a:t>GPRS Network Operation: BSS-SGSN Interface</a:t>
            </a:r>
          </a:p>
        </p:txBody>
      </p:sp>
      <p:sp>
        <p:nvSpPr>
          <p:cNvPr id="4" name="Content Placeholder 2">
            <a:extLst>
              <a:ext uri="{FF2B5EF4-FFF2-40B4-BE49-F238E27FC236}">
                <a16:creationId xmlns:a16="http://schemas.microsoft.com/office/drawing/2014/main" id="{1DD9AFCF-3474-A157-ADD8-5AFB6745D95D}"/>
              </a:ext>
            </a:extLst>
          </p:cNvPr>
          <p:cNvSpPr txBox="1">
            <a:spLocks/>
          </p:cNvSpPr>
          <p:nvPr/>
        </p:nvSpPr>
        <p:spPr>
          <a:xfrm>
            <a:off x="131180" y="1026005"/>
            <a:ext cx="5804399" cy="4775356"/>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rgbClr val="5430AA"/>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5430AA"/>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5430AA"/>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5430AA"/>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5430AA"/>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None/>
              <a:tabLst/>
              <a:defRPr/>
            </a:pPr>
            <a:r>
              <a:rPr kumimoji="0" lang="en-US" altLang="en-US" sz="20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BSS-SGSN interface is divided into </a:t>
            </a:r>
            <a:r>
              <a:rPr kumimoji="0" lang="en-US" altLang="en-US" sz="20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four layers</a:t>
            </a:r>
            <a:r>
              <a:rPr kumimoji="0" lang="en-US" altLang="en-US" sz="20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a:t>
            </a:r>
          </a:p>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charset="2"/>
              <a:buAutoNum type="arabicPeriod"/>
              <a:tabLst/>
              <a:defRPr/>
            </a:pPr>
            <a:r>
              <a:rPr kumimoji="0" lang="en-US" altLang="en-US" sz="2000" b="1"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Sub-Network Dependent Convergence Protocol (SNDCP) </a:t>
            </a:r>
            <a:r>
              <a:rPr kumimoji="0" lang="en-US" altLang="en-US" sz="20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which is used to transfers data packets </a:t>
            </a:r>
            <a:r>
              <a:rPr kumimoji="0" lang="en-US" altLang="en-US" sz="20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between SGSN and MS.</a:t>
            </a:r>
          </a:p>
          <a:p>
            <a:pPr marL="809625" marR="0" lvl="1" indent="-352425" algn="just" defTabSz="914400" rtl="0" eaLnBrk="1" fontAlgn="auto" latinLnBrk="0" hangingPunct="1">
              <a:lnSpc>
                <a:spcPct val="90000"/>
              </a:lnSpc>
              <a:spcBef>
                <a:spcPts val="500"/>
              </a:spcBef>
              <a:spcAft>
                <a:spcPts val="0"/>
              </a:spcAft>
              <a:buClr>
                <a:srgbClr val="5430AA"/>
              </a:buClr>
              <a:buSzTx/>
              <a:buFont typeface="Wingdings 3" panose="05040102010807070707" pitchFamily="18" charset="2"/>
              <a:buChar char=""/>
              <a:tabLst/>
              <a:defRPr/>
            </a:pPr>
            <a:r>
              <a:rPr kumimoji="0" lang="en-US" altLang="en-US"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Its functionality includes:</a:t>
            </a:r>
          </a:p>
          <a:p>
            <a:pPr marL="1143000" marR="0" lvl="2" indent="-228600" algn="just" defTabSz="914400" rtl="0" eaLnBrk="1" fontAlgn="auto" latinLnBrk="0" hangingPunct="1">
              <a:lnSpc>
                <a:spcPct val="90000"/>
              </a:lnSpc>
              <a:spcBef>
                <a:spcPts val="500"/>
              </a:spcBef>
              <a:spcAft>
                <a:spcPts val="0"/>
              </a:spcAft>
              <a:buClr>
                <a:srgbClr val="212121"/>
              </a:buClr>
              <a:buSzTx/>
              <a:buFont typeface="Wingdings" panose="05000000000000000000" pitchFamily="2" charset="2"/>
              <a:buChar char="§"/>
              <a:tabLst/>
              <a:defRPr/>
            </a:pPr>
            <a:r>
              <a:rPr kumimoji="0" lang="en-US" altLang="en-US"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Multiplexes several connections</a:t>
            </a:r>
            <a:r>
              <a:rPr kumimoji="0" lang="en-US" altLang="en-US" b="0" i="0" u="none" strike="noStrike" kern="1200" cap="none" spc="0" normalizeH="0" baseline="0" noProof="0" dirty="0">
                <a:ln>
                  <a:noFill/>
                </a:ln>
                <a:solidFill>
                  <a:srgbClr val="C00000"/>
                </a:solidFill>
                <a:effectLst/>
                <a:uLnTx/>
                <a:uFillTx/>
                <a:latin typeface="Cambria" panose="02040503050406030204" pitchFamily="18" charset="0"/>
                <a:ea typeface="Cambria" panose="02040503050406030204" pitchFamily="18" charset="0"/>
              </a:rPr>
              <a:t> </a:t>
            </a:r>
            <a:r>
              <a:rPr kumimoji="0" lang="en-US" altLang="en-US"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of the network layer onto one virtual logical connection of the underlying LLC layer.</a:t>
            </a:r>
          </a:p>
          <a:p>
            <a:pPr marL="1143000" marR="0" lvl="2" indent="-228600" algn="just" defTabSz="914400" rtl="0" eaLnBrk="1" fontAlgn="auto" latinLnBrk="0" hangingPunct="1">
              <a:lnSpc>
                <a:spcPct val="90000"/>
              </a:lnSpc>
              <a:spcBef>
                <a:spcPts val="500"/>
              </a:spcBef>
              <a:spcAft>
                <a:spcPts val="0"/>
              </a:spcAft>
              <a:buClr>
                <a:srgbClr val="212121"/>
              </a:buClr>
              <a:buSzTx/>
              <a:buFont typeface="Wingdings" panose="05000000000000000000" pitchFamily="2" charset="2"/>
              <a:buChar char="§"/>
              <a:tabLst/>
              <a:defRPr/>
            </a:pPr>
            <a:r>
              <a:rPr kumimoji="0" lang="en-US" altLang="en-US"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Segmentation, compression-decompression </a:t>
            </a:r>
            <a:r>
              <a:rPr kumimoji="0" lang="en-US" altLang="en-US"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of user data.</a:t>
            </a:r>
          </a:p>
          <a:p>
            <a:pPr marL="273050" marR="0" lvl="0" indent="-273050" algn="just" defTabSz="914400" rtl="0" eaLnBrk="1" fontAlgn="auto" latinLnBrk="0" hangingPunct="1">
              <a:lnSpc>
                <a:spcPct val="90000"/>
              </a:lnSpc>
              <a:spcBef>
                <a:spcPts val="1000"/>
              </a:spcBef>
              <a:spcAft>
                <a:spcPts val="0"/>
              </a:spcAft>
              <a:buClr>
                <a:srgbClr val="5430AA"/>
              </a:buClr>
              <a:buSzTx/>
              <a:buFont typeface="+mj-lt"/>
              <a:buAutoNum type="arabicPeriod" startAt="2"/>
              <a:tabLst/>
              <a:defRPr/>
            </a:pPr>
            <a:r>
              <a:rPr kumimoji="0" lang="en-US" altLang="en-US" sz="2000" b="1"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Logical Link Control (LLC) </a:t>
            </a:r>
            <a:r>
              <a:rPr kumimoji="0" lang="en-US" altLang="en-US" sz="20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is a </a:t>
            </a:r>
            <a:r>
              <a:rPr kumimoji="0" lang="en-US" altLang="en-US" sz="20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data link layer protocol </a:t>
            </a:r>
            <a:r>
              <a:rPr kumimoji="0" lang="en-US" altLang="en-US" sz="20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for GPRS which functions similar to Link Access Procedure-D (LAPD).</a:t>
            </a:r>
          </a:p>
          <a:p>
            <a:pPr marL="809625" marR="0" lvl="1" indent="-352425" algn="just" defTabSz="914400" rtl="0" eaLnBrk="1" fontAlgn="auto" latinLnBrk="0" hangingPunct="1">
              <a:lnSpc>
                <a:spcPct val="90000"/>
              </a:lnSpc>
              <a:spcBef>
                <a:spcPts val="500"/>
              </a:spcBef>
              <a:spcAft>
                <a:spcPts val="0"/>
              </a:spcAft>
              <a:buClr>
                <a:srgbClr val="5430AA"/>
              </a:buClr>
              <a:buSzTx/>
              <a:buFont typeface="Wingdings 3" panose="05040102010807070707" pitchFamily="18" charset="2"/>
              <a:buChar char=""/>
              <a:tabLst/>
              <a:defRPr/>
            </a:pPr>
            <a:r>
              <a:rPr kumimoji="0" lang="en-US" altLang="en-US"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This layer assures the </a:t>
            </a:r>
            <a:r>
              <a:rPr kumimoji="0" lang="en-US" altLang="en-US"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reliable transfer of user data </a:t>
            </a:r>
            <a:r>
              <a:rPr kumimoji="0" lang="en-US" altLang="en-US"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across a wireless network.</a:t>
            </a:r>
          </a:p>
          <a:p>
            <a:pPr marL="809625" marR="0" lvl="1" indent="-352425" algn="just" defTabSz="914400" rtl="0" eaLnBrk="1" fontAlgn="auto" latinLnBrk="0" hangingPunct="1">
              <a:lnSpc>
                <a:spcPct val="90000"/>
              </a:lnSpc>
              <a:spcBef>
                <a:spcPts val="500"/>
              </a:spcBef>
              <a:spcAft>
                <a:spcPts val="0"/>
              </a:spcAft>
              <a:buClr>
                <a:srgbClr val="5430AA"/>
              </a:buClr>
              <a:buSzTx/>
              <a:buFont typeface="Wingdings 3" panose="05040102010807070707" pitchFamily="18" charset="2"/>
              <a:buChar char=""/>
              <a:tabLst/>
              <a:defRPr/>
            </a:pPr>
            <a:endParaRPr kumimoji="0" lang="en-US" altLang="en-US" sz="2200" b="0" i="0" u="none" strike="noStrike" kern="1200" cap="none" spc="0" normalizeH="0" baseline="0" noProof="0" dirty="0">
              <a:ln>
                <a:noFill/>
              </a:ln>
              <a:solidFill>
                <a:srgbClr val="212121"/>
              </a:solidFill>
              <a:effectLst/>
              <a:uLnTx/>
              <a:uFillTx/>
              <a:latin typeface="Roboto Condensed"/>
              <a:ea typeface="+mn-ea"/>
              <a:cs typeface="+mn-cs"/>
            </a:endParaRPr>
          </a:p>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endParaRPr kumimoji="0" lang="en-IN" sz="2400" b="0" i="0" u="none" strike="noStrike" kern="1200" cap="none" spc="0" normalizeH="0" baseline="0" noProof="0" dirty="0">
              <a:ln>
                <a:noFill/>
              </a:ln>
              <a:solidFill>
                <a:srgbClr val="212121"/>
              </a:solidFill>
              <a:effectLst/>
              <a:uLnTx/>
              <a:uFillTx/>
              <a:latin typeface="Roboto Condensed"/>
              <a:ea typeface="+mn-ea"/>
              <a:cs typeface="+mn-cs"/>
            </a:endParaRPr>
          </a:p>
        </p:txBody>
      </p:sp>
      <p:pic>
        <p:nvPicPr>
          <p:cNvPr id="5" name="Picture 4">
            <a:extLst>
              <a:ext uri="{FF2B5EF4-FFF2-40B4-BE49-F238E27FC236}">
                <a16:creationId xmlns:a16="http://schemas.microsoft.com/office/drawing/2014/main" id="{ABC26C29-FB6B-CAF6-81EB-3489212CF77A}"/>
              </a:ext>
            </a:extLst>
          </p:cNvPr>
          <p:cNvPicPr>
            <a:picLocks noChangeAspect="1"/>
          </p:cNvPicPr>
          <p:nvPr/>
        </p:nvPicPr>
        <p:blipFill>
          <a:blip r:embed="rId6"/>
          <a:stretch>
            <a:fillRect/>
          </a:stretch>
        </p:blipFill>
        <p:spPr>
          <a:xfrm>
            <a:off x="5677361" y="1015844"/>
            <a:ext cx="6665458" cy="2938535"/>
          </a:xfrm>
          <a:prstGeom prst="rect">
            <a:avLst/>
          </a:prstGeom>
        </p:spPr>
      </p:pic>
      <p:pic>
        <p:nvPicPr>
          <p:cNvPr id="2" name="Picture 1">
            <a:extLst>
              <a:ext uri="{FF2B5EF4-FFF2-40B4-BE49-F238E27FC236}">
                <a16:creationId xmlns:a16="http://schemas.microsoft.com/office/drawing/2014/main" id="{A33E415E-32A2-4D15-9CD6-D6EF6492EEF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065374" y="4124836"/>
            <a:ext cx="5804399" cy="2235324"/>
          </a:xfrm>
          <a:prstGeom prst="rect">
            <a:avLst/>
          </a:prstGeom>
        </p:spPr>
      </p:pic>
    </p:spTree>
    <p:extLst>
      <p:ext uri="{BB962C8B-B14F-4D97-AF65-F5344CB8AC3E}">
        <p14:creationId xmlns:p14="http://schemas.microsoft.com/office/powerpoint/2010/main" val="767669538"/>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r>
              <a:rPr lang="en-US" sz="3067" dirty="0">
                <a:solidFill>
                  <a:srgbClr val="00A4B6"/>
                </a:solidFill>
                <a:latin typeface="Cambria" panose="02040503050406030204" pitchFamily="18" charset="0"/>
                <a:ea typeface="Cambria" panose="02040503050406030204" pitchFamily="18" charset="0"/>
                <a:cs typeface="Proxima Nova"/>
                <a:sym typeface="Proxima Nova"/>
              </a:rPr>
              <a:t>GPRS Network Operation: BSS-SGSN Interface</a:t>
            </a:r>
          </a:p>
        </p:txBody>
      </p:sp>
      <p:sp>
        <p:nvSpPr>
          <p:cNvPr id="4" name="Content Placeholder 2">
            <a:extLst>
              <a:ext uri="{FF2B5EF4-FFF2-40B4-BE49-F238E27FC236}">
                <a16:creationId xmlns:a16="http://schemas.microsoft.com/office/drawing/2014/main" id="{479033F6-A78E-1860-0513-5F064F8965E4}"/>
              </a:ext>
            </a:extLst>
          </p:cNvPr>
          <p:cNvSpPr txBox="1">
            <a:spLocks/>
          </p:cNvSpPr>
          <p:nvPr/>
        </p:nvSpPr>
        <p:spPr>
          <a:xfrm>
            <a:off x="131180" y="975204"/>
            <a:ext cx="4970209" cy="3138905"/>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rgbClr val="5430AA"/>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5430AA"/>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5430AA"/>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5430AA"/>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5430AA"/>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charset="2"/>
              <a:buAutoNum type="arabicPeriod" startAt="3"/>
              <a:tabLst/>
              <a:defRPr/>
            </a:pPr>
            <a:r>
              <a:rPr kumimoji="0" lang="en-US" altLang="en-US" sz="2400" b="1"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Base Station System GPRS Protocol (BSSGP) </a:t>
            </a:r>
            <a:r>
              <a:rPr kumimoji="0" lang="en-US" altLang="en-US"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delivers </a:t>
            </a:r>
            <a:r>
              <a:rPr kumimoji="0" lang="en-US" altLang="en-US" sz="24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routing </a:t>
            </a:r>
            <a:r>
              <a:rPr kumimoji="0" lang="en-US" altLang="en-US"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and </a:t>
            </a:r>
            <a:r>
              <a:rPr kumimoji="0" lang="en-US" altLang="en-US" sz="24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QoS related information </a:t>
            </a:r>
            <a:r>
              <a:rPr kumimoji="0" lang="en-US" altLang="en-US"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between BSS and SGSN.</a:t>
            </a:r>
          </a:p>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charset="2"/>
              <a:buAutoNum type="arabicPeriod" startAt="3"/>
              <a:tabLst/>
              <a:defRPr/>
            </a:pPr>
            <a:r>
              <a:rPr kumimoji="0" lang="en-US" altLang="en-US" sz="2400" b="1"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Network Service layer </a:t>
            </a:r>
            <a:r>
              <a:rPr kumimoji="0" lang="en-US" altLang="en-US"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manages the </a:t>
            </a:r>
            <a:r>
              <a:rPr kumimoji="0" lang="en-US" altLang="en-US" sz="24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convergence sub-layer </a:t>
            </a:r>
            <a:r>
              <a:rPr kumimoji="0" lang="en-US" altLang="en-US"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that operates between BSSGP and Frame Relay.</a:t>
            </a:r>
          </a:p>
          <a:p>
            <a:pPr marL="809625" marR="0" lvl="1" indent="-352425" algn="just" defTabSz="914400" rtl="0" eaLnBrk="1" fontAlgn="auto" latinLnBrk="0" hangingPunct="1">
              <a:lnSpc>
                <a:spcPct val="90000"/>
              </a:lnSpc>
              <a:spcBef>
                <a:spcPts val="500"/>
              </a:spcBef>
              <a:spcAft>
                <a:spcPts val="0"/>
              </a:spcAft>
              <a:buClr>
                <a:srgbClr val="5430AA"/>
              </a:buClr>
              <a:buSzTx/>
              <a:buFont typeface="Wingdings 3" panose="05040102010807070707" pitchFamily="18" charset="2"/>
              <a:buChar char=""/>
              <a:tabLst/>
              <a:defRPr/>
            </a:pPr>
            <a:endParaRPr kumimoji="0" lang="en-US" altLang="en-US" sz="2200" b="0" i="0" u="none" strike="noStrike" kern="1200" cap="none" spc="0" normalizeH="0" baseline="0" noProof="0" dirty="0">
              <a:ln>
                <a:noFill/>
              </a:ln>
              <a:solidFill>
                <a:srgbClr val="212121"/>
              </a:solidFill>
              <a:effectLst/>
              <a:uLnTx/>
              <a:uFillTx/>
              <a:latin typeface="Roboto Condensed"/>
              <a:ea typeface="+mn-ea"/>
              <a:cs typeface="+mn-cs"/>
            </a:endParaRPr>
          </a:p>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endParaRPr kumimoji="0" lang="en-IN" sz="2400" b="0" i="0" u="none" strike="noStrike" kern="1200" cap="none" spc="0" normalizeH="0" baseline="0" noProof="0" dirty="0">
              <a:ln>
                <a:noFill/>
              </a:ln>
              <a:solidFill>
                <a:srgbClr val="212121"/>
              </a:solidFill>
              <a:effectLst/>
              <a:uLnTx/>
              <a:uFillTx/>
              <a:latin typeface="Roboto Condensed"/>
              <a:ea typeface="+mn-ea"/>
              <a:cs typeface="+mn-cs"/>
            </a:endParaRPr>
          </a:p>
        </p:txBody>
      </p:sp>
      <p:pic>
        <p:nvPicPr>
          <p:cNvPr id="5" name="Picture 4">
            <a:extLst>
              <a:ext uri="{FF2B5EF4-FFF2-40B4-BE49-F238E27FC236}">
                <a16:creationId xmlns:a16="http://schemas.microsoft.com/office/drawing/2014/main" id="{1DA37C25-BBAA-4856-2D1F-C629734FE6E0}"/>
              </a:ext>
            </a:extLst>
          </p:cNvPr>
          <p:cNvPicPr>
            <a:picLocks noChangeAspect="1"/>
          </p:cNvPicPr>
          <p:nvPr/>
        </p:nvPicPr>
        <p:blipFill>
          <a:blip r:embed="rId6"/>
          <a:stretch>
            <a:fillRect/>
          </a:stretch>
        </p:blipFill>
        <p:spPr>
          <a:xfrm>
            <a:off x="5190526" y="1229897"/>
            <a:ext cx="7119954" cy="3138904"/>
          </a:xfrm>
          <a:prstGeom prst="rect">
            <a:avLst/>
          </a:prstGeom>
        </p:spPr>
      </p:pic>
    </p:spTree>
    <p:extLst>
      <p:ext uri="{BB962C8B-B14F-4D97-AF65-F5344CB8AC3E}">
        <p14:creationId xmlns:p14="http://schemas.microsoft.com/office/powerpoint/2010/main" val="119535616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r>
              <a:rPr lang="en-US" sz="3067" dirty="0">
                <a:solidFill>
                  <a:srgbClr val="00A4B6"/>
                </a:solidFill>
                <a:latin typeface="Cambria" panose="02040503050406030204" pitchFamily="18" charset="0"/>
                <a:ea typeface="Cambria" panose="02040503050406030204" pitchFamily="18" charset="0"/>
                <a:cs typeface="Proxima Nova"/>
                <a:sym typeface="Proxima Nova"/>
              </a:rPr>
              <a:t>GPRS Network Operation: Air Interface</a:t>
            </a:r>
          </a:p>
        </p:txBody>
      </p:sp>
      <p:sp>
        <p:nvSpPr>
          <p:cNvPr id="4" name="Content Placeholder 2">
            <a:extLst>
              <a:ext uri="{FF2B5EF4-FFF2-40B4-BE49-F238E27FC236}">
                <a16:creationId xmlns:a16="http://schemas.microsoft.com/office/drawing/2014/main" id="{5AA13A6B-8D7F-DA86-70E7-19EEE1BC602A}"/>
              </a:ext>
            </a:extLst>
          </p:cNvPr>
          <p:cNvSpPr txBox="1">
            <a:spLocks/>
          </p:cNvSpPr>
          <p:nvPr/>
        </p:nvSpPr>
        <p:spPr>
          <a:xfrm>
            <a:off x="131180" y="966270"/>
            <a:ext cx="11929641" cy="5487739"/>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rgbClr val="5430AA"/>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5430AA"/>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5430AA"/>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5430AA"/>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5430AA"/>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r>
              <a:rPr kumimoji="0" lang="en-US" altLang="en-US"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Air interface of GPRS consists of </a:t>
            </a:r>
            <a:r>
              <a:rPr kumimoji="0" lang="en-US" altLang="en-US" sz="24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data link layer </a:t>
            </a:r>
            <a:r>
              <a:rPr kumimoji="0" lang="en-US" altLang="en-US"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and </a:t>
            </a:r>
            <a:r>
              <a:rPr kumimoji="0" lang="en-US" altLang="en-US" sz="24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physical layer</a:t>
            </a:r>
            <a:r>
              <a:rPr kumimoji="0" lang="en-US" altLang="en-US"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a:t>
            </a:r>
          </a:p>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r>
              <a:rPr kumimoji="0" lang="en-US" altLang="en-US"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Data link layer between MS and BSS divided into </a:t>
            </a:r>
            <a:r>
              <a:rPr kumimoji="0" lang="en-US" altLang="en-US" sz="24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three sub-layers</a:t>
            </a:r>
            <a:r>
              <a:rPr kumimoji="0" lang="en-US" altLang="en-US"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a:t>
            </a:r>
          </a:p>
          <a:p>
            <a:pPr marL="914400" marR="0" lvl="1" indent="-457200" algn="just" defTabSz="914400" rtl="0" eaLnBrk="1" fontAlgn="auto" latinLnBrk="0" hangingPunct="1">
              <a:lnSpc>
                <a:spcPct val="90000"/>
              </a:lnSpc>
              <a:spcBef>
                <a:spcPts val="500"/>
              </a:spcBef>
              <a:spcAft>
                <a:spcPts val="0"/>
              </a:spcAft>
              <a:buClr>
                <a:srgbClr val="5430AA"/>
              </a:buClr>
              <a:buSzTx/>
              <a:buFont typeface="+mj-lt"/>
              <a:buAutoNum type="arabicPeriod"/>
              <a:tabLst/>
              <a:defRPr/>
            </a:pPr>
            <a:r>
              <a:rPr kumimoji="0" lang="en-US" altLang="en-US" sz="20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Logical Link Control (LLC) layer</a:t>
            </a:r>
          </a:p>
          <a:p>
            <a:pPr marL="914400" marR="0" lvl="1" indent="-457200" algn="just" defTabSz="914400" rtl="0" eaLnBrk="1" fontAlgn="auto" latinLnBrk="0" hangingPunct="1">
              <a:lnSpc>
                <a:spcPct val="90000"/>
              </a:lnSpc>
              <a:spcBef>
                <a:spcPts val="500"/>
              </a:spcBef>
              <a:spcAft>
                <a:spcPts val="0"/>
              </a:spcAft>
              <a:buClr>
                <a:srgbClr val="5430AA"/>
              </a:buClr>
              <a:buSzTx/>
              <a:buFont typeface="+mj-lt"/>
              <a:buAutoNum type="arabicPeriod"/>
              <a:tabLst/>
              <a:defRPr/>
            </a:pPr>
            <a:r>
              <a:rPr kumimoji="0" lang="en-US" altLang="en-US" sz="20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Radio Link Control (RLC) layer</a:t>
            </a:r>
          </a:p>
          <a:p>
            <a:pPr marL="914400" marR="0" lvl="1" indent="-457200" algn="just" defTabSz="914400" rtl="0" eaLnBrk="1" fontAlgn="auto" latinLnBrk="0" hangingPunct="1">
              <a:lnSpc>
                <a:spcPct val="90000"/>
              </a:lnSpc>
              <a:spcBef>
                <a:spcPts val="500"/>
              </a:spcBef>
              <a:spcAft>
                <a:spcPts val="0"/>
              </a:spcAft>
              <a:buClr>
                <a:srgbClr val="5430AA"/>
              </a:buClr>
              <a:buSzTx/>
              <a:buFont typeface="+mj-lt"/>
              <a:buAutoNum type="arabicPeriod"/>
              <a:tabLst/>
              <a:defRPr/>
            </a:pPr>
            <a:r>
              <a:rPr kumimoji="0" lang="en-US" altLang="en-US" sz="20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Medium Access Control (MAC) layer</a:t>
            </a:r>
          </a:p>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r>
              <a:rPr kumimoji="0" lang="en-US" altLang="en-US"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Physical layer between MS and BSS divided into </a:t>
            </a:r>
            <a:r>
              <a:rPr kumimoji="0" lang="en-US" altLang="en-US" sz="24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two sub-layers</a:t>
            </a:r>
            <a:r>
              <a:rPr kumimoji="0" lang="en-US" altLang="en-US"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a:t>
            </a:r>
          </a:p>
          <a:p>
            <a:pPr marL="914400" marR="0" lvl="1" indent="-457200" algn="just" defTabSz="914400" rtl="0" eaLnBrk="1" fontAlgn="auto" latinLnBrk="0" hangingPunct="1">
              <a:lnSpc>
                <a:spcPct val="90000"/>
              </a:lnSpc>
              <a:spcBef>
                <a:spcPts val="500"/>
              </a:spcBef>
              <a:spcAft>
                <a:spcPts val="0"/>
              </a:spcAft>
              <a:buClr>
                <a:srgbClr val="5430AA"/>
              </a:buClr>
              <a:buSzTx/>
              <a:buFont typeface="+mj-lt"/>
              <a:buAutoNum type="arabicPeriod"/>
              <a:tabLst/>
              <a:defRPr/>
            </a:pPr>
            <a:r>
              <a:rPr kumimoji="0" lang="en-US" altLang="en-US" sz="20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Physical Link Layer (PLL)</a:t>
            </a:r>
          </a:p>
          <a:p>
            <a:pPr marL="914400" marR="0" lvl="1" indent="-457200" algn="just" defTabSz="914400" rtl="0" eaLnBrk="1" fontAlgn="auto" latinLnBrk="0" hangingPunct="1">
              <a:lnSpc>
                <a:spcPct val="90000"/>
              </a:lnSpc>
              <a:spcBef>
                <a:spcPts val="500"/>
              </a:spcBef>
              <a:spcAft>
                <a:spcPts val="0"/>
              </a:spcAft>
              <a:buClr>
                <a:srgbClr val="5430AA"/>
              </a:buClr>
              <a:buSzTx/>
              <a:buFont typeface="+mj-lt"/>
              <a:buAutoNum type="arabicPeriod"/>
              <a:tabLst/>
              <a:defRPr/>
            </a:pPr>
            <a:r>
              <a:rPr kumimoji="0" lang="en-US" altLang="en-US" sz="20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Physical RF Layer (RFL)</a:t>
            </a:r>
          </a:p>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endParaRPr kumimoji="0" lang="en-IN" sz="2400" b="0" i="0" u="none" strike="noStrike" kern="1200" cap="none" spc="0" normalizeH="0" baseline="0" noProof="0" dirty="0">
              <a:ln>
                <a:noFill/>
              </a:ln>
              <a:solidFill>
                <a:srgbClr val="212121"/>
              </a:solidFill>
              <a:effectLst/>
              <a:uLnTx/>
              <a:uFillTx/>
              <a:latin typeface="Roboto Condensed"/>
              <a:ea typeface="+mn-ea"/>
              <a:cs typeface="+mn-cs"/>
            </a:endParaRPr>
          </a:p>
        </p:txBody>
      </p:sp>
      <p:pic>
        <p:nvPicPr>
          <p:cNvPr id="5" name="Picture 4">
            <a:extLst>
              <a:ext uri="{FF2B5EF4-FFF2-40B4-BE49-F238E27FC236}">
                <a16:creationId xmlns:a16="http://schemas.microsoft.com/office/drawing/2014/main" id="{1ED4CE74-C9FC-0B8A-6CC5-EFA6CF2414E0}"/>
              </a:ext>
            </a:extLst>
          </p:cNvPr>
          <p:cNvPicPr>
            <a:picLocks noChangeAspect="1"/>
          </p:cNvPicPr>
          <p:nvPr/>
        </p:nvPicPr>
        <p:blipFill>
          <a:blip r:embed="rId6"/>
          <a:stretch>
            <a:fillRect/>
          </a:stretch>
        </p:blipFill>
        <p:spPr>
          <a:xfrm>
            <a:off x="5190781" y="3406276"/>
            <a:ext cx="7119954" cy="3138904"/>
          </a:xfrm>
          <a:prstGeom prst="rect">
            <a:avLst/>
          </a:prstGeom>
        </p:spPr>
      </p:pic>
    </p:spTree>
    <p:extLst>
      <p:ext uri="{BB962C8B-B14F-4D97-AF65-F5344CB8AC3E}">
        <p14:creationId xmlns:p14="http://schemas.microsoft.com/office/powerpoint/2010/main" val="870122390"/>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11314" y="127217"/>
            <a:ext cx="10036925" cy="718170"/>
          </a:xfrm>
          <a:prstGeom prst="rect">
            <a:avLst/>
          </a:prstGeom>
          <a:noFill/>
          <a:ln>
            <a:noFill/>
          </a:ln>
        </p:spPr>
        <p:txBody>
          <a:bodyPr spcFirstLastPara="1" wrap="square" lIns="121900" tIns="121900" rIns="121900" bIns="121900" anchor="t" anchorCtr="0">
            <a:spAutoFit/>
          </a:bodyPr>
          <a:lstStyle/>
          <a:p>
            <a:r>
              <a:rPr lang="en-US" sz="3000" dirty="0">
                <a:solidFill>
                  <a:srgbClr val="00A4B6"/>
                </a:solidFill>
                <a:latin typeface="Cambria" panose="02040503050406030204" pitchFamily="18" charset="0"/>
                <a:ea typeface="Cambria" panose="02040503050406030204" pitchFamily="18" charset="0"/>
                <a:cs typeface="Proxima Nova"/>
                <a:sym typeface="Proxima Nova"/>
              </a:rPr>
              <a:t>GPRS Network Operation: Logical Link Control (LLC) Layer</a:t>
            </a:r>
          </a:p>
        </p:txBody>
      </p:sp>
      <p:sp>
        <p:nvSpPr>
          <p:cNvPr id="4" name="Content Placeholder 2">
            <a:extLst>
              <a:ext uri="{FF2B5EF4-FFF2-40B4-BE49-F238E27FC236}">
                <a16:creationId xmlns:a16="http://schemas.microsoft.com/office/drawing/2014/main" id="{CF9B037B-DAE7-64F0-CB86-C6FA5340402B}"/>
              </a:ext>
            </a:extLst>
          </p:cNvPr>
          <p:cNvSpPr txBox="1">
            <a:spLocks/>
          </p:cNvSpPr>
          <p:nvPr/>
        </p:nvSpPr>
        <p:spPr>
          <a:xfrm>
            <a:off x="131181" y="944724"/>
            <a:ext cx="5307094" cy="4569639"/>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rgbClr val="5430AA"/>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5430AA"/>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5430AA"/>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5430AA"/>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5430AA"/>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r>
              <a:rPr kumimoji="0" lang="en-US" altLang="en-US" sz="20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This layer provides a </a:t>
            </a:r>
            <a:r>
              <a:rPr kumimoji="0" lang="en-US" altLang="en-US" sz="20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reliable logical link </a:t>
            </a:r>
            <a:r>
              <a:rPr kumimoji="0" lang="en-US" altLang="en-US" sz="20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between an </a:t>
            </a:r>
            <a:r>
              <a:rPr kumimoji="0" lang="en-US" altLang="en-US" sz="20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MS</a:t>
            </a:r>
            <a:r>
              <a:rPr kumimoji="0" lang="en-US" altLang="en-US" sz="20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and its assigned </a:t>
            </a:r>
            <a:r>
              <a:rPr kumimoji="0" lang="en-US" altLang="en-US" sz="20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SGSN</a:t>
            </a:r>
            <a:r>
              <a:rPr kumimoji="0" lang="en-US" altLang="en-US" sz="20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a:t>
            </a:r>
          </a:p>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r>
              <a:rPr kumimoji="0" lang="en-US" altLang="en-US" sz="20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Its functionality is based on </a:t>
            </a:r>
            <a:r>
              <a:rPr kumimoji="0" lang="en-US" altLang="en-US" sz="20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HDLC</a:t>
            </a:r>
            <a:r>
              <a:rPr kumimoji="0" lang="en-US" altLang="en-US" sz="20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a:t>
            </a:r>
            <a:r>
              <a:rPr kumimoji="0" lang="en-IN" sz="20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High-Level Data Link Control</a:t>
            </a:r>
            <a:r>
              <a:rPr kumimoji="0" lang="en-US" altLang="en-US" sz="20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protocol.</a:t>
            </a:r>
          </a:p>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r>
              <a:rPr kumimoji="0" lang="en-US" altLang="en-US" sz="20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It includes:</a:t>
            </a:r>
          </a:p>
          <a:p>
            <a:pPr marL="809625" marR="0" lvl="1" indent="-352425" algn="just" defTabSz="914400" rtl="0" eaLnBrk="1" fontAlgn="auto" latinLnBrk="0" hangingPunct="1">
              <a:lnSpc>
                <a:spcPct val="90000"/>
              </a:lnSpc>
              <a:spcBef>
                <a:spcPts val="500"/>
              </a:spcBef>
              <a:spcAft>
                <a:spcPts val="0"/>
              </a:spcAft>
              <a:buClr>
                <a:srgbClr val="5430AA"/>
              </a:buClr>
              <a:buSzTx/>
              <a:buFont typeface="Wingdings 3" panose="05040102010807070707" pitchFamily="18" charset="2"/>
              <a:buChar char=""/>
              <a:tabLst/>
              <a:defRPr/>
            </a:pPr>
            <a:r>
              <a:rPr kumimoji="0" lang="en-US" altLang="en-US" sz="18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Sequence</a:t>
            </a:r>
            <a:r>
              <a:rPr kumimoji="0" lang="en-US" altLang="en-US" sz="18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control</a:t>
            </a:r>
          </a:p>
          <a:p>
            <a:pPr marL="809625" marR="0" lvl="1" indent="-352425" algn="just" defTabSz="914400" rtl="0" eaLnBrk="1" fontAlgn="auto" latinLnBrk="0" hangingPunct="1">
              <a:lnSpc>
                <a:spcPct val="90000"/>
              </a:lnSpc>
              <a:spcBef>
                <a:spcPts val="500"/>
              </a:spcBef>
              <a:spcAft>
                <a:spcPts val="0"/>
              </a:spcAft>
              <a:buClr>
                <a:srgbClr val="5430AA"/>
              </a:buClr>
              <a:buSzTx/>
              <a:buFont typeface="Wingdings 3" panose="05040102010807070707" pitchFamily="18" charset="2"/>
              <a:buChar char=""/>
              <a:tabLst/>
              <a:defRPr/>
            </a:pPr>
            <a:r>
              <a:rPr kumimoji="0" lang="en-US" altLang="en-US" sz="18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In-order delivery </a:t>
            </a:r>
            <a:r>
              <a:rPr kumimoji="0" lang="en-US" altLang="en-US" sz="18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Flow control </a:t>
            </a:r>
          </a:p>
          <a:p>
            <a:pPr marL="809625" marR="0" lvl="1" indent="-352425" algn="just" defTabSz="914400" rtl="0" eaLnBrk="1" fontAlgn="auto" latinLnBrk="0" hangingPunct="1">
              <a:lnSpc>
                <a:spcPct val="90000"/>
              </a:lnSpc>
              <a:spcBef>
                <a:spcPts val="500"/>
              </a:spcBef>
              <a:spcAft>
                <a:spcPts val="0"/>
              </a:spcAft>
              <a:buClr>
                <a:srgbClr val="5430AA"/>
              </a:buClr>
              <a:buSzTx/>
              <a:buFont typeface="Wingdings 3" panose="05040102010807070707" pitchFamily="18" charset="2"/>
              <a:buChar char=""/>
              <a:tabLst/>
              <a:defRPr/>
            </a:pPr>
            <a:r>
              <a:rPr kumimoji="0" lang="en-US" altLang="en-US" sz="18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Detection</a:t>
            </a:r>
            <a:r>
              <a:rPr kumimoji="0" lang="en-US" altLang="en-US" sz="18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of </a:t>
            </a:r>
            <a:r>
              <a:rPr kumimoji="0" lang="en-US" altLang="en-US" sz="18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transmission errors </a:t>
            </a:r>
            <a:r>
              <a:rPr kumimoji="0" lang="en-US" altLang="en-US" sz="18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and </a:t>
            </a:r>
            <a:r>
              <a:rPr kumimoji="0" lang="en-US" altLang="en-US" sz="18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retransmissions</a:t>
            </a:r>
          </a:p>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r>
              <a:rPr kumimoji="0" lang="en-US" altLang="en-US" sz="20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Encryption</a:t>
            </a:r>
            <a:r>
              <a:rPr kumimoji="0" lang="en-US" altLang="en-US" sz="20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is used in this interface to ensure </a:t>
            </a:r>
            <a:r>
              <a:rPr kumimoji="0" lang="en-US" altLang="en-US" sz="20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data confidentiality</a:t>
            </a:r>
            <a:r>
              <a:rPr kumimoji="0" lang="en-US" altLang="en-US" sz="20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a:t>
            </a:r>
          </a:p>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r>
              <a:rPr kumimoji="0" lang="en-US" altLang="en-US" sz="20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Variable frame lengths are possible. Both </a:t>
            </a:r>
            <a:r>
              <a:rPr kumimoji="0" lang="en-US" altLang="en-US" sz="20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acknowledged </a:t>
            </a:r>
            <a:r>
              <a:rPr kumimoji="0" lang="en-US" altLang="en-US" sz="20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and </a:t>
            </a:r>
            <a:r>
              <a:rPr kumimoji="0" lang="en-US" altLang="en-US" sz="20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unacknowledged </a:t>
            </a:r>
            <a:r>
              <a:rPr kumimoji="0" lang="en-US" altLang="en-US" sz="20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data transmission modes are supported.</a:t>
            </a:r>
          </a:p>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endParaRPr kumimoji="0" lang="en-IN" sz="2400" b="0" i="0" u="none" strike="noStrike" kern="1200" cap="none" spc="0" normalizeH="0" baseline="0" noProof="0" dirty="0">
              <a:ln>
                <a:noFill/>
              </a:ln>
              <a:solidFill>
                <a:srgbClr val="212121"/>
              </a:solidFill>
              <a:effectLst/>
              <a:uLnTx/>
              <a:uFillTx/>
              <a:latin typeface="Roboto Condensed"/>
              <a:ea typeface="+mn-ea"/>
              <a:cs typeface="+mn-cs"/>
            </a:endParaRPr>
          </a:p>
        </p:txBody>
      </p:sp>
      <p:pic>
        <p:nvPicPr>
          <p:cNvPr id="5" name="Picture 4">
            <a:extLst>
              <a:ext uri="{FF2B5EF4-FFF2-40B4-BE49-F238E27FC236}">
                <a16:creationId xmlns:a16="http://schemas.microsoft.com/office/drawing/2014/main" id="{25FC177B-7FA4-3C97-700B-3A4F0F23D723}"/>
              </a:ext>
            </a:extLst>
          </p:cNvPr>
          <p:cNvPicPr>
            <a:picLocks noChangeAspect="1"/>
          </p:cNvPicPr>
          <p:nvPr/>
        </p:nvPicPr>
        <p:blipFill>
          <a:blip r:embed="rId6"/>
          <a:stretch>
            <a:fillRect/>
          </a:stretch>
        </p:blipFill>
        <p:spPr>
          <a:xfrm>
            <a:off x="5287033" y="1424917"/>
            <a:ext cx="7119954" cy="3138904"/>
          </a:xfrm>
          <a:prstGeom prst="rect">
            <a:avLst/>
          </a:prstGeom>
        </p:spPr>
      </p:pic>
    </p:spTree>
    <p:extLst>
      <p:ext uri="{BB962C8B-B14F-4D97-AF65-F5344CB8AC3E}">
        <p14:creationId xmlns:p14="http://schemas.microsoft.com/office/powerpoint/2010/main" val="1211038676"/>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r>
              <a:rPr lang="en-US" sz="3067" dirty="0">
                <a:solidFill>
                  <a:srgbClr val="00A4B6"/>
                </a:solidFill>
                <a:latin typeface="Cambria" panose="02040503050406030204" pitchFamily="18" charset="0"/>
                <a:ea typeface="Cambria" panose="02040503050406030204" pitchFamily="18" charset="0"/>
                <a:cs typeface="Proxima Nova"/>
                <a:sym typeface="Proxima Nova"/>
              </a:rPr>
              <a:t>GPRS Network Operation: Radio Link Control Layer</a:t>
            </a:r>
          </a:p>
        </p:txBody>
      </p:sp>
      <p:sp>
        <p:nvSpPr>
          <p:cNvPr id="4" name="Content Placeholder 2">
            <a:extLst>
              <a:ext uri="{FF2B5EF4-FFF2-40B4-BE49-F238E27FC236}">
                <a16:creationId xmlns:a16="http://schemas.microsoft.com/office/drawing/2014/main" id="{D6B4FEEC-D26F-CBF2-3581-81BDC45A862A}"/>
              </a:ext>
            </a:extLst>
          </p:cNvPr>
          <p:cNvSpPr txBox="1">
            <a:spLocks/>
          </p:cNvSpPr>
          <p:nvPr/>
        </p:nvSpPr>
        <p:spPr>
          <a:xfrm>
            <a:off x="131180" y="966270"/>
            <a:ext cx="11929641" cy="5487739"/>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rgbClr val="5430AA"/>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5430AA"/>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5430AA"/>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5430AA"/>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5430AA"/>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r>
              <a:rPr kumimoji="0" lang="en-US" altLang="en-US"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Radio Link Control (RLC) layer establishes a </a:t>
            </a:r>
            <a:r>
              <a:rPr kumimoji="0" lang="en-US" altLang="en-US" sz="24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reliable link </a:t>
            </a:r>
            <a:r>
              <a:rPr kumimoji="0" lang="en-US" altLang="en-US"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between </a:t>
            </a:r>
            <a:r>
              <a:rPr kumimoji="0" lang="en-US" altLang="en-US" sz="24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MS</a:t>
            </a:r>
            <a:r>
              <a:rPr kumimoji="0" lang="en-US" altLang="en-US"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and </a:t>
            </a:r>
            <a:r>
              <a:rPr kumimoji="0" lang="en-US" altLang="en-US" sz="24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BSS</a:t>
            </a:r>
            <a:r>
              <a:rPr kumimoji="0" lang="en-US" altLang="en-US"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a:t>
            </a:r>
          </a:p>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r>
              <a:rPr kumimoji="0" lang="en-US" altLang="en-US"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It also does </a:t>
            </a:r>
            <a:r>
              <a:rPr kumimoji="0" lang="en-US" altLang="en-US" sz="24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segmentation </a:t>
            </a:r>
            <a:r>
              <a:rPr kumimoji="0" lang="en-US" altLang="en-US"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and </a:t>
            </a:r>
            <a:r>
              <a:rPr kumimoji="0" lang="en-US" altLang="en-US" sz="24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reassembly of LLC frames </a:t>
            </a:r>
            <a:r>
              <a:rPr kumimoji="0" lang="en-US" altLang="en-US"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into </a:t>
            </a:r>
            <a:r>
              <a:rPr kumimoji="0" lang="en-US" altLang="en-US" sz="24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RLC data blocks </a:t>
            </a:r>
            <a:r>
              <a:rPr kumimoji="0" lang="en-US" altLang="en-US"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and </a:t>
            </a:r>
            <a:r>
              <a:rPr kumimoji="0" lang="en-US" altLang="en-US" sz="24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ARQ</a:t>
            </a:r>
            <a:r>
              <a:rPr kumimoji="0" lang="en-US" altLang="en-US"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of uncorrectable data.</a:t>
            </a:r>
          </a:p>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endParaRPr kumimoji="0" lang="en-IN" sz="2400" b="0" i="0" u="none" strike="noStrike" kern="1200" cap="none" spc="0" normalizeH="0" baseline="0" noProof="0" dirty="0">
              <a:ln>
                <a:noFill/>
              </a:ln>
              <a:solidFill>
                <a:srgbClr val="212121"/>
              </a:solidFill>
              <a:effectLst/>
              <a:uLnTx/>
              <a:uFillTx/>
              <a:latin typeface="Roboto Condensed"/>
              <a:ea typeface="+mn-ea"/>
              <a:cs typeface="+mn-cs"/>
            </a:endParaRPr>
          </a:p>
        </p:txBody>
      </p:sp>
      <p:pic>
        <p:nvPicPr>
          <p:cNvPr id="5" name="Picture 4">
            <a:extLst>
              <a:ext uri="{FF2B5EF4-FFF2-40B4-BE49-F238E27FC236}">
                <a16:creationId xmlns:a16="http://schemas.microsoft.com/office/drawing/2014/main" id="{9BADCDB3-7527-62AC-6DEF-3B25EE9834B6}"/>
              </a:ext>
            </a:extLst>
          </p:cNvPr>
          <p:cNvPicPr>
            <a:picLocks noChangeAspect="1"/>
          </p:cNvPicPr>
          <p:nvPr/>
        </p:nvPicPr>
        <p:blipFill>
          <a:blip r:embed="rId6"/>
          <a:stretch>
            <a:fillRect/>
          </a:stretch>
        </p:blipFill>
        <p:spPr>
          <a:xfrm>
            <a:off x="4060706" y="2852024"/>
            <a:ext cx="7847715" cy="3459745"/>
          </a:xfrm>
          <a:prstGeom prst="rect">
            <a:avLst/>
          </a:prstGeom>
        </p:spPr>
      </p:pic>
    </p:spTree>
    <p:extLst>
      <p:ext uri="{BB962C8B-B14F-4D97-AF65-F5344CB8AC3E}">
        <p14:creationId xmlns:p14="http://schemas.microsoft.com/office/powerpoint/2010/main" val="1600815683"/>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661679"/>
          </a:xfrm>
          <a:prstGeom prst="rect">
            <a:avLst/>
          </a:prstGeom>
          <a:noFill/>
          <a:ln>
            <a:noFill/>
          </a:ln>
        </p:spPr>
        <p:txBody>
          <a:bodyPr spcFirstLastPara="1" wrap="square" lIns="121900" tIns="121900" rIns="121900" bIns="121900" anchor="t" anchorCtr="0">
            <a:spAutoFit/>
          </a:bodyPr>
          <a:lstStyle/>
          <a:p>
            <a:r>
              <a:rPr lang="en-US" sz="2700" dirty="0">
                <a:solidFill>
                  <a:srgbClr val="00A4B6"/>
                </a:solidFill>
                <a:latin typeface="Cambria" panose="02040503050406030204" pitchFamily="18" charset="0"/>
                <a:ea typeface="Cambria" panose="02040503050406030204" pitchFamily="18" charset="0"/>
                <a:cs typeface="Proxima Nova"/>
                <a:sym typeface="Proxima Nova"/>
              </a:rPr>
              <a:t>GPRS Network Operation: Medium Access Control (MAC) Layer</a:t>
            </a:r>
          </a:p>
        </p:txBody>
      </p:sp>
      <p:sp>
        <p:nvSpPr>
          <p:cNvPr id="4" name="Content Placeholder 2">
            <a:extLst>
              <a:ext uri="{FF2B5EF4-FFF2-40B4-BE49-F238E27FC236}">
                <a16:creationId xmlns:a16="http://schemas.microsoft.com/office/drawing/2014/main" id="{92EF05E3-F7C4-253E-BFFB-45D0933E4FAC}"/>
              </a:ext>
            </a:extLst>
          </p:cNvPr>
          <p:cNvSpPr txBox="1">
            <a:spLocks/>
          </p:cNvSpPr>
          <p:nvPr/>
        </p:nvSpPr>
        <p:spPr>
          <a:xfrm>
            <a:off x="131180" y="980680"/>
            <a:ext cx="11929641" cy="5473329"/>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rgbClr val="5430AA"/>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5430AA"/>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5430AA"/>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5430AA"/>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5430AA"/>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r>
              <a:rPr kumimoji="0" lang="en-US" altLang="en-US" sz="2400" b="1"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Medium Access Control (MAC) </a:t>
            </a:r>
            <a:r>
              <a:rPr kumimoji="0" lang="en-US" altLang="en-US"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layer </a:t>
            </a:r>
            <a:r>
              <a:rPr kumimoji="0" lang="en-US" altLang="en-US" sz="24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controls</a:t>
            </a:r>
            <a:r>
              <a:rPr kumimoji="0" lang="en-US" altLang="en-US"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the access attempts of an </a:t>
            </a:r>
            <a:r>
              <a:rPr kumimoji="0" lang="en-US" altLang="en-US" sz="24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MS</a:t>
            </a:r>
            <a:r>
              <a:rPr kumimoji="0" lang="en-US" altLang="en-US"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on the radio channel shared by several </a:t>
            </a:r>
            <a:r>
              <a:rPr kumimoji="0" lang="en-US" altLang="en-US" sz="2400" b="0" i="0" u="none" strike="noStrike" kern="1200" cap="none" spc="0" normalizeH="0" baseline="0" noProof="0" dirty="0" err="1">
                <a:ln>
                  <a:noFill/>
                </a:ln>
                <a:solidFill>
                  <a:srgbClr val="5430AA"/>
                </a:solidFill>
                <a:effectLst/>
                <a:uLnTx/>
                <a:uFillTx/>
                <a:latin typeface="Cambria" panose="02040503050406030204" pitchFamily="18" charset="0"/>
                <a:ea typeface="Cambria" panose="02040503050406030204" pitchFamily="18" charset="0"/>
              </a:rPr>
              <a:t>MSs.</a:t>
            </a:r>
            <a:endParaRPr kumimoji="0" lang="en-US" altLang="en-US" sz="24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endParaRPr>
          </a:p>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r>
              <a:rPr kumimoji="0" lang="en-US" altLang="en-US"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It employs algorithms for </a:t>
            </a:r>
            <a:r>
              <a:rPr kumimoji="0" lang="en-US" altLang="en-US" sz="24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conflict resolution, multi-user multiplexing </a:t>
            </a:r>
            <a:r>
              <a:rPr kumimoji="0" lang="en-US" altLang="en-US"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on a packet data traffic channel.</a:t>
            </a:r>
          </a:p>
        </p:txBody>
      </p:sp>
      <p:pic>
        <p:nvPicPr>
          <p:cNvPr id="5" name="Picture 4">
            <a:extLst>
              <a:ext uri="{FF2B5EF4-FFF2-40B4-BE49-F238E27FC236}">
                <a16:creationId xmlns:a16="http://schemas.microsoft.com/office/drawing/2014/main" id="{FA6BD7C4-1C21-A8F5-0485-424A7F02128D}"/>
              </a:ext>
            </a:extLst>
          </p:cNvPr>
          <p:cNvPicPr>
            <a:picLocks noChangeAspect="1"/>
          </p:cNvPicPr>
          <p:nvPr/>
        </p:nvPicPr>
        <p:blipFill>
          <a:blip r:embed="rId6"/>
          <a:stretch>
            <a:fillRect/>
          </a:stretch>
        </p:blipFill>
        <p:spPr>
          <a:xfrm>
            <a:off x="4213106" y="2994264"/>
            <a:ext cx="7847715" cy="3459745"/>
          </a:xfrm>
          <a:prstGeom prst="rect">
            <a:avLst/>
          </a:prstGeom>
        </p:spPr>
      </p:pic>
    </p:spTree>
    <p:extLst>
      <p:ext uri="{BB962C8B-B14F-4D97-AF65-F5344CB8AC3E}">
        <p14:creationId xmlns:p14="http://schemas.microsoft.com/office/powerpoint/2010/main" val="2548134764"/>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r>
              <a:rPr lang="en-US" sz="3067" dirty="0">
                <a:solidFill>
                  <a:srgbClr val="00A4B6"/>
                </a:solidFill>
                <a:latin typeface="Cambria" panose="02040503050406030204" pitchFamily="18" charset="0"/>
                <a:ea typeface="Cambria" panose="02040503050406030204" pitchFamily="18" charset="0"/>
                <a:cs typeface="Proxima Nova"/>
                <a:sym typeface="Proxima Nova"/>
              </a:rPr>
              <a:t>GPRS Network Operation: Physical Link Layer (PLL)</a:t>
            </a:r>
          </a:p>
        </p:txBody>
      </p:sp>
      <p:sp>
        <p:nvSpPr>
          <p:cNvPr id="4" name="Content Placeholder 2">
            <a:extLst>
              <a:ext uri="{FF2B5EF4-FFF2-40B4-BE49-F238E27FC236}">
                <a16:creationId xmlns:a16="http://schemas.microsoft.com/office/drawing/2014/main" id="{1D338B1C-BC66-5766-1052-D1B8C81AF82C}"/>
              </a:ext>
            </a:extLst>
          </p:cNvPr>
          <p:cNvSpPr txBox="1">
            <a:spLocks/>
          </p:cNvSpPr>
          <p:nvPr/>
        </p:nvSpPr>
        <p:spPr>
          <a:xfrm>
            <a:off x="131180" y="966270"/>
            <a:ext cx="11929641" cy="5487739"/>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rgbClr val="5430AA"/>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5430AA"/>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5430AA"/>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5430AA"/>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5430AA"/>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r>
              <a:rPr kumimoji="0" lang="en-US" altLang="en-US" sz="2400" b="1"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Physical Link Layer (PLL) </a:t>
            </a:r>
            <a:r>
              <a:rPr kumimoji="0" lang="en-US" altLang="en-US"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provides services for </a:t>
            </a:r>
            <a:r>
              <a:rPr kumimoji="0" lang="en-US" altLang="en-US" sz="24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information transfer </a:t>
            </a:r>
            <a:r>
              <a:rPr kumimoji="0" lang="en-US" altLang="en-US"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over a physical channel between the </a:t>
            </a:r>
            <a:r>
              <a:rPr kumimoji="0" lang="en-US" altLang="en-US" sz="24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MS</a:t>
            </a:r>
            <a:r>
              <a:rPr kumimoji="0" lang="en-US" altLang="en-US"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and the </a:t>
            </a:r>
            <a:r>
              <a:rPr kumimoji="0" lang="en-US" altLang="en-US" sz="24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network</a:t>
            </a:r>
            <a:r>
              <a:rPr kumimoji="0" lang="en-US" altLang="en-US"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a:t>
            </a:r>
          </a:p>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r>
              <a:rPr kumimoji="0" lang="en-US" altLang="en-US"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Its functions include </a:t>
            </a:r>
          </a:p>
          <a:p>
            <a:pPr lvl="1" indent="-265113">
              <a:spcBef>
                <a:spcPts val="1000"/>
              </a:spcBef>
              <a:buFont typeface="Wingdings 3" panose="05040102010807070707" pitchFamily="18" charset="2"/>
              <a:buChar char=""/>
              <a:defRPr/>
            </a:pPr>
            <a:r>
              <a:rPr kumimoji="0" lang="en-US" altLang="en-US"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data unit framing, </a:t>
            </a:r>
          </a:p>
          <a:p>
            <a:pPr lvl="1" indent="-265113">
              <a:spcBef>
                <a:spcPts val="1000"/>
              </a:spcBef>
              <a:buFont typeface="Wingdings 3" panose="05040102010807070707" pitchFamily="18" charset="2"/>
              <a:buChar char=""/>
              <a:defRPr/>
            </a:pPr>
            <a:r>
              <a:rPr kumimoji="0" lang="en-US" altLang="en-US" b="0" i="0" u="none" strike="noStrike" kern="1200" cap="none" spc="0" normalizeH="0" baseline="0" noProof="0" dirty="0">
                <a:ln>
                  <a:noFill/>
                </a:ln>
                <a:effectLst/>
                <a:uLnTx/>
                <a:uFillTx/>
                <a:latin typeface="Cambria" panose="02040503050406030204" pitchFamily="18" charset="0"/>
                <a:ea typeface="Cambria" panose="02040503050406030204" pitchFamily="18" charset="0"/>
              </a:rPr>
              <a:t>data is</a:t>
            </a:r>
            <a:r>
              <a:rPr kumimoji="0" lang="en-US" altLang="en-US"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 encoded </a:t>
            </a:r>
            <a:r>
              <a:rPr kumimoji="0" lang="en-US" altLang="en-US" b="0" i="0" u="none" strike="noStrike" kern="1200" cap="none" spc="0" normalizeH="0" baseline="0" noProof="0" dirty="0">
                <a:ln>
                  <a:noFill/>
                </a:ln>
                <a:effectLst/>
                <a:uLnTx/>
                <a:uFillTx/>
                <a:latin typeface="Cambria" panose="02040503050406030204" pitchFamily="18" charset="0"/>
                <a:ea typeface="Cambria" panose="02040503050406030204" pitchFamily="18" charset="0"/>
              </a:rPr>
              <a:t>before data</a:t>
            </a:r>
            <a:r>
              <a:rPr kumimoji="0" lang="en-US" altLang="en-US" b="0" i="0" u="none" strike="noStrike" kern="1200" cap="none" spc="0" normalizeH="0" noProof="0" dirty="0">
                <a:ln>
                  <a:noFill/>
                </a:ln>
                <a:effectLst/>
                <a:uLnTx/>
                <a:uFillTx/>
                <a:latin typeface="Cambria" panose="02040503050406030204" pitchFamily="18" charset="0"/>
                <a:ea typeface="Cambria" panose="02040503050406030204" pitchFamily="18" charset="0"/>
              </a:rPr>
              <a:t> is transmitted</a:t>
            </a:r>
            <a:endParaRPr kumimoji="0" lang="en-US" altLang="en-US" b="0" i="0" u="none" strike="noStrike" kern="1200" cap="none" spc="0" normalizeH="0" baseline="0" noProof="0" dirty="0">
              <a:ln>
                <a:noFill/>
              </a:ln>
              <a:effectLst/>
              <a:uLnTx/>
              <a:uFillTx/>
              <a:latin typeface="Cambria" panose="02040503050406030204" pitchFamily="18" charset="0"/>
              <a:ea typeface="Cambria" panose="02040503050406030204" pitchFamily="18" charset="0"/>
            </a:endParaRPr>
          </a:p>
        </p:txBody>
      </p:sp>
      <p:pic>
        <p:nvPicPr>
          <p:cNvPr id="5" name="Picture 4">
            <a:extLst>
              <a:ext uri="{FF2B5EF4-FFF2-40B4-BE49-F238E27FC236}">
                <a16:creationId xmlns:a16="http://schemas.microsoft.com/office/drawing/2014/main" id="{D1DA8D2B-02B0-885E-E99E-A6E8177F6311}"/>
              </a:ext>
            </a:extLst>
          </p:cNvPr>
          <p:cNvPicPr>
            <a:picLocks noChangeAspect="1"/>
          </p:cNvPicPr>
          <p:nvPr/>
        </p:nvPicPr>
        <p:blipFill>
          <a:blip r:embed="rId6"/>
          <a:stretch>
            <a:fillRect/>
          </a:stretch>
        </p:blipFill>
        <p:spPr>
          <a:xfrm>
            <a:off x="4213106" y="2994264"/>
            <a:ext cx="7847715" cy="3459745"/>
          </a:xfrm>
          <a:prstGeom prst="rect">
            <a:avLst/>
          </a:prstGeom>
        </p:spPr>
      </p:pic>
    </p:spTree>
    <p:extLst>
      <p:ext uri="{BB962C8B-B14F-4D97-AF65-F5344CB8AC3E}">
        <p14:creationId xmlns:p14="http://schemas.microsoft.com/office/powerpoint/2010/main" val="155582367"/>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r>
              <a:rPr lang="en-US" sz="3067" dirty="0">
                <a:solidFill>
                  <a:srgbClr val="00A4B6"/>
                </a:solidFill>
                <a:latin typeface="Cambria" panose="02040503050406030204" pitchFamily="18" charset="0"/>
                <a:ea typeface="Cambria" panose="02040503050406030204" pitchFamily="18" charset="0"/>
                <a:cs typeface="Proxima Nova"/>
                <a:sym typeface="Proxima Nova"/>
              </a:rPr>
              <a:t>GPRS Network Operation: Physical RF Layer (RFL)</a:t>
            </a:r>
          </a:p>
        </p:txBody>
      </p:sp>
      <p:sp>
        <p:nvSpPr>
          <p:cNvPr id="4" name="Content Placeholder 2">
            <a:extLst>
              <a:ext uri="{FF2B5EF4-FFF2-40B4-BE49-F238E27FC236}">
                <a16:creationId xmlns:a16="http://schemas.microsoft.com/office/drawing/2014/main" id="{C4B51D72-2489-7435-4323-524CC925CF14}"/>
              </a:ext>
            </a:extLst>
          </p:cNvPr>
          <p:cNvSpPr txBox="1">
            <a:spLocks/>
          </p:cNvSpPr>
          <p:nvPr/>
        </p:nvSpPr>
        <p:spPr>
          <a:xfrm>
            <a:off x="131180" y="966270"/>
            <a:ext cx="11929641" cy="5487739"/>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rgbClr val="5430AA"/>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5430AA"/>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5430AA"/>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5430AA"/>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5430AA"/>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r>
              <a:rPr kumimoji="0" lang="en-US" altLang="en-US" sz="2400" b="1"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Physical RF Layer (RFL) </a:t>
            </a:r>
            <a:r>
              <a:rPr kumimoji="0" lang="en-US" altLang="en-US"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performs the </a:t>
            </a:r>
            <a:r>
              <a:rPr kumimoji="0" lang="en-US" altLang="en-US" sz="24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modulation </a:t>
            </a:r>
            <a:r>
              <a:rPr kumimoji="0" lang="en-US" altLang="en-US"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of the waveforms based on the </a:t>
            </a:r>
            <a:r>
              <a:rPr kumimoji="0" lang="en-US" altLang="en-US" sz="24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sequence</a:t>
            </a:r>
            <a:r>
              <a:rPr kumimoji="0" lang="en-US" altLang="en-US"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of bits received from the Physical Link Layer above.</a:t>
            </a:r>
          </a:p>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r>
              <a:rPr kumimoji="0" lang="en-US" altLang="en-US"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It also </a:t>
            </a:r>
            <a:r>
              <a:rPr kumimoji="0" lang="en-US" altLang="en-US" sz="24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demodulates </a:t>
            </a:r>
            <a:r>
              <a:rPr kumimoji="0" lang="en-US" altLang="en-US"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received wave forms into a </a:t>
            </a:r>
            <a:r>
              <a:rPr kumimoji="0" lang="en-US" altLang="en-US" sz="24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sequence of bits</a:t>
            </a:r>
            <a:r>
              <a:rPr kumimoji="0" lang="en-US" altLang="en-US"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that transferred to the Physical Link layer for </a:t>
            </a:r>
            <a:r>
              <a:rPr kumimoji="0" lang="en-US" altLang="en-US" sz="24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interpretation</a:t>
            </a:r>
            <a:r>
              <a:rPr kumimoji="0" lang="en-US" altLang="en-US"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a:t>
            </a:r>
          </a:p>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endParaRPr kumimoji="0" lang="en-IN" sz="2400" b="0" i="0" u="none" strike="noStrike" kern="1200" cap="none" spc="0" normalizeH="0" baseline="0" noProof="0" dirty="0">
              <a:ln>
                <a:noFill/>
              </a:ln>
              <a:solidFill>
                <a:srgbClr val="212121"/>
              </a:solidFill>
              <a:effectLst/>
              <a:uLnTx/>
              <a:uFillTx/>
              <a:latin typeface="Roboto Condensed"/>
              <a:ea typeface="+mn-ea"/>
              <a:cs typeface="+mn-cs"/>
            </a:endParaRPr>
          </a:p>
        </p:txBody>
      </p:sp>
      <p:pic>
        <p:nvPicPr>
          <p:cNvPr id="5" name="Picture 4">
            <a:extLst>
              <a:ext uri="{FF2B5EF4-FFF2-40B4-BE49-F238E27FC236}">
                <a16:creationId xmlns:a16="http://schemas.microsoft.com/office/drawing/2014/main" id="{8E7ED605-21D2-6062-82D4-90181B9A3C95}"/>
              </a:ext>
            </a:extLst>
          </p:cNvPr>
          <p:cNvPicPr>
            <a:picLocks noChangeAspect="1"/>
          </p:cNvPicPr>
          <p:nvPr/>
        </p:nvPicPr>
        <p:blipFill>
          <a:blip r:embed="rId6"/>
          <a:stretch>
            <a:fillRect/>
          </a:stretch>
        </p:blipFill>
        <p:spPr>
          <a:xfrm>
            <a:off x="4213106" y="3057898"/>
            <a:ext cx="7847715" cy="3396111"/>
          </a:xfrm>
          <a:prstGeom prst="rect">
            <a:avLst/>
          </a:prstGeom>
        </p:spPr>
      </p:pic>
    </p:spTree>
    <p:extLst>
      <p:ext uri="{BB962C8B-B14F-4D97-AF65-F5344CB8AC3E}">
        <p14:creationId xmlns:p14="http://schemas.microsoft.com/office/powerpoint/2010/main" val="2607956468"/>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pic>
        <p:nvPicPr>
          <p:cNvPr id="232" name="Google Shape;232;p27"/>
          <p:cNvPicPr preferRelativeResize="0"/>
          <p:nvPr/>
        </p:nvPicPr>
        <p:blipFill>
          <a:blip r:embed="rId3">
            <a:alphaModFix/>
          </a:blip>
          <a:stretch>
            <a:fillRect/>
          </a:stretch>
        </p:blipFill>
        <p:spPr>
          <a:xfrm>
            <a:off x="0" y="1"/>
            <a:ext cx="12192000" cy="6852444"/>
          </a:xfrm>
          <a:prstGeom prst="rect">
            <a:avLst/>
          </a:prstGeom>
          <a:noFill/>
          <a:ln>
            <a:noFill/>
          </a:ln>
        </p:spPr>
      </p:pic>
      <p:pic>
        <p:nvPicPr>
          <p:cNvPr id="233" name="Google Shape;233;p27"/>
          <p:cNvPicPr preferRelativeResize="0"/>
          <p:nvPr/>
        </p:nvPicPr>
        <p:blipFill>
          <a:blip r:embed="rId4">
            <a:alphaModFix/>
          </a:blip>
          <a:stretch>
            <a:fillRect/>
          </a:stretch>
        </p:blipFill>
        <p:spPr>
          <a:xfrm>
            <a:off x="6351" y="6334"/>
            <a:ext cx="12179300" cy="6845300"/>
          </a:xfrm>
          <a:prstGeom prst="rect">
            <a:avLst/>
          </a:prstGeom>
          <a:noFill/>
          <a:ln>
            <a:noFill/>
          </a:ln>
        </p:spPr>
      </p:pic>
      <p:pic>
        <p:nvPicPr>
          <p:cNvPr id="238" name="Google Shape;238;p27"/>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2" name="TextBox 1">
            <a:extLst>
              <a:ext uri="{FF2B5EF4-FFF2-40B4-BE49-F238E27FC236}">
                <a16:creationId xmlns:a16="http://schemas.microsoft.com/office/drawing/2014/main" id="{0681B4C3-A655-3DF8-0C46-F4245930F0CF}"/>
              </a:ext>
            </a:extLst>
          </p:cNvPr>
          <p:cNvSpPr txBox="1"/>
          <p:nvPr/>
        </p:nvSpPr>
        <p:spPr>
          <a:xfrm rot="20350206">
            <a:off x="7005235" y="2887678"/>
            <a:ext cx="1901125" cy="1405641"/>
          </a:xfrm>
          <a:prstGeom prst="rect">
            <a:avLst/>
          </a:prstGeom>
          <a:noFill/>
        </p:spPr>
        <p:txBody>
          <a:bodyPr wrap="square" rtlCol="0">
            <a:spAutoFit/>
          </a:bodyPr>
          <a:lstStyle/>
          <a:p>
            <a:pPr algn="ctr"/>
            <a:r>
              <a:rPr lang="en-IN" sz="4267" b="1" dirty="0">
                <a:solidFill>
                  <a:srgbClr val="00B0F0"/>
                </a:solidFill>
                <a:latin typeface="Comic Sans MS" panose="030F0702030302020204" pitchFamily="66" charset="0"/>
              </a:rPr>
              <a:t>Thank</a:t>
            </a:r>
          </a:p>
          <a:p>
            <a:pPr algn="ctr"/>
            <a:r>
              <a:rPr lang="en-IN" sz="4267" b="1" dirty="0">
                <a:solidFill>
                  <a:srgbClr val="00B0F0"/>
                </a:solidFill>
                <a:latin typeface="Comic Sans MS" panose="030F0702030302020204" pitchFamily="66" charset="0"/>
              </a:rPr>
              <a:t>You</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0"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11" name="Content Placeholder 2">
            <a:extLst>
              <a:ext uri="{FF2B5EF4-FFF2-40B4-BE49-F238E27FC236}">
                <a16:creationId xmlns:a16="http://schemas.microsoft.com/office/drawing/2014/main" id="{142FC3F1-7451-74BF-70A4-6C1650B43351}"/>
              </a:ext>
            </a:extLst>
          </p:cNvPr>
          <p:cNvSpPr txBox="1">
            <a:spLocks/>
          </p:cNvSpPr>
          <p:nvPr/>
        </p:nvSpPr>
        <p:spPr>
          <a:xfrm>
            <a:off x="131180" y="966270"/>
            <a:ext cx="11929641" cy="4560769"/>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rgbClr val="5430AA"/>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5430AA"/>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5430AA"/>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5430AA"/>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5430AA"/>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15950" indent="-342900">
              <a:buFont typeface="Wingdings" panose="05000000000000000000" pitchFamily="2" charset="2"/>
              <a:buChar char="q"/>
              <a:defRPr/>
            </a:pPr>
            <a:endParaRPr lang="en-IN" dirty="0">
              <a:solidFill>
                <a:srgbClr val="212121"/>
              </a:solidFill>
              <a:latin typeface="Cambria" panose="02040503050406030204" pitchFamily="18" charset="0"/>
              <a:ea typeface="Cambria" panose="02040503050406030204" pitchFamily="18" charset="0"/>
            </a:endParaRPr>
          </a:p>
        </p:txBody>
      </p:sp>
      <p:sp>
        <p:nvSpPr>
          <p:cNvPr id="7" name="Rectangle 6"/>
          <p:cNvSpPr/>
          <p:nvPr/>
        </p:nvSpPr>
        <p:spPr>
          <a:xfrm>
            <a:off x="184827" y="1400783"/>
            <a:ext cx="11313268" cy="1528945"/>
          </a:xfrm>
          <a:prstGeom prst="rect">
            <a:avLst/>
          </a:prstGeom>
        </p:spPr>
        <p:txBody>
          <a:bodyPr wrap="square">
            <a:spAutoFit/>
          </a:bodyPr>
          <a:lstStyle/>
          <a:p>
            <a:r>
              <a:rPr lang="en-US" dirty="0"/>
              <a:t>Both GSM and CDMA are 2G standards. The standard for 4G is LTE or (Long Term Evolution of 3g). However, a 4G </a:t>
            </a:r>
            <a:r>
              <a:rPr lang="en-US" dirty="0" err="1"/>
              <a:t>sim</a:t>
            </a:r>
            <a:r>
              <a:rPr lang="en-US" dirty="0"/>
              <a:t> works on a GSM phone.</a:t>
            </a:r>
          </a:p>
          <a:p>
            <a:endParaRPr lang="en-US" dirty="0"/>
          </a:p>
          <a:p>
            <a:r>
              <a:rPr lang="en-US" dirty="0"/>
              <a:t> We can receive calls and messages as usual, but the internet speed will depend on the handset's capability.</a:t>
            </a:r>
          </a:p>
        </p:txBody>
      </p:sp>
    </p:spTree>
    <p:extLst>
      <p:ext uri="{BB962C8B-B14F-4D97-AF65-F5344CB8AC3E}">
        <p14:creationId xmlns:p14="http://schemas.microsoft.com/office/powerpoint/2010/main" val="2647969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0"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11" name="Content Placeholder 2">
            <a:extLst>
              <a:ext uri="{FF2B5EF4-FFF2-40B4-BE49-F238E27FC236}">
                <a16:creationId xmlns:a16="http://schemas.microsoft.com/office/drawing/2014/main" id="{142FC3F1-7451-74BF-70A4-6C1650B43351}"/>
              </a:ext>
            </a:extLst>
          </p:cNvPr>
          <p:cNvSpPr txBox="1">
            <a:spLocks/>
          </p:cNvSpPr>
          <p:nvPr/>
        </p:nvSpPr>
        <p:spPr>
          <a:xfrm>
            <a:off x="131180" y="966270"/>
            <a:ext cx="11929641" cy="4560769"/>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rgbClr val="5430AA"/>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5430AA"/>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5430AA"/>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5430AA"/>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5430AA"/>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15950" indent="-342900">
              <a:buFont typeface="Wingdings" panose="05000000000000000000" pitchFamily="2" charset="2"/>
              <a:buChar char="q"/>
              <a:defRPr/>
            </a:pPr>
            <a:endParaRPr lang="en-IN" dirty="0">
              <a:solidFill>
                <a:srgbClr val="212121"/>
              </a:solidFill>
              <a:latin typeface="Cambria" panose="02040503050406030204" pitchFamily="18" charset="0"/>
              <a:ea typeface="Cambria" panose="02040503050406030204" pitchFamily="18" charset="0"/>
            </a:endParaRPr>
          </a:p>
        </p:txBody>
      </p:sp>
      <p:pic>
        <p:nvPicPr>
          <p:cNvPr id="9" name="Picture 8" descr="security-5G_security_evolution-f.png"/>
          <p:cNvPicPr>
            <a:picLocks noChangeAspect="1"/>
          </p:cNvPicPr>
          <p:nvPr/>
        </p:nvPicPr>
        <p:blipFill>
          <a:blip r:embed="rId6"/>
          <a:stretch>
            <a:fillRect/>
          </a:stretch>
        </p:blipFill>
        <p:spPr>
          <a:xfrm>
            <a:off x="515565" y="0"/>
            <a:ext cx="11332723" cy="6858000"/>
          </a:xfrm>
          <a:prstGeom prst="rect">
            <a:avLst/>
          </a:prstGeom>
        </p:spPr>
      </p:pic>
    </p:spTree>
    <p:extLst>
      <p:ext uri="{BB962C8B-B14F-4D97-AF65-F5344CB8AC3E}">
        <p14:creationId xmlns:p14="http://schemas.microsoft.com/office/powerpoint/2010/main" val="2647969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pic>
        <p:nvPicPr>
          <p:cNvPr id="219" name="Google Shape;219;p26"/>
          <p:cNvPicPr preferRelativeResize="0"/>
          <p:nvPr/>
        </p:nvPicPr>
        <p:blipFill>
          <a:blip r:embed="rId3">
            <a:alphaModFix/>
          </a:blip>
          <a:stretch>
            <a:fillRect/>
          </a:stretch>
        </p:blipFill>
        <p:spPr>
          <a:xfrm>
            <a:off x="0" y="1"/>
            <a:ext cx="12192000" cy="6852444"/>
          </a:xfrm>
          <a:prstGeom prst="rect">
            <a:avLst/>
          </a:prstGeom>
          <a:noFill/>
          <a:ln>
            <a:noFill/>
          </a:ln>
        </p:spPr>
      </p:pic>
      <p:pic>
        <p:nvPicPr>
          <p:cNvPr id="220" name="Google Shape;220;p26"/>
          <p:cNvPicPr preferRelativeResize="0"/>
          <p:nvPr/>
        </p:nvPicPr>
        <p:blipFill>
          <a:blip r:embed="rId4">
            <a:alphaModFix/>
          </a:blip>
          <a:stretch>
            <a:fillRect/>
          </a:stretch>
        </p:blipFill>
        <p:spPr>
          <a:xfrm>
            <a:off x="6351" y="6334"/>
            <a:ext cx="12179300" cy="6845300"/>
          </a:xfrm>
          <a:prstGeom prst="rect">
            <a:avLst/>
          </a:prstGeom>
          <a:noFill/>
          <a:ln>
            <a:noFill/>
          </a:ln>
        </p:spPr>
      </p:pic>
      <p:sp>
        <p:nvSpPr>
          <p:cNvPr id="221" name="Google Shape;221;p26"/>
          <p:cNvSpPr txBox="1"/>
          <p:nvPr/>
        </p:nvSpPr>
        <p:spPr>
          <a:xfrm>
            <a:off x="416102" y="1173670"/>
            <a:ext cx="8190623" cy="1231066"/>
          </a:xfrm>
          <a:prstGeom prst="rect">
            <a:avLst/>
          </a:prstGeom>
          <a:noFill/>
          <a:ln>
            <a:noFill/>
          </a:ln>
        </p:spPr>
        <p:txBody>
          <a:bodyPr spcFirstLastPara="1" wrap="square" lIns="121900" tIns="121900" rIns="121900" bIns="121900" anchor="t" anchorCtr="0">
            <a:spAutoFit/>
          </a:bodyPr>
          <a:lstStyle/>
          <a:p>
            <a:pPr lvl="0"/>
            <a:r>
              <a:rPr lang="en-IN" sz="6400" b="1" dirty="0">
                <a:solidFill>
                  <a:schemeClr val="dk2"/>
                </a:solidFill>
                <a:latin typeface="Proxima Nova"/>
                <a:ea typeface="Proxima Nova"/>
                <a:cs typeface="Proxima Nova"/>
                <a:sym typeface="Proxima Nova"/>
              </a:rPr>
              <a:t>GSM Architecture</a:t>
            </a:r>
          </a:p>
        </p:txBody>
      </p:sp>
      <p:pic>
        <p:nvPicPr>
          <p:cNvPr id="225" name="Google Shape;225;p26"/>
          <p:cNvPicPr preferRelativeResize="0"/>
          <p:nvPr/>
        </p:nvPicPr>
        <p:blipFill>
          <a:blip r:embed="rId5">
            <a:alphaModFix/>
          </a:blip>
          <a:stretch>
            <a:fillRect/>
          </a:stretch>
        </p:blipFill>
        <p:spPr>
          <a:xfrm>
            <a:off x="9817918" y="198118"/>
            <a:ext cx="1993900" cy="495300"/>
          </a:xfrm>
          <a:prstGeom prst="rect">
            <a:avLst/>
          </a:prstGeom>
          <a:noFill/>
          <a:ln>
            <a:noFill/>
          </a:ln>
        </p:spPr>
      </p:pic>
    </p:spTree>
    <p:extLst>
      <p:ext uri="{BB962C8B-B14F-4D97-AF65-F5344CB8AC3E}">
        <p14:creationId xmlns:p14="http://schemas.microsoft.com/office/powerpoint/2010/main" val="20068613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9;p15"/>
          <p:cNvSpPr txBox="1"/>
          <p:nvPr/>
        </p:nvSpPr>
        <p:spPr>
          <a:xfrm>
            <a:off x="4108461" y="205039"/>
            <a:ext cx="5833206" cy="718170"/>
          </a:xfrm>
          <a:prstGeom prst="rect">
            <a:avLst/>
          </a:prstGeom>
          <a:noFill/>
          <a:ln>
            <a:noFill/>
          </a:ln>
        </p:spPr>
        <p:txBody>
          <a:bodyPr spcFirstLastPara="1" wrap="square" lIns="121900" tIns="121900" rIns="121900" bIns="121900" anchor="t" anchorCtr="0">
            <a:spAutoFit/>
          </a:bodyPr>
          <a:lstStyle/>
          <a:p>
            <a:pPr lvl="0"/>
            <a:r>
              <a:rPr lang="en-US" sz="3067" dirty="0">
                <a:solidFill>
                  <a:srgbClr val="00A4B6"/>
                </a:solidFill>
                <a:latin typeface="Cambria" panose="02040503050406030204" pitchFamily="18" charset="0"/>
                <a:ea typeface="Cambria" panose="02040503050406030204" pitchFamily="18" charset="0"/>
                <a:cs typeface="Proxima Nova"/>
                <a:sym typeface="Proxima Nova"/>
              </a:rPr>
              <a:t>GSM Architecture</a:t>
            </a:r>
            <a:endParaRPr sz="3067" dirty="0">
              <a:solidFill>
                <a:srgbClr val="00A4B6"/>
              </a:solidFill>
              <a:latin typeface="Cambria" panose="02040503050406030204" pitchFamily="18" charset="0"/>
              <a:ea typeface="Cambria" panose="02040503050406030204" pitchFamily="18" charset="0"/>
              <a:cs typeface="Proxima Nova"/>
              <a:sym typeface="Proxima Nova"/>
            </a:endParaRPr>
          </a:p>
        </p:txBody>
      </p:sp>
      <p:pic>
        <p:nvPicPr>
          <p:cNvPr id="1029" name="Picture 5"/>
          <p:cNvPicPr>
            <a:picLocks noChangeAspect="1" noChangeArrowheads="1"/>
          </p:cNvPicPr>
          <p:nvPr/>
        </p:nvPicPr>
        <p:blipFill>
          <a:blip r:embed="rId2"/>
          <a:srcRect/>
          <a:stretch>
            <a:fillRect/>
          </a:stretch>
        </p:blipFill>
        <p:spPr bwMode="auto">
          <a:xfrm>
            <a:off x="856034" y="982495"/>
            <a:ext cx="9844392" cy="5505854"/>
          </a:xfrm>
          <a:prstGeom prst="rect">
            <a:avLst/>
          </a:prstGeom>
          <a:noFill/>
          <a:ln w="9525">
            <a:noFill/>
            <a:miter lim="800000"/>
            <a:headEnd/>
            <a:tailEnd/>
          </a:ln>
          <a:effec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9;p15"/>
          <p:cNvSpPr txBox="1"/>
          <p:nvPr/>
        </p:nvSpPr>
        <p:spPr>
          <a:xfrm>
            <a:off x="246581" y="127217"/>
            <a:ext cx="5833206" cy="718170"/>
          </a:xfrm>
          <a:prstGeom prst="rect">
            <a:avLst/>
          </a:prstGeom>
          <a:noFill/>
          <a:ln>
            <a:noFill/>
          </a:ln>
        </p:spPr>
        <p:txBody>
          <a:bodyPr spcFirstLastPara="1" wrap="square" lIns="121900" tIns="121900" rIns="121900" bIns="121900" anchor="t" anchorCtr="0">
            <a:spAutoFit/>
          </a:bodyPr>
          <a:lstStyle/>
          <a:p>
            <a:pPr lvl="0"/>
            <a:r>
              <a:rPr lang="en-US" sz="3067" dirty="0">
                <a:solidFill>
                  <a:srgbClr val="00A4B6"/>
                </a:solidFill>
                <a:latin typeface="Cambria" panose="02040503050406030204" pitchFamily="18" charset="0"/>
                <a:ea typeface="Cambria" panose="02040503050406030204" pitchFamily="18" charset="0"/>
                <a:cs typeface="Proxima Nova"/>
                <a:sym typeface="Proxima Nova"/>
              </a:rPr>
              <a:t>GSM Architecture</a:t>
            </a:r>
            <a:endParaRPr sz="3067" dirty="0">
              <a:solidFill>
                <a:srgbClr val="00A4B6"/>
              </a:solidFill>
              <a:latin typeface="Cambria" panose="02040503050406030204" pitchFamily="18" charset="0"/>
              <a:ea typeface="Cambria" panose="02040503050406030204" pitchFamily="18" charset="0"/>
              <a:cs typeface="Proxima Nova"/>
              <a:sym typeface="Proxima Nova"/>
            </a:endParaRPr>
          </a:p>
        </p:txBody>
      </p:sp>
      <p:pic>
        <p:nvPicPr>
          <p:cNvPr id="1027" name="Picture 3"/>
          <p:cNvPicPr>
            <a:picLocks noChangeAspect="1" noChangeArrowheads="1"/>
          </p:cNvPicPr>
          <p:nvPr/>
        </p:nvPicPr>
        <p:blipFill>
          <a:blip r:embed="rId2"/>
          <a:srcRect/>
          <a:stretch>
            <a:fillRect/>
          </a:stretch>
        </p:blipFill>
        <p:spPr bwMode="auto">
          <a:xfrm>
            <a:off x="231112" y="1490332"/>
            <a:ext cx="7298097" cy="4617841"/>
          </a:xfrm>
          <a:prstGeom prst="rect">
            <a:avLst/>
          </a:prstGeom>
          <a:noFill/>
          <a:ln w="9525">
            <a:noFill/>
            <a:miter lim="800000"/>
            <a:headEnd/>
            <a:tailEnd/>
          </a:ln>
          <a:effectLst/>
        </p:spPr>
      </p:pic>
      <p:sp>
        <p:nvSpPr>
          <p:cNvPr id="5" name="TextBox 4"/>
          <p:cNvSpPr txBox="1"/>
          <p:nvPr/>
        </p:nvSpPr>
        <p:spPr>
          <a:xfrm>
            <a:off x="7275007" y="2799534"/>
            <a:ext cx="4793065" cy="2390526"/>
          </a:xfrm>
          <a:prstGeom prst="rect">
            <a:avLst/>
          </a:prstGeom>
          <a:noFill/>
        </p:spPr>
        <p:txBody>
          <a:bodyPr wrap="square" rtlCol="0">
            <a:spAutoFit/>
          </a:bodyPr>
          <a:lstStyle/>
          <a:p>
            <a:pPr>
              <a:buFont typeface="Arial" pitchFamily="34" charset="0"/>
              <a:buChar char="•"/>
            </a:pPr>
            <a:r>
              <a:rPr lang="en-US" sz="2000" dirty="0">
                <a:latin typeface="+mj-lt"/>
                <a:cs typeface="Calibri" pitchFamily="34" charset="0"/>
              </a:rPr>
              <a:t>Three mobile stations connected to a tower, which is connected to a BTS using TRX then further connected to BSC and then MSC</a:t>
            </a:r>
            <a:r>
              <a:rPr lang="en-US" sz="1600" dirty="0">
                <a:latin typeface="+mj-lt"/>
                <a:cs typeface="Calibri" pitchFamily="34" charset="0"/>
              </a:rPr>
              <a:t>.</a:t>
            </a:r>
          </a:p>
          <a:p>
            <a:pPr>
              <a:buFont typeface="Arial" pitchFamily="34" charset="0"/>
              <a:buChar char="•"/>
            </a:pPr>
            <a:endParaRPr lang="en-US" sz="1600" dirty="0">
              <a:latin typeface="+mj-lt"/>
              <a:cs typeface="Calibri" pitchFamily="34" charset="0"/>
            </a:endParaRPr>
          </a:p>
          <a:p>
            <a:pPr>
              <a:buFont typeface="Arial" pitchFamily="34" charset="0"/>
              <a:buChar char="•"/>
            </a:pPr>
            <a:endParaRPr lang="en-US" sz="1600" dirty="0">
              <a:latin typeface="+mj-lt"/>
              <a:cs typeface="Calibri" pitchFamily="34" charset="0"/>
            </a:endParaRPr>
          </a:p>
          <a:p>
            <a:endParaRPr lang="en-US" dirty="0"/>
          </a:p>
          <a:p>
            <a:endParaRPr lang="en-US"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9;p15"/>
          <p:cNvSpPr txBox="1"/>
          <p:nvPr/>
        </p:nvSpPr>
        <p:spPr>
          <a:xfrm>
            <a:off x="0" y="0"/>
            <a:ext cx="5833206" cy="718170"/>
          </a:xfrm>
          <a:prstGeom prst="rect">
            <a:avLst/>
          </a:prstGeom>
          <a:noFill/>
          <a:ln>
            <a:noFill/>
          </a:ln>
        </p:spPr>
        <p:txBody>
          <a:bodyPr spcFirstLastPara="1" wrap="square" lIns="121900" tIns="121900" rIns="121900" bIns="121900" anchor="t" anchorCtr="0">
            <a:spAutoFit/>
          </a:bodyPr>
          <a:lstStyle/>
          <a:p>
            <a:pPr lvl="0"/>
            <a:r>
              <a:rPr lang="en-US" sz="3067" dirty="0">
                <a:solidFill>
                  <a:srgbClr val="00A4B6"/>
                </a:solidFill>
                <a:latin typeface="Cambria" panose="02040503050406030204" pitchFamily="18" charset="0"/>
                <a:ea typeface="Cambria" panose="02040503050406030204" pitchFamily="18" charset="0"/>
                <a:cs typeface="Proxima Nova"/>
                <a:sym typeface="Proxima Nova"/>
              </a:rPr>
              <a:t>GSM Architecture</a:t>
            </a:r>
            <a:endParaRPr sz="3067" dirty="0">
              <a:solidFill>
                <a:srgbClr val="00A4B6"/>
              </a:solidFill>
              <a:latin typeface="Cambria" panose="02040503050406030204" pitchFamily="18" charset="0"/>
              <a:ea typeface="Cambria" panose="02040503050406030204" pitchFamily="18" charset="0"/>
              <a:cs typeface="Proxima Nova"/>
              <a:sym typeface="Proxima Nova"/>
            </a:endParaRPr>
          </a:p>
        </p:txBody>
      </p:sp>
      <p:pic>
        <p:nvPicPr>
          <p:cNvPr id="2050" name="Picture 2"/>
          <p:cNvPicPr>
            <a:picLocks noChangeAspect="1" noChangeArrowheads="1"/>
          </p:cNvPicPr>
          <p:nvPr/>
        </p:nvPicPr>
        <p:blipFill>
          <a:blip r:embed="rId2"/>
          <a:srcRect/>
          <a:stretch>
            <a:fillRect/>
          </a:stretch>
        </p:blipFill>
        <p:spPr bwMode="auto">
          <a:xfrm>
            <a:off x="0" y="673240"/>
            <a:ext cx="12192000" cy="4677507"/>
          </a:xfrm>
          <a:prstGeom prst="rect">
            <a:avLst/>
          </a:prstGeom>
          <a:noFill/>
          <a:ln w="9525">
            <a:noFill/>
            <a:miter lim="800000"/>
            <a:headEnd/>
            <a:tailEnd/>
          </a:ln>
          <a:effectLst/>
        </p:spPr>
      </p:pic>
      <p:sp>
        <p:nvSpPr>
          <p:cNvPr id="9" name="Rectangle 8"/>
          <p:cNvSpPr/>
          <p:nvPr/>
        </p:nvSpPr>
        <p:spPr>
          <a:xfrm>
            <a:off x="592853" y="5629583"/>
            <a:ext cx="11404879" cy="338554"/>
          </a:xfrm>
          <a:prstGeom prst="rect">
            <a:avLst/>
          </a:prstGeom>
        </p:spPr>
        <p:style>
          <a:lnRef idx="2">
            <a:schemeClr val="accent4"/>
          </a:lnRef>
          <a:fillRef idx="1">
            <a:schemeClr val="lt1"/>
          </a:fillRef>
          <a:effectRef idx="0">
            <a:schemeClr val="accent4"/>
          </a:effectRef>
          <a:fontRef idx="minor">
            <a:schemeClr val="dk1"/>
          </a:fontRef>
        </p:style>
        <p:txBody>
          <a:bodyPr wrap="square">
            <a:spAutoFit/>
          </a:bodyPr>
          <a:lstStyle/>
          <a:p>
            <a:r>
              <a:rPr lang="en-US" sz="1600" b="1" dirty="0">
                <a:solidFill>
                  <a:schemeClr val="accent4"/>
                </a:solidFill>
                <a:cs typeface="Calibri" pitchFamily="34" charset="0"/>
              </a:rPr>
              <a:t>MSC is associated with communication switching functions such as call set up, release and routing</a:t>
            </a:r>
            <a:endParaRPr lang="en-US" sz="2000" dirty="0">
              <a:cs typeface="Calibri" pitchFamily="34"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pic>
        <p:nvPicPr>
          <p:cNvPr id="165" name="Google Shape;165;p22"/>
          <p:cNvPicPr preferRelativeResize="0"/>
          <p:nvPr/>
        </p:nvPicPr>
        <p:blipFill>
          <a:blip r:embed="rId3">
            <a:alphaModFix/>
          </a:blip>
          <a:stretch>
            <a:fillRect/>
          </a:stretch>
        </p:blipFill>
        <p:spPr>
          <a:xfrm>
            <a:off x="6334" y="6334"/>
            <a:ext cx="12179300" cy="6845300"/>
          </a:xfrm>
          <a:prstGeom prst="rect">
            <a:avLst/>
          </a:prstGeom>
          <a:noFill/>
          <a:ln>
            <a:noFill/>
          </a:ln>
        </p:spPr>
      </p:pic>
      <p:pic>
        <p:nvPicPr>
          <p:cNvPr id="166" name="Google Shape;166;p22"/>
          <p:cNvPicPr preferRelativeResize="0"/>
          <p:nvPr/>
        </p:nvPicPr>
        <p:blipFill>
          <a:blip r:embed="rId4">
            <a:alphaModFix/>
          </a:blip>
          <a:stretch>
            <a:fillRect/>
          </a:stretch>
        </p:blipFill>
        <p:spPr>
          <a:xfrm>
            <a:off x="6351" y="6334"/>
            <a:ext cx="12179300" cy="6845300"/>
          </a:xfrm>
          <a:prstGeom prst="rect">
            <a:avLst/>
          </a:prstGeom>
          <a:noFill/>
          <a:ln>
            <a:noFill/>
          </a:ln>
        </p:spPr>
      </p:pic>
      <p:pic>
        <p:nvPicPr>
          <p:cNvPr id="171" name="Google Shape;171;p22"/>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11" name="Google Shape;71;p15"/>
          <p:cNvSpPr txBox="1"/>
          <p:nvPr/>
        </p:nvSpPr>
        <p:spPr>
          <a:xfrm>
            <a:off x="284481" y="1607749"/>
            <a:ext cx="6492240" cy="3200836"/>
          </a:xfrm>
          <a:prstGeom prst="rect">
            <a:avLst/>
          </a:prstGeom>
          <a:noFill/>
          <a:ln>
            <a:noFill/>
          </a:ln>
        </p:spPr>
        <p:txBody>
          <a:bodyPr spcFirstLastPara="1" wrap="square" lIns="121900" tIns="121900" rIns="121900" bIns="121900" anchor="t" anchorCtr="0">
            <a:spAutoFit/>
          </a:bodyPr>
          <a:lstStyle/>
          <a:p>
            <a:pPr lvl="0"/>
            <a:r>
              <a:rPr lang="en-US" sz="4800" b="1" dirty="0">
                <a:solidFill>
                  <a:srgbClr val="666666"/>
                </a:solidFill>
                <a:latin typeface="Proxima Nova"/>
                <a:ea typeface="Proxima Nova"/>
                <a:cs typeface="Proxima Nova"/>
                <a:sym typeface="Proxima Nova"/>
              </a:rPr>
              <a:t>Unit - 3</a:t>
            </a:r>
            <a:endParaRPr lang="en-IN" sz="4800" b="1" dirty="0">
              <a:solidFill>
                <a:srgbClr val="666666"/>
              </a:solidFill>
              <a:latin typeface="Proxima Nova"/>
              <a:ea typeface="Proxima Nova"/>
              <a:cs typeface="Proxima Nova"/>
              <a:sym typeface="Proxima Nova"/>
            </a:endParaRPr>
          </a:p>
          <a:p>
            <a:r>
              <a:rPr lang="en-US" sz="4800" b="1" dirty="0">
                <a:solidFill>
                  <a:srgbClr val="666666"/>
                </a:solidFill>
                <a:latin typeface="Proxima Nova"/>
              </a:rPr>
              <a:t>Telecommunication System</a:t>
            </a:r>
          </a:p>
          <a:p>
            <a:r>
              <a:rPr lang="en-US" sz="4800" b="1" dirty="0">
                <a:solidFill>
                  <a:srgbClr val="666666"/>
                </a:solidFill>
                <a:latin typeface="Proxima Nova"/>
              </a:rPr>
              <a:t>(Part 1 – GSM)</a:t>
            </a:r>
            <a:endParaRPr sz="4800" b="1" dirty="0">
              <a:solidFill>
                <a:srgbClr val="666666"/>
              </a:solidFill>
              <a:latin typeface="Proxima Nova"/>
            </a:endParaRPr>
          </a:p>
        </p:txBody>
      </p:sp>
      <p:sp>
        <p:nvSpPr>
          <p:cNvPr id="13" name="Google Shape;71;p15"/>
          <p:cNvSpPr txBox="1"/>
          <p:nvPr/>
        </p:nvSpPr>
        <p:spPr>
          <a:xfrm>
            <a:off x="541911" y="966501"/>
            <a:ext cx="4655189" cy="615513"/>
          </a:xfrm>
          <a:prstGeom prst="rect">
            <a:avLst/>
          </a:prstGeom>
          <a:noFill/>
          <a:ln>
            <a:noFill/>
          </a:ln>
        </p:spPr>
        <p:txBody>
          <a:bodyPr spcFirstLastPara="1" wrap="square" lIns="121900" tIns="121900" rIns="121900" bIns="121900" anchor="t" anchorCtr="0">
            <a:spAutoFit/>
          </a:bodyPr>
          <a:lstStyle/>
          <a:p>
            <a:pPr lvl="0"/>
            <a:r>
              <a:rPr lang="en-IN" sz="2400" b="1" dirty="0">
                <a:solidFill>
                  <a:srgbClr val="666666"/>
                </a:solidFill>
                <a:latin typeface="Cambria" panose="02040503050406030204" pitchFamily="18" charset="0"/>
                <a:ea typeface="Cambria" panose="02040503050406030204" pitchFamily="18" charset="0"/>
              </a:rPr>
              <a:t>01CE0701</a:t>
            </a:r>
            <a:r>
              <a:rPr lang="en-IN" sz="2400" b="1" dirty="0">
                <a:solidFill>
                  <a:srgbClr val="666666"/>
                </a:solidFill>
                <a:latin typeface="Cambria" panose="02040503050406030204" pitchFamily="18" charset="0"/>
                <a:ea typeface="Cambria" panose="02040503050406030204" pitchFamily="18" charset="0"/>
                <a:cs typeface="Proxima Nova"/>
                <a:sym typeface="Proxima Nova"/>
              </a:rPr>
              <a:t> – Mobile Computing</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9;p15"/>
          <p:cNvSpPr txBox="1"/>
          <p:nvPr/>
        </p:nvSpPr>
        <p:spPr>
          <a:xfrm>
            <a:off x="0" y="0"/>
            <a:ext cx="5833206" cy="718170"/>
          </a:xfrm>
          <a:prstGeom prst="rect">
            <a:avLst/>
          </a:prstGeom>
          <a:noFill/>
          <a:ln>
            <a:noFill/>
          </a:ln>
        </p:spPr>
        <p:txBody>
          <a:bodyPr spcFirstLastPara="1" wrap="square" lIns="121900" tIns="121900" rIns="121900" bIns="121900" anchor="t" anchorCtr="0">
            <a:spAutoFit/>
          </a:bodyPr>
          <a:lstStyle/>
          <a:p>
            <a:pPr lvl="0"/>
            <a:r>
              <a:rPr lang="en-US" sz="3067" dirty="0">
                <a:solidFill>
                  <a:srgbClr val="00A4B6"/>
                </a:solidFill>
                <a:latin typeface="Cambria" panose="02040503050406030204" pitchFamily="18" charset="0"/>
                <a:ea typeface="Cambria" panose="02040503050406030204" pitchFamily="18" charset="0"/>
                <a:cs typeface="Proxima Nova"/>
                <a:sym typeface="Proxima Nova"/>
              </a:rPr>
              <a:t>GSM Architecture</a:t>
            </a:r>
            <a:endParaRPr sz="3067" dirty="0">
              <a:solidFill>
                <a:srgbClr val="00A4B6"/>
              </a:solidFill>
              <a:latin typeface="Cambria" panose="02040503050406030204" pitchFamily="18" charset="0"/>
              <a:ea typeface="Cambria" panose="02040503050406030204" pitchFamily="18" charset="0"/>
              <a:cs typeface="Proxima Nova"/>
              <a:sym typeface="Proxima Nova"/>
            </a:endParaRPr>
          </a:p>
        </p:txBody>
      </p:sp>
      <p:sp>
        <p:nvSpPr>
          <p:cNvPr id="6" name="TextBox 5"/>
          <p:cNvSpPr txBox="1"/>
          <p:nvPr/>
        </p:nvSpPr>
        <p:spPr>
          <a:xfrm>
            <a:off x="243191" y="1138136"/>
            <a:ext cx="11439728" cy="5550302"/>
          </a:xfrm>
          <a:prstGeom prst="rect">
            <a:avLst/>
          </a:prstGeom>
          <a:noFill/>
        </p:spPr>
        <p:txBody>
          <a:bodyPr wrap="square" rtlCol="0">
            <a:spAutoFit/>
          </a:bodyPr>
          <a:lstStyle/>
          <a:p>
            <a:pPr>
              <a:buFont typeface="Arial" pitchFamily="34" charset="0"/>
              <a:buChar char="•"/>
            </a:pPr>
            <a:r>
              <a:rPr lang="en-US" sz="2400" dirty="0">
                <a:latin typeface="Calibri" pitchFamily="34" charset="0"/>
                <a:cs typeface="Calibri" pitchFamily="34" charset="0"/>
              </a:rPr>
              <a:t>Multiple mobile stations are connected to a single tower.</a:t>
            </a:r>
          </a:p>
          <a:p>
            <a:endParaRPr lang="en-US" sz="2400" dirty="0">
              <a:latin typeface="Calibri" pitchFamily="34" charset="0"/>
              <a:cs typeface="Calibri" pitchFamily="34" charset="0"/>
            </a:endParaRPr>
          </a:p>
          <a:p>
            <a:pPr>
              <a:buFont typeface="Arial" pitchFamily="34" charset="0"/>
              <a:buChar char="•"/>
            </a:pPr>
            <a:r>
              <a:rPr lang="en-US" sz="2400" dirty="0">
                <a:latin typeface="Calibri" pitchFamily="34" charset="0"/>
                <a:cs typeface="Calibri" pitchFamily="34" charset="0"/>
              </a:rPr>
              <a:t>Tower connected to BTS, which provide a wireless connection with MS.</a:t>
            </a:r>
          </a:p>
          <a:p>
            <a:pPr>
              <a:buFont typeface="Arial" pitchFamily="34" charset="0"/>
              <a:buChar char="•"/>
            </a:pPr>
            <a:endParaRPr lang="en-US" sz="2400" dirty="0">
              <a:latin typeface="Calibri" pitchFamily="34" charset="0"/>
              <a:cs typeface="Calibri" pitchFamily="34" charset="0"/>
            </a:endParaRPr>
          </a:p>
          <a:p>
            <a:pPr>
              <a:buFont typeface="Arial" pitchFamily="34" charset="0"/>
              <a:buChar char="•"/>
            </a:pPr>
            <a:r>
              <a:rPr lang="en-US" sz="2400" dirty="0">
                <a:latin typeface="Calibri" pitchFamily="34" charset="0"/>
                <a:cs typeface="Calibri" pitchFamily="34" charset="0"/>
              </a:rPr>
              <a:t>Every tower is having  BTS.</a:t>
            </a:r>
          </a:p>
          <a:p>
            <a:pPr>
              <a:buFont typeface="Arial" pitchFamily="34" charset="0"/>
              <a:buChar char="•"/>
            </a:pPr>
            <a:endParaRPr lang="en-US" sz="2400" dirty="0">
              <a:latin typeface="Calibri" pitchFamily="34" charset="0"/>
              <a:cs typeface="Calibri" pitchFamily="34" charset="0"/>
            </a:endParaRPr>
          </a:p>
          <a:p>
            <a:pPr>
              <a:buFont typeface="Arial" pitchFamily="34" charset="0"/>
              <a:buChar char="•"/>
            </a:pPr>
            <a:r>
              <a:rPr lang="en-US" sz="2400" dirty="0">
                <a:latin typeface="Calibri" pitchFamily="34" charset="0"/>
                <a:cs typeface="Calibri" pitchFamily="34" charset="0"/>
              </a:rPr>
              <a:t>BSC can have multiple BTS</a:t>
            </a:r>
          </a:p>
          <a:p>
            <a:endParaRPr lang="en-US" sz="2400" dirty="0">
              <a:latin typeface="Calibri" pitchFamily="34" charset="0"/>
              <a:cs typeface="Calibri" pitchFamily="34" charset="0"/>
            </a:endParaRPr>
          </a:p>
          <a:p>
            <a:pPr>
              <a:buFont typeface="Arial" pitchFamily="34" charset="0"/>
              <a:buChar char="•"/>
            </a:pPr>
            <a:r>
              <a:rPr lang="en-US" sz="2400" dirty="0">
                <a:latin typeface="Calibri" pitchFamily="34" charset="0"/>
                <a:cs typeface="Calibri" pitchFamily="34" charset="0"/>
              </a:rPr>
              <a:t>A BSC can be assumed as a local exchange of your area, which can have multiple towers, and every tower having multiple BTS.</a:t>
            </a:r>
          </a:p>
          <a:p>
            <a:pPr>
              <a:buFont typeface="Arial" pitchFamily="34" charset="0"/>
              <a:buChar char="•"/>
            </a:pPr>
            <a:endParaRPr lang="en-US" sz="2400" dirty="0">
              <a:latin typeface="Calibri" pitchFamily="34" charset="0"/>
              <a:cs typeface="Calibri" pitchFamily="34" charset="0"/>
            </a:endParaRPr>
          </a:p>
          <a:p>
            <a:pPr>
              <a:buFont typeface="Arial" pitchFamily="34" charset="0"/>
              <a:buChar char="•"/>
            </a:pPr>
            <a:r>
              <a:rPr lang="en-US" sz="2400" dirty="0">
                <a:latin typeface="Calibri" pitchFamily="34" charset="0"/>
                <a:cs typeface="Calibri" pitchFamily="34" charset="0"/>
              </a:rPr>
              <a:t>Heart of mobile communication is MSC. Functions are call flow, call tracing, call routing, call recording etc.</a:t>
            </a:r>
          </a:p>
          <a:p>
            <a:pPr>
              <a:buFont typeface="Arial" pitchFamily="34" charset="0"/>
              <a:buChar char="•"/>
            </a:pPr>
            <a:endParaRPr lang="en-US" sz="2400" dirty="0">
              <a:latin typeface="Calibri" pitchFamily="34" charset="0"/>
              <a:cs typeface="Calibri" pitchFamily="34" charset="0"/>
            </a:endParaRPr>
          </a:p>
          <a:p>
            <a:endParaRPr lang="en-US"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9;p15"/>
          <p:cNvSpPr txBox="1"/>
          <p:nvPr/>
        </p:nvSpPr>
        <p:spPr>
          <a:xfrm>
            <a:off x="0" y="0"/>
            <a:ext cx="5833206" cy="718170"/>
          </a:xfrm>
          <a:prstGeom prst="rect">
            <a:avLst/>
          </a:prstGeom>
          <a:noFill/>
          <a:ln>
            <a:noFill/>
          </a:ln>
        </p:spPr>
        <p:txBody>
          <a:bodyPr spcFirstLastPara="1" wrap="square" lIns="121900" tIns="121900" rIns="121900" bIns="121900" anchor="t" anchorCtr="0">
            <a:spAutoFit/>
          </a:bodyPr>
          <a:lstStyle/>
          <a:p>
            <a:pPr lvl="0"/>
            <a:r>
              <a:rPr lang="en-US" sz="3067" dirty="0">
                <a:solidFill>
                  <a:srgbClr val="00A4B6"/>
                </a:solidFill>
                <a:latin typeface="Cambria" panose="02040503050406030204" pitchFamily="18" charset="0"/>
                <a:ea typeface="Cambria" panose="02040503050406030204" pitchFamily="18" charset="0"/>
                <a:cs typeface="Proxima Nova"/>
                <a:sym typeface="Proxima Nova"/>
              </a:rPr>
              <a:t>GSM Architecture</a:t>
            </a:r>
            <a:endParaRPr sz="3067" dirty="0">
              <a:solidFill>
                <a:srgbClr val="00A4B6"/>
              </a:solidFill>
              <a:latin typeface="Cambria" panose="02040503050406030204" pitchFamily="18" charset="0"/>
              <a:ea typeface="Cambria" panose="02040503050406030204" pitchFamily="18" charset="0"/>
              <a:cs typeface="Proxima Nova"/>
              <a:sym typeface="Proxima Nova"/>
            </a:endParaRPr>
          </a:p>
        </p:txBody>
      </p:sp>
      <p:pic>
        <p:nvPicPr>
          <p:cNvPr id="3074" name="Picture 2"/>
          <p:cNvPicPr>
            <a:picLocks noChangeAspect="1" noChangeArrowheads="1"/>
          </p:cNvPicPr>
          <p:nvPr/>
        </p:nvPicPr>
        <p:blipFill>
          <a:blip r:embed="rId2"/>
          <a:srcRect/>
          <a:stretch>
            <a:fillRect/>
          </a:stretch>
        </p:blipFill>
        <p:spPr bwMode="auto">
          <a:xfrm>
            <a:off x="0" y="729574"/>
            <a:ext cx="12192000" cy="6128426"/>
          </a:xfrm>
          <a:prstGeom prst="rect">
            <a:avLst/>
          </a:prstGeom>
          <a:noFill/>
          <a:ln w="9525">
            <a:noFill/>
            <a:miter lim="800000"/>
            <a:headEnd/>
            <a:tailEnd/>
          </a:ln>
          <a:effec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9;p15"/>
          <p:cNvSpPr txBox="1"/>
          <p:nvPr/>
        </p:nvSpPr>
        <p:spPr>
          <a:xfrm>
            <a:off x="0" y="0"/>
            <a:ext cx="5833206" cy="718170"/>
          </a:xfrm>
          <a:prstGeom prst="rect">
            <a:avLst/>
          </a:prstGeom>
          <a:noFill/>
          <a:ln>
            <a:noFill/>
          </a:ln>
        </p:spPr>
        <p:txBody>
          <a:bodyPr spcFirstLastPara="1" wrap="square" lIns="121900" tIns="121900" rIns="121900" bIns="121900" anchor="t" anchorCtr="0">
            <a:spAutoFit/>
          </a:bodyPr>
          <a:lstStyle/>
          <a:p>
            <a:pPr lvl="0"/>
            <a:r>
              <a:rPr lang="en-US" sz="3067" dirty="0">
                <a:solidFill>
                  <a:srgbClr val="00A4B6"/>
                </a:solidFill>
                <a:latin typeface="Cambria" panose="02040503050406030204" pitchFamily="18" charset="0"/>
                <a:ea typeface="Cambria" panose="02040503050406030204" pitchFamily="18" charset="0"/>
                <a:cs typeface="Proxima Nova"/>
                <a:sym typeface="Proxima Nova"/>
              </a:rPr>
              <a:t>GSM Architecture</a:t>
            </a:r>
            <a:endParaRPr sz="3067" dirty="0">
              <a:solidFill>
                <a:srgbClr val="00A4B6"/>
              </a:solidFill>
              <a:latin typeface="Cambria" panose="02040503050406030204" pitchFamily="18" charset="0"/>
              <a:ea typeface="Cambria" panose="02040503050406030204" pitchFamily="18" charset="0"/>
              <a:cs typeface="Proxima Nova"/>
              <a:sym typeface="Proxima Nova"/>
            </a:endParaRPr>
          </a:p>
        </p:txBody>
      </p:sp>
      <p:sp>
        <p:nvSpPr>
          <p:cNvPr id="6" name="TextBox 5"/>
          <p:cNvSpPr txBox="1"/>
          <p:nvPr/>
        </p:nvSpPr>
        <p:spPr>
          <a:xfrm>
            <a:off x="243191" y="1138137"/>
            <a:ext cx="11439728" cy="4072974"/>
          </a:xfrm>
          <a:prstGeom prst="rect">
            <a:avLst/>
          </a:prstGeom>
          <a:noFill/>
        </p:spPr>
        <p:txBody>
          <a:bodyPr wrap="square" rtlCol="0">
            <a:spAutoFit/>
          </a:bodyPr>
          <a:lstStyle/>
          <a:p>
            <a:pPr>
              <a:buFont typeface="Arial" pitchFamily="34" charset="0"/>
              <a:buChar char="•"/>
            </a:pPr>
            <a:endParaRPr lang="en-US" sz="2400" dirty="0">
              <a:latin typeface="Calibri" pitchFamily="34" charset="0"/>
              <a:cs typeface="Calibri" pitchFamily="34" charset="0"/>
            </a:endParaRPr>
          </a:p>
          <a:p>
            <a:pPr>
              <a:buFont typeface="Arial" pitchFamily="34" charset="0"/>
              <a:buChar char="•"/>
            </a:pPr>
            <a:r>
              <a:rPr lang="en-US" sz="2400" b="1" dirty="0">
                <a:latin typeface="Calibri" pitchFamily="34" charset="0"/>
                <a:cs typeface="Calibri" pitchFamily="34" charset="0"/>
              </a:rPr>
              <a:t>Components of MSC: </a:t>
            </a:r>
          </a:p>
          <a:p>
            <a:pPr>
              <a:buFont typeface="Arial" pitchFamily="34" charset="0"/>
              <a:buChar char="•"/>
            </a:pPr>
            <a:endParaRPr lang="en-US" sz="2400" dirty="0">
              <a:latin typeface="Calibri" pitchFamily="34" charset="0"/>
              <a:cs typeface="Calibri" pitchFamily="34" charset="0"/>
            </a:endParaRPr>
          </a:p>
          <a:p>
            <a:pPr lvl="3">
              <a:buFont typeface="Arial" pitchFamily="34" charset="0"/>
              <a:buChar char="•"/>
            </a:pPr>
            <a:r>
              <a:rPr lang="en-US" sz="2400" dirty="0">
                <a:latin typeface="Calibri" pitchFamily="34" charset="0"/>
                <a:cs typeface="Calibri" pitchFamily="34" charset="0"/>
              </a:rPr>
              <a:t> VLR –If you are moving from one state to another then your entry will marked in the database of VLR.</a:t>
            </a:r>
          </a:p>
          <a:p>
            <a:pPr>
              <a:buFont typeface="Arial" pitchFamily="34" charset="0"/>
              <a:buChar char="•"/>
            </a:pPr>
            <a:r>
              <a:rPr lang="en-US" sz="2400" dirty="0">
                <a:latin typeface="Calibri" pitchFamily="34" charset="0"/>
                <a:cs typeface="Calibri" pitchFamily="34" charset="0"/>
              </a:rPr>
              <a:t>HLR- If you have purchased a SIM from a specific location then your entry will be marked on that HLR, contains id proofs, plan you are taking etc.</a:t>
            </a:r>
          </a:p>
          <a:p>
            <a:pPr>
              <a:buFont typeface="Arial" pitchFamily="34" charset="0"/>
              <a:buChar char="•"/>
            </a:pPr>
            <a:endParaRPr lang="en-US" sz="2400" dirty="0">
              <a:latin typeface="Calibri" pitchFamily="34" charset="0"/>
              <a:cs typeface="Calibri" pitchFamily="34" charset="0"/>
            </a:endParaRPr>
          </a:p>
          <a:p>
            <a:pPr>
              <a:buFont typeface="Arial" pitchFamily="34" charset="0"/>
              <a:buChar char="•"/>
            </a:pPr>
            <a:r>
              <a:rPr lang="en-US" sz="2400" dirty="0">
                <a:latin typeface="Calibri" pitchFamily="34" charset="0"/>
                <a:cs typeface="Calibri" pitchFamily="34" charset="0"/>
              </a:rPr>
              <a:t> PSTN-Land line system.</a:t>
            </a:r>
          </a:p>
          <a:p>
            <a:pPr>
              <a:buFont typeface="Arial" pitchFamily="34" charset="0"/>
              <a:buChar char="•"/>
            </a:pPr>
            <a:endParaRPr lang="en-US" sz="2400" dirty="0">
              <a:latin typeface="Calibri" pitchFamily="34" charset="0"/>
              <a:cs typeface="Calibri" pitchFamily="34" charset="0"/>
            </a:endParaRPr>
          </a:p>
          <a:p>
            <a:endParaRPr lang="en-US"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9;p15"/>
          <p:cNvSpPr txBox="1"/>
          <p:nvPr/>
        </p:nvSpPr>
        <p:spPr>
          <a:xfrm>
            <a:off x="0" y="0"/>
            <a:ext cx="5833206" cy="718170"/>
          </a:xfrm>
          <a:prstGeom prst="rect">
            <a:avLst/>
          </a:prstGeom>
          <a:noFill/>
          <a:ln>
            <a:noFill/>
          </a:ln>
        </p:spPr>
        <p:txBody>
          <a:bodyPr spcFirstLastPara="1" wrap="square" lIns="121900" tIns="121900" rIns="121900" bIns="121900" anchor="t" anchorCtr="0">
            <a:spAutoFit/>
          </a:bodyPr>
          <a:lstStyle/>
          <a:p>
            <a:pPr lvl="0"/>
            <a:r>
              <a:rPr lang="en-US" sz="3067" dirty="0">
                <a:solidFill>
                  <a:srgbClr val="00A4B6"/>
                </a:solidFill>
                <a:latin typeface="Cambria" panose="02040503050406030204" pitchFamily="18" charset="0"/>
                <a:ea typeface="Cambria" panose="02040503050406030204" pitchFamily="18" charset="0"/>
                <a:cs typeface="Proxima Nova"/>
                <a:sym typeface="Proxima Nova"/>
              </a:rPr>
              <a:t>GSM Architecture</a:t>
            </a:r>
            <a:endParaRPr sz="3067" dirty="0">
              <a:solidFill>
                <a:srgbClr val="00A4B6"/>
              </a:solidFill>
              <a:latin typeface="Cambria" panose="02040503050406030204" pitchFamily="18" charset="0"/>
              <a:ea typeface="Cambria" panose="02040503050406030204" pitchFamily="18" charset="0"/>
              <a:cs typeface="Proxima Nova"/>
              <a:sym typeface="Proxima Nova"/>
            </a:endParaRPr>
          </a:p>
        </p:txBody>
      </p:sp>
      <p:pic>
        <p:nvPicPr>
          <p:cNvPr id="4099" name="Picture 3"/>
          <p:cNvPicPr>
            <a:picLocks noChangeAspect="1" noChangeArrowheads="1"/>
          </p:cNvPicPr>
          <p:nvPr/>
        </p:nvPicPr>
        <p:blipFill>
          <a:blip r:embed="rId2"/>
          <a:srcRect/>
          <a:stretch>
            <a:fillRect/>
          </a:stretch>
        </p:blipFill>
        <p:spPr bwMode="auto">
          <a:xfrm>
            <a:off x="573932" y="505838"/>
            <a:ext cx="10739336" cy="6099243"/>
          </a:xfrm>
          <a:prstGeom prst="rect">
            <a:avLst/>
          </a:prstGeom>
          <a:noFill/>
          <a:ln w="9525">
            <a:noFill/>
            <a:miter lim="800000"/>
            <a:headEnd/>
            <a:tailEnd/>
          </a:ln>
          <a:effectLst/>
        </p:spPr>
      </p:pic>
      <p:sp>
        <p:nvSpPr>
          <p:cNvPr id="6" name="TextBox 5"/>
          <p:cNvSpPr txBox="1"/>
          <p:nvPr/>
        </p:nvSpPr>
        <p:spPr>
          <a:xfrm>
            <a:off x="7431933" y="6225702"/>
            <a:ext cx="3803514" cy="379656"/>
          </a:xfrm>
          <a:prstGeom prst="rect">
            <a:avLst/>
          </a:prstGeom>
        </p:spPr>
        <p:style>
          <a:lnRef idx="2">
            <a:schemeClr val="accent4"/>
          </a:lnRef>
          <a:fillRef idx="1">
            <a:schemeClr val="lt1"/>
          </a:fillRef>
          <a:effectRef idx="0">
            <a:schemeClr val="accent4"/>
          </a:effectRef>
          <a:fontRef idx="minor">
            <a:schemeClr val="dk1"/>
          </a:fontRef>
        </p:style>
        <p:txBody>
          <a:bodyPr wrap="square" rtlCol="0">
            <a:spAutoFit/>
          </a:bodyPr>
          <a:lstStyle/>
          <a:p>
            <a:r>
              <a:rPr lang="en-US" sz="1800" b="1" dirty="0">
                <a:solidFill>
                  <a:schemeClr val="accent4"/>
                </a:solidFill>
              </a:rPr>
              <a:t>OMC is a part of OSS.</a:t>
            </a:r>
          </a:p>
        </p:txBody>
      </p:sp>
      <p:cxnSp>
        <p:nvCxnSpPr>
          <p:cNvPr id="8" name="Straight Arrow Connector 7"/>
          <p:cNvCxnSpPr/>
          <p:nvPr/>
        </p:nvCxnSpPr>
        <p:spPr>
          <a:xfrm rot="5400000">
            <a:off x="4430950" y="744168"/>
            <a:ext cx="1566154" cy="836577"/>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11" name="Straight Arrow Connector 10"/>
          <p:cNvCxnSpPr/>
          <p:nvPr/>
        </p:nvCxnSpPr>
        <p:spPr>
          <a:xfrm rot="5400000">
            <a:off x="8662484" y="536648"/>
            <a:ext cx="1164076" cy="654991"/>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9;p15"/>
          <p:cNvSpPr txBox="1"/>
          <p:nvPr/>
        </p:nvSpPr>
        <p:spPr>
          <a:xfrm>
            <a:off x="0" y="0"/>
            <a:ext cx="5833206" cy="718170"/>
          </a:xfrm>
          <a:prstGeom prst="rect">
            <a:avLst/>
          </a:prstGeom>
          <a:noFill/>
          <a:ln>
            <a:noFill/>
          </a:ln>
        </p:spPr>
        <p:txBody>
          <a:bodyPr spcFirstLastPara="1" wrap="square" lIns="121900" tIns="121900" rIns="121900" bIns="121900" anchor="t" anchorCtr="0">
            <a:spAutoFit/>
          </a:bodyPr>
          <a:lstStyle/>
          <a:p>
            <a:pPr lvl="0"/>
            <a:r>
              <a:rPr lang="en-US" sz="3067" dirty="0">
                <a:solidFill>
                  <a:srgbClr val="00A4B6"/>
                </a:solidFill>
                <a:latin typeface="Cambria" panose="02040503050406030204" pitchFamily="18" charset="0"/>
                <a:ea typeface="Cambria" panose="02040503050406030204" pitchFamily="18" charset="0"/>
                <a:cs typeface="Proxima Nova"/>
                <a:sym typeface="Proxima Nova"/>
              </a:rPr>
              <a:t>GSM Architecture</a:t>
            </a:r>
            <a:endParaRPr sz="3067" dirty="0">
              <a:solidFill>
                <a:srgbClr val="00A4B6"/>
              </a:solidFill>
              <a:latin typeface="Cambria" panose="02040503050406030204" pitchFamily="18" charset="0"/>
              <a:ea typeface="Cambria" panose="02040503050406030204" pitchFamily="18" charset="0"/>
              <a:cs typeface="Proxima Nova"/>
              <a:sym typeface="Proxima Nova"/>
            </a:endParaRPr>
          </a:p>
        </p:txBody>
      </p:sp>
      <p:sp>
        <p:nvSpPr>
          <p:cNvPr id="6" name="TextBox 5"/>
          <p:cNvSpPr txBox="1"/>
          <p:nvPr/>
        </p:nvSpPr>
        <p:spPr>
          <a:xfrm>
            <a:off x="243191" y="1138137"/>
            <a:ext cx="11439728" cy="1856983"/>
          </a:xfrm>
          <a:prstGeom prst="rect">
            <a:avLst/>
          </a:prstGeom>
          <a:noFill/>
        </p:spPr>
        <p:txBody>
          <a:bodyPr wrap="square" rtlCol="0">
            <a:spAutoFit/>
          </a:bodyPr>
          <a:lstStyle/>
          <a:p>
            <a:pPr lvl="3"/>
            <a:r>
              <a:rPr lang="en-US" sz="2400" b="1" dirty="0">
                <a:latin typeface="Calibri" pitchFamily="34" charset="0"/>
                <a:cs typeface="Calibri" pitchFamily="34" charset="0"/>
              </a:rPr>
              <a:t>Interfaces</a:t>
            </a:r>
          </a:p>
          <a:p>
            <a:pPr lvl="3"/>
            <a:endParaRPr lang="en-US" sz="2400" dirty="0">
              <a:latin typeface="Calibri" pitchFamily="34" charset="0"/>
              <a:cs typeface="Calibri" pitchFamily="34" charset="0"/>
            </a:endParaRPr>
          </a:p>
          <a:p>
            <a:pPr lvl="3"/>
            <a:r>
              <a:rPr lang="en-US" sz="2400" dirty="0">
                <a:latin typeface="Calibri" pitchFamily="34" charset="0"/>
                <a:cs typeface="Calibri" pitchFamily="34" charset="0"/>
              </a:rPr>
              <a:t> </a:t>
            </a:r>
          </a:p>
          <a:p>
            <a:pPr>
              <a:buFont typeface="Arial" pitchFamily="34" charset="0"/>
              <a:buChar char="•"/>
            </a:pPr>
            <a:endParaRPr lang="en-US" sz="2400" dirty="0">
              <a:latin typeface="Calibri" pitchFamily="34" charset="0"/>
              <a:cs typeface="Calibri" pitchFamily="34" charset="0"/>
            </a:endParaRPr>
          </a:p>
          <a:p>
            <a:endParaRPr lang="en-US" dirty="0"/>
          </a:p>
        </p:txBody>
      </p:sp>
      <p:pic>
        <p:nvPicPr>
          <p:cNvPr id="5123" name="Picture 3"/>
          <p:cNvPicPr>
            <a:picLocks noChangeAspect="1" noChangeArrowheads="1"/>
          </p:cNvPicPr>
          <p:nvPr/>
        </p:nvPicPr>
        <p:blipFill>
          <a:blip r:embed="rId3"/>
          <a:srcRect/>
          <a:stretch>
            <a:fillRect/>
          </a:stretch>
        </p:blipFill>
        <p:spPr bwMode="auto">
          <a:xfrm>
            <a:off x="807396" y="1609625"/>
            <a:ext cx="9253538" cy="5000625"/>
          </a:xfrm>
          <a:prstGeom prst="rect">
            <a:avLst/>
          </a:prstGeom>
          <a:noFill/>
          <a:ln w="9525">
            <a:noFill/>
            <a:miter lim="800000"/>
            <a:headEnd/>
            <a:tailEnd/>
          </a:ln>
          <a:effec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pPr lvl="0"/>
            <a:r>
              <a:rPr lang="en-US" sz="3067" dirty="0">
                <a:solidFill>
                  <a:srgbClr val="00A4B6"/>
                </a:solidFill>
                <a:latin typeface="Cambria" panose="02040503050406030204" pitchFamily="18" charset="0"/>
                <a:ea typeface="Cambria" panose="02040503050406030204" pitchFamily="18" charset="0"/>
                <a:cs typeface="Proxima Nova"/>
                <a:sym typeface="Proxima Nova"/>
              </a:rPr>
              <a:t>GSM Architecture-Summary</a:t>
            </a:r>
            <a:endParaRPr sz="3067" dirty="0">
              <a:solidFill>
                <a:srgbClr val="00A4B6"/>
              </a:solidFill>
              <a:latin typeface="Cambria" panose="02040503050406030204" pitchFamily="18" charset="0"/>
              <a:ea typeface="Cambria" panose="02040503050406030204" pitchFamily="18" charset="0"/>
              <a:cs typeface="Proxima Nova"/>
              <a:sym typeface="Proxima Nova"/>
            </a:endParaRPr>
          </a:p>
        </p:txBody>
      </p:sp>
      <p:pic>
        <p:nvPicPr>
          <p:cNvPr id="24" name="Picture 23">
            <a:extLst>
              <a:ext uri="{FF2B5EF4-FFF2-40B4-BE49-F238E27FC236}">
                <a16:creationId xmlns:a16="http://schemas.microsoft.com/office/drawing/2014/main" id="{599A3892-7495-A094-06F9-9FF25200F281}"/>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972" t="2895" r="1390" b="28075"/>
          <a:stretch/>
        </p:blipFill>
        <p:spPr bwMode="auto">
          <a:xfrm>
            <a:off x="0" y="714763"/>
            <a:ext cx="8547111" cy="38027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25" name="Table 24">
            <a:extLst>
              <a:ext uri="{FF2B5EF4-FFF2-40B4-BE49-F238E27FC236}">
                <a16:creationId xmlns:a16="http://schemas.microsoft.com/office/drawing/2014/main" id="{A0A686B7-9711-FEED-79DB-050E78265632}"/>
              </a:ext>
            </a:extLst>
          </p:cNvPr>
          <p:cNvGraphicFramePr>
            <a:graphicFrameLocks noGrp="1"/>
          </p:cNvGraphicFramePr>
          <p:nvPr>
            <p:extLst>
              <p:ext uri="{D42A27DB-BD31-4B8C-83A1-F6EECF244321}">
                <p14:modId xmlns:p14="http://schemas.microsoft.com/office/powerpoint/2010/main" val="2849020438"/>
              </p:ext>
            </p:extLst>
          </p:nvPr>
        </p:nvGraphicFramePr>
        <p:xfrm>
          <a:off x="160655" y="4609809"/>
          <a:ext cx="3644890" cy="350520"/>
        </p:xfrm>
        <a:graphic>
          <a:graphicData uri="http://schemas.openxmlformats.org/drawingml/2006/table">
            <a:tbl>
              <a:tblPr firstRow="1" bandRow="1"/>
              <a:tblGrid>
                <a:gridCol w="740410">
                  <a:extLst>
                    <a:ext uri="{9D8B030D-6E8A-4147-A177-3AD203B41FA5}">
                      <a16:colId xmlns:a16="http://schemas.microsoft.com/office/drawing/2014/main" val="20000"/>
                    </a:ext>
                  </a:extLst>
                </a:gridCol>
                <a:gridCol w="2904480">
                  <a:extLst>
                    <a:ext uri="{9D8B030D-6E8A-4147-A177-3AD203B41FA5}">
                      <a16:colId xmlns:a16="http://schemas.microsoft.com/office/drawing/2014/main" val="20001"/>
                    </a:ext>
                  </a:extLst>
                </a:gridCol>
              </a:tblGrid>
              <a:tr h="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r>
                        <a:rPr lang="en-US" sz="1700" dirty="0">
                          <a:latin typeface="Cambria" panose="02040503050406030204" pitchFamily="18" charset="0"/>
                          <a:ea typeface="Cambria" panose="02040503050406030204" pitchFamily="18" charset="0"/>
                        </a:rPr>
                        <a:t>AUC</a:t>
                      </a:r>
                      <a:endParaRPr lang="en-IN" sz="1700" dirty="0">
                        <a:latin typeface="Cambria" panose="02040503050406030204" pitchFamily="18" charset="0"/>
                        <a:ea typeface="Cambria" panose="02040503050406030204" pitchFamily="18" charset="0"/>
                      </a:endParaRPr>
                    </a:p>
                  </a:txBody>
                  <a:tcPr>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r>
                        <a:rPr lang="en-US" sz="1700" dirty="0">
                          <a:latin typeface="Cambria" panose="02040503050406030204" pitchFamily="18" charset="0"/>
                          <a:ea typeface="Cambria" panose="02040503050406030204" pitchFamily="18" charset="0"/>
                        </a:rPr>
                        <a:t>Authentication center</a:t>
                      </a:r>
                      <a:endParaRPr lang="en-IN" sz="1700" dirty="0">
                        <a:latin typeface="Cambria" panose="02040503050406030204" pitchFamily="18" charset="0"/>
                        <a:ea typeface="Cambria" panose="02040503050406030204" pitchFamily="18" charset="0"/>
                      </a:endParaRPr>
                    </a:p>
                  </a:txBody>
                  <a:tcPr>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graphicFrame>
        <p:nvGraphicFramePr>
          <p:cNvPr id="26" name="Table 25">
            <a:extLst>
              <a:ext uri="{FF2B5EF4-FFF2-40B4-BE49-F238E27FC236}">
                <a16:creationId xmlns:a16="http://schemas.microsoft.com/office/drawing/2014/main" id="{2B0D8109-A707-D895-FF78-009D420F3FB2}"/>
              </a:ext>
            </a:extLst>
          </p:cNvPr>
          <p:cNvGraphicFramePr>
            <a:graphicFrameLocks noGrp="1"/>
          </p:cNvGraphicFramePr>
          <p:nvPr>
            <p:extLst>
              <p:ext uri="{D42A27DB-BD31-4B8C-83A1-F6EECF244321}">
                <p14:modId xmlns:p14="http://schemas.microsoft.com/office/powerpoint/2010/main" val="2296738374"/>
              </p:ext>
            </p:extLst>
          </p:nvPr>
        </p:nvGraphicFramePr>
        <p:xfrm>
          <a:off x="160655" y="4960349"/>
          <a:ext cx="3644890" cy="350520"/>
        </p:xfrm>
        <a:graphic>
          <a:graphicData uri="http://schemas.openxmlformats.org/drawingml/2006/table">
            <a:tbl>
              <a:tblPr firstRow="1" bandRow="1"/>
              <a:tblGrid>
                <a:gridCol w="740410">
                  <a:extLst>
                    <a:ext uri="{9D8B030D-6E8A-4147-A177-3AD203B41FA5}">
                      <a16:colId xmlns:a16="http://schemas.microsoft.com/office/drawing/2014/main" val="20000"/>
                    </a:ext>
                  </a:extLst>
                </a:gridCol>
                <a:gridCol w="2904480">
                  <a:extLst>
                    <a:ext uri="{9D8B030D-6E8A-4147-A177-3AD203B41FA5}">
                      <a16:colId xmlns:a16="http://schemas.microsoft.com/office/drawing/2014/main" val="20001"/>
                    </a:ext>
                  </a:extLst>
                </a:gridCol>
              </a:tblGrid>
              <a:tr h="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r>
                        <a:rPr lang="en-US" sz="1700" dirty="0">
                          <a:latin typeface="Cambria" panose="02040503050406030204" pitchFamily="18" charset="0"/>
                          <a:ea typeface="Cambria" panose="02040503050406030204" pitchFamily="18" charset="0"/>
                        </a:rPr>
                        <a:t>BSC</a:t>
                      </a:r>
                      <a:endParaRPr lang="en-IN" sz="1700" dirty="0">
                        <a:latin typeface="Cambria" panose="02040503050406030204" pitchFamily="18" charset="0"/>
                        <a:ea typeface="Cambria" panose="02040503050406030204" pitchFamily="18" charset="0"/>
                      </a:endParaRPr>
                    </a:p>
                  </a:txBody>
                  <a:tcPr>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r>
                        <a:rPr lang="en-US" sz="1700" dirty="0">
                          <a:latin typeface="Cambria" panose="02040503050406030204" pitchFamily="18" charset="0"/>
                          <a:ea typeface="Cambria" panose="02040503050406030204" pitchFamily="18" charset="0"/>
                        </a:rPr>
                        <a:t>Base station controller</a:t>
                      </a:r>
                      <a:endParaRPr lang="en-IN" sz="1700" dirty="0">
                        <a:latin typeface="Cambria" panose="02040503050406030204" pitchFamily="18" charset="0"/>
                        <a:ea typeface="Cambria" panose="02040503050406030204" pitchFamily="18" charset="0"/>
                      </a:endParaRPr>
                    </a:p>
                  </a:txBody>
                  <a:tcPr>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graphicFrame>
        <p:nvGraphicFramePr>
          <p:cNvPr id="27" name="Table 26">
            <a:extLst>
              <a:ext uri="{FF2B5EF4-FFF2-40B4-BE49-F238E27FC236}">
                <a16:creationId xmlns:a16="http://schemas.microsoft.com/office/drawing/2014/main" id="{D294953D-2D58-8EF8-089B-3CD28FFCA424}"/>
              </a:ext>
            </a:extLst>
          </p:cNvPr>
          <p:cNvGraphicFramePr>
            <a:graphicFrameLocks noGrp="1"/>
          </p:cNvGraphicFramePr>
          <p:nvPr>
            <p:extLst>
              <p:ext uri="{D42A27DB-BD31-4B8C-83A1-F6EECF244321}">
                <p14:modId xmlns:p14="http://schemas.microsoft.com/office/powerpoint/2010/main" val="2672650742"/>
              </p:ext>
            </p:extLst>
          </p:nvPr>
        </p:nvGraphicFramePr>
        <p:xfrm>
          <a:off x="162560" y="5311077"/>
          <a:ext cx="3644890" cy="350520"/>
        </p:xfrm>
        <a:graphic>
          <a:graphicData uri="http://schemas.openxmlformats.org/drawingml/2006/table">
            <a:tbl>
              <a:tblPr firstRow="1" bandRow="1"/>
              <a:tblGrid>
                <a:gridCol w="738505">
                  <a:extLst>
                    <a:ext uri="{9D8B030D-6E8A-4147-A177-3AD203B41FA5}">
                      <a16:colId xmlns:a16="http://schemas.microsoft.com/office/drawing/2014/main" val="20000"/>
                    </a:ext>
                  </a:extLst>
                </a:gridCol>
                <a:gridCol w="2906385">
                  <a:extLst>
                    <a:ext uri="{9D8B030D-6E8A-4147-A177-3AD203B41FA5}">
                      <a16:colId xmlns:a16="http://schemas.microsoft.com/office/drawing/2014/main" val="20001"/>
                    </a:ext>
                  </a:extLst>
                </a:gridCol>
              </a:tblGrid>
              <a:tr h="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r>
                        <a:rPr lang="en-US" sz="1700" dirty="0">
                          <a:latin typeface="Cambria" panose="02040503050406030204" pitchFamily="18" charset="0"/>
                          <a:ea typeface="Cambria" panose="02040503050406030204" pitchFamily="18" charset="0"/>
                        </a:rPr>
                        <a:t>BTS</a:t>
                      </a:r>
                      <a:endParaRPr lang="en-IN" sz="1700" dirty="0">
                        <a:latin typeface="Cambria" panose="02040503050406030204" pitchFamily="18" charset="0"/>
                        <a:ea typeface="Cambria" panose="02040503050406030204" pitchFamily="18" charset="0"/>
                      </a:endParaRPr>
                    </a:p>
                  </a:txBody>
                  <a:tcPr>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r>
                        <a:rPr lang="en-US" sz="1700" dirty="0">
                          <a:latin typeface="Cambria" panose="02040503050406030204" pitchFamily="18" charset="0"/>
                          <a:ea typeface="Cambria" panose="02040503050406030204" pitchFamily="18" charset="0"/>
                        </a:rPr>
                        <a:t>Base  trans-receiver system</a:t>
                      </a:r>
                      <a:endParaRPr lang="en-IN" sz="1700" dirty="0">
                        <a:latin typeface="Cambria" panose="02040503050406030204" pitchFamily="18" charset="0"/>
                        <a:ea typeface="Cambria" panose="02040503050406030204" pitchFamily="18" charset="0"/>
                      </a:endParaRPr>
                    </a:p>
                  </a:txBody>
                  <a:tcPr>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graphicFrame>
        <p:nvGraphicFramePr>
          <p:cNvPr id="28" name="Table 27">
            <a:extLst>
              <a:ext uri="{FF2B5EF4-FFF2-40B4-BE49-F238E27FC236}">
                <a16:creationId xmlns:a16="http://schemas.microsoft.com/office/drawing/2014/main" id="{FC7D4E17-5887-F6CA-F58E-78431ABF857F}"/>
              </a:ext>
            </a:extLst>
          </p:cNvPr>
          <p:cNvGraphicFramePr>
            <a:graphicFrameLocks noGrp="1"/>
          </p:cNvGraphicFramePr>
          <p:nvPr>
            <p:extLst>
              <p:ext uri="{D42A27DB-BD31-4B8C-83A1-F6EECF244321}">
                <p14:modId xmlns:p14="http://schemas.microsoft.com/office/powerpoint/2010/main" val="2701641834"/>
              </p:ext>
            </p:extLst>
          </p:nvPr>
        </p:nvGraphicFramePr>
        <p:xfrm>
          <a:off x="162560" y="5660691"/>
          <a:ext cx="3644890" cy="350520"/>
        </p:xfrm>
        <a:graphic>
          <a:graphicData uri="http://schemas.openxmlformats.org/drawingml/2006/table">
            <a:tbl>
              <a:tblPr firstRow="1" bandRow="1"/>
              <a:tblGrid>
                <a:gridCol w="738505">
                  <a:extLst>
                    <a:ext uri="{9D8B030D-6E8A-4147-A177-3AD203B41FA5}">
                      <a16:colId xmlns:a16="http://schemas.microsoft.com/office/drawing/2014/main" val="20000"/>
                    </a:ext>
                  </a:extLst>
                </a:gridCol>
                <a:gridCol w="2906385">
                  <a:extLst>
                    <a:ext uri="{9D8B030D-6E8A-4147-A177-3AD203B41FA5}">
                      <a16:colId xmlns:a16="http://schemas.microsoft.com/office/drawing/2014/main" val="20001"/>
                    </a:ext>
                  </a:extLst>
                </a:gridCol>
              </a:tblGrid>
              <a:tr h="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r>
                        <a:rPr lang="en-US" sz="1700" dirty="0">
                          <a:latin typeface="Cambria" panose="02040503050406030204" pitchFamily="18" charset="0"/>
                          <a:ea typeface="Cambria" panose="02040503050406030204" pitchFamily="18" charset="0"/>
                        </a:rPr>
                        <a:t>EIR</a:t>
                      </a:r>
                      <a:endParaRPr lang="en-IN" sz="1700" dirty="0">
                        <a:latin typeface="Cambria" panose="02040503050406030204" pitchFamily="18" charset="0"/>
                        <a:ea typeface="Cambria" panose="02040503050406030204" pitchFamily="18" charset="0"/>
                      </a:endParaRPr>
                    </a:p>
                  </a:txBody>
                  <a:tcPr>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r>
                        <a:rPr lang="en-US" sz="1700" dirty="0">
                          <a:latin typeface="Cambria" panose="02040503050406030204" pitchFamily="18" charset="0"/>
                          <a:ea typeface="Cambria" panose="02040503050406030204" pitchFamily="18" charset="0"/>
                        </a:rPr>
                        <a:t>Equipment</a:t>
                      </a:r>
                      <a:r>
                        <a:rPr lang="en-US" sz="1700" baseline="0" dirty="0">
                          <a:latin typeface="Cambria" panose="02040503050406030204" pitchFamily="18" charset="0"/>
                          <a:ea typeface="Cambria" panose="02040503050406030204" pitchFamily="18" charset="0"/>
                        </a:rPr>
                        <a:t> Identity Register</a:t>
                      </a:r>
                      <a:endParaRPr lang="en-IN" sz="1700" dirty="0">
                        <a:latin typeface="Cambria" panose="02040503050406030204" pitchFamily="18" charset="0"/>
                        <a:ea typeface="Cambria" panose="02040503050406030204" pitchFamily="18" charset="0"/>
                      </a:endParaRPr>
                    </a:p>
                  </a:txBody>
                  <a:tcPr>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graphicFrame>
        <p:nvGraphicFramePr>
          <p:cNvPr id="29" name="Table 28">
            <a:extLst>
              <a:ext uri="{FF2B5EF4-FFF2-40B4-BE49-F238E27FC236}">
                <a16:creationId xmlns:a16="http://schemas.microsoft.com/office/drawing/2014/main" id="{6009588C-BE55-9772-F876-E155591678B3}"/>
              </a:ext>
            </a:extLst>
          </p:cNvPr>
          <p:cNvGraphicFramePr>
            <a:graphicFrameLocks noGrp="1"/>
          </p:cNvGraphicFramePr>
          <p:nvPr>
            <p:extLst>
              <p:ext uri="{D42A27DB-BD31-4B8C-83A1-F6EECF244321}">
                <p14:modId xmlns:p14="http://schemas.microsoft.com/office/powerpoint/2010/main" val="3917043759"/>
              </p:ext>
            </p:extLst>
          </p:nvPr>
        </p:nvGraphicFramePr>
        <p:xfrm>
          <a:off x="164465" y="6011211"/>
          <a:ext cx="3644890" cy="350520"/>
        </p:xfrm>
        <a:graphic>
          <a:graphicData uri="http://schemas.openxmlformats.org/drawingml/2006/table">
            <a:tbl>
              <a:tblPr firstRow="1" bandRow="1"/>
              <a:tblGrid>
                <a:gridCol w="736600">
                  <a:extLst>
                    <a:ext uri="{9D8B030D-6E8A-4147-A177-3AD203B41FA5}">
                      <a16:colId xmlns:a16="http://schemas.microsoft.com/office/drawing/2014/main" val="20000"/>
                    </a:ext>
                  </a:extLst>
                </a:gridCol>
                <a:gridCol w="2908290">
                  <a:extLst>
                    <a:ext uri="{9D8B030D-6E8A-4147-A177-3AD203B41FA5}">
                      <a16:colId xmlns:a16="http://schemas.microsoft.com/office/drawing/2014/main" val="20001"/>
                    </a:ext>
                  </a:extLst>
                </a:gridCol>
              </a:tblGrid>
              <a:tr h="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r>
                        <a:rPr lang="en-US" sz="1700" dirty="0">
                          <a:latin typeface="Cambria" panose="02040503050406030204" pitchFamily="18" charset="0"/>
                          <a:ea typeface="Cambria" panose="02040503050406030204" pitchFamily="18" charset="0"/>
                        </a:rPr>
                        <a:t>GMSC</a:t>
                      </a:r>
                      <a:endParaRPr lang="en-IN" sz="1700" dirty="0">
                        <a:latin typeface="Cambria" panose="02040503050406030204" pitchFamily="18" charset="0"/>
                        <a:ea typeface="Cambria" panose="02040503050406030204" pitchFamily="18" charset="0"/>
                      </a:endParaRPr>
                    </a:p>
                  </a:txBody>
                  <a:tcPr>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r>
                        <a:rPr lang="en-US" sz="1700" dirty="0">
                          <a:latin typeface="Cambria" panose="02040503050406030204" pitchFamily="18" charset="0"/>
                          <a:ea typeface="Cambria" panose="02040503050406030204" pitchFamily="18" charset="0"/>
                        </a:rPr>
                        <a:t>Gateway</a:t>
                      </a:r>
                      <a:r>
                        <a:rPr lang="en-US" sz="1700" baseline="0" dirty="0">
                          <a:latin typeface="Cambria" panose="02040503050406030204" pitchFamily="18" charset="0"/>
                          <a:ea typeface="Cambria" panose="02040503050406030204" pitchFamily="18" charset="0"/>
                        </a:rPr>
                        <a:t> MSC</a:t>
                      </a:r>
                      <a:endParaRPr lang="en-IN" sz="1700" dirty="0">
                        <a:latin typeface="Cambria" panose="02040503050406030204" pitchFamily="18" charset="0"/>
                        <a:ea typeface="Cambria" panose="02040503050406030204" pitchFamily="18" charset="0"/>
                      </a:endParaRPr>
                    </a:p>
                  </a:txBody>
                  <a:tcPr>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graphicFrame>
        <p:nvGraphicFramePr>
          <p:cNvPr id="30" name="Table 29">
            <a:extLst>
              <a:ext uri="{FF2B5EF4-FFF2-40B4-BE49-F238E27FC236}">
                <a16:creationId xmlns:a16="http://schemas.microsoft.com/office/drawing/2014/main" id="{14FAD0C0-6938-B2A6-9D4D-CD640DA72BE8}"/>
              </a:ext>
            </a:extLst>
          </p:cNvPr>
          <p:cNvGraphicFramePr>
            <a:graphicFrameLocks noGrp="1"/>
          </p:cNvGraphicFramePr>
          <p:nvPr>
            <p:extLst>
              <p:ext uri="{D42A27DB-BD31-4B8C-83A1-F6EECF244321}">
                <p14:modId xmlns:p14="http://schemas.microsoft.com/office/powerpoint/2010/main" val="252576902"/>
              </p:ext>
            </p:extLst>
          </p:nvPr>
        </p:nvGraphicFramePr>
        <p:xfrm>
          <a:off x="3805391" y="4609809"/>
          <a:ext cx="4031144" cy="350520"/>
        </p:xfrm>
        <a:graphic>
          <a:graphicData uri="http://schemas.openxmlformats.org/drawingml/2006/table">
            <a:tbl>
              <a:tblPr firstRow="1" bandRow="1"/>
              <a:tblGrid>
                <a:gridCol w="669454">
                  <a:extLst>
                    <a:ext uri="{9D8B030D-6E8A-4147-A177-3AD203B41FA5}">
                      <a16:colId xmlns:a16="http://schemas.microsoft.com/office/drawing/2014/main" val="20000"/>
                    </a:ext>
                  </a:extLst>
                </a:gridCol>
                <a:gridCol w="3361690">
                  <a:extLst>
                    <a:ext uri="{9D8B030D-6E8A-4147-A177-3AD203B41FA5}">
                      <a16:colId xmlns:a16="http://schemas.microsoft.com/office/drawing/2014/main" val="20001"/>
                    </a:ext>
                  </a:extLst>
                </a:gridCol>
              </a:tblGrid>
              <a:tr h="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r>
                        <a:rPr lang="en-US" sz="1700" dirty="0">
                          <a:latin typeface="Cambria" panose="02040503050406030204" pitchFamily="18" charset="0"/>
                          <a:ea typeface="Cambria" panose="02040503050406030204" pitchFamily="18" charset="0"/>
                        </a:rPr>
                        <a:t>HLR</a:t>
                      </a:r>
                      <a:endParaRPr lang="en-IN" sz="1700" dirty="0">
                        <a:latin typeface="Cambria" panose="02040503050406030204" pitchFamily="18" charset="0"/>
                        <a:ea typeface="Cambria" panose="02040503050406030204" pitchFamily="18" charset="0"/>
                      </a:endParaRPr>
                    </a:p>
                  </a:txBody>
                  <a:tcPr>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r>
                        <a:rPr lang="en-IN" sz="1700" b="0" i="0" kern="1200" dirty="0">
                          <a:solidFill>
                            <a:schemeClr val="tx1"/>
                          </a:solidFill>
                          <a:effectLst/>
                          <a:latin typeface="Cambria" panose="02040503050406030204" pitchFamily="18" charset="0"/>
                          <a:ea typeface="Cambria" panose="02040503050406030204" pitchFamily="18" charset="0"/>
                          <a:cs typeface="+mn-cs"/>
                        </a:rPr>
                        <a:t>Home Location Register</a:t>
                      </a:r>
                      <a:endParaRPr lang="en-IN" sz="1700" dirty="0">
                        <a:latin typeface="Cambria" panose="02040503050406030204" pitchFamily="18" charset="0"/>
                        <a:ea typeface="Cambria" panose="02040503050406030204" pitchFamily="18" charset="0"/>
                      </a:endParaRPr>
                    </a:p>
                  </a:txBody>
                  <a:tcPr>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graphicFrame>
        <p:nvGraphicFramePr>
          <p:cNvPr id="31" name="Table 30">
            <a:extLst>
              <a:ext uri="{FF2B5EF4-FFF2-40B4-BE49-F238E27FC236}">
                <a16:creationId xmlns:a16="http://schemas.microsoft.com/office/drawing/2014/main" id="{C661C0C0-DCB8-4451-1308-015D7B5AB07F}"/>
              </a:ext>
            </a:extLst>
          </p:cNvPr>
          <p:cNvGraphicFramePr>
            <a:graphicFrameLocks noGrp="1"/>
          </p:cNvGraphicFramePr>
          <p:nvPr>
            <p:extLst>
              <p:ext uri="{D42A27DB-BD31-4B8C-83A1-F6EECF244321}">
                <p14:modId xmlns:p14="http://schemas.microsoft.com/office/powerpoint/2010/main" val="47223578"/>
              </p:ext>
            </p:extLst>
          </p:nvPr>
        </p:nvGraphicFramePr>
        <p:xfrm>
          <a:off x="3807297" y="4959423"/>
          <a:ext cx="4031144" cy="350520"/>
        </p:xfrm>
        <a:graphic>
          <a:graphicData uri="http://schemas.openxmlformats.org/drawingml/2006/table">
            <a:tbl>
              <a:tblPr firstRow="1" bandRow="1"/>
              <a:tblGrid>
                <a:gridCol w="667548">
                  <a:extLst>
                    <a:ext uri="{9D8B030D-6E8A-4147-A177-3AD203B41FA5}">
                      <a16:colId xmlns:a16="http://schemas.microsoft.com/office/drawing/2014/main" val="20000"/>
                    </a:ext>
                  </a:extLst>
                </a:gridCol>
                <a:gridCol w="3363596">
                  <a:extLst>
                    <a:ext uri="{9D8B030D-6E8A-4147-A177-3AD203B41FA5}">
                      <a16:colId xmlns:a16="http://schemas.microsoft.com/office/drawing/2014/main" val="20001"/>
                    </a:ext>
                  </a:extLst>
                </a:gridCol>
              </a:tblGrid>
              <a:tr h="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r>
                        <a:rPr lang="en-US" sz="1700" dirty="0">
                          <a:latin typeface="Cambria" panose="02040503050406030204" pitchFamily="18" charset="0"/>
                          <a:ea typeface="Cambria" panose="02040503050406030204" pitchFamily="18" charset="0"/>
                        </a:rPr>
                        <a:t>ISDN</a:t>
                      </a:r>
                      <a:endParaRPr lang="en-IN" sz="1700" dirty="0">
                        <a:latin typeface="Cambria" panose="02040503050406030204" pitchFamily="18" charset="0"/>
                        <a:ea typeface="Cambria" panose="02040503050406030204" pitchFamily="18" charset="0"/>
                      </a:endParaRPr>
                    </a:p>
                  </a:txBody>
                  <a:tcPr>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r>
                        <a:rPr lang="en-IN" sz="1700" b="0" i="0" kern="1200" dirty="0">
                          <a:solidFill>
                            <a:schemeClr val="tx1"/>
                          </a:solidFill>
                          <a:effectLst/>
                          <a:latin typeface="Cambria" panose="02040503050406030204" pitchFamily="18" charset="0"/>
                          <a:ea typeface="Cambria" panose="02040503050406030204" pitchFamily="18" charset="0"/>
                          <a:cs typeface="+mn-cs"/>
                        </a:rPr>
                        <a:t>Integrated</a:t>
                      </a:r>
                      <a:r>
                        <a:rPr lang="en-IN" sz="1700" b="0" i="0" kern="1200" baseline="0" dirty="0">
                          <a:solidFill>
                            <a:schemeClr val="tx1"/>
                          </a:solidFill>
                          <a:effectLst/>
                          <a:latin typeface="Cambria" panose="02040503050406030204" pitchFamily="18" charset="0"/>
                          <a:ea typeface="Cambria" panose="02040503050406030204" pitchFamily="18" charset="0"/>
                          <a:cs typeface="+mn-cs"/>
                        </a:rPr>
                        <a:t> System Digital Network</a:t>
                      </a:r>
                      <a:endParaRPr lang="en-IN" sz="1700" dirty="0">
                        <a:latin typeface="Cambria" panose="02040503050406030204" pitchFamily="18" charset="0"/>
                        <a:ea typeface="Cambria" panose="02040503050406030204" pitchFamily="18" charset="0"/>
                      </a:endParaRPr>
                    </a:p>
                  </a:txBody>
                  <a:tcPr>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graphicFrame>
        <p:nvGraphicFramePr>
          <p:cNvPr id="32" name="Table 31">
            <a:extLst>
              <a:ext uri="{FF2B5EF4-FFF2-40B4-BE49-F238E27FC236}">
                <a16:creationId xmlns:a16="http://schemas.microsoft.com/office/drawing/2014/main" id="{3FD5CF72-6F09-8A28-5B06-92ABD47D810A}"/>
              </a:ext>
            </a:extLst>
          </p:cNvPr>
          <p:cNvGraphicFramePr>
            <a:graphicFrameLocks noGrp="1"/>
          </p:cNvGraphicFramePr>
          <p:nvPr>
            <p:extLst>
              <p:ext uri="{D42A27DB-BD31-4B8C-83A1-F6EECF244321}">
                <p14:modId xmlns:p14="http://schemas.microsoft.com/office/powerpoint/2010/main" val="1189473822"/>
              </p:ext>
            </p:extLst>
          </p:nvPr>
        </p:nvGraphicFramePr>
        <p:xfrm>
          <a:off x="3807648" y="5310057"/>
          <a:ext cx="4028887" cy="350520"/>
        </p:xfrm>
        <a:graphic>
          <a:graphicData uri="http://schemas.openxmlformats.org/drawingml/2006/table">
            <a:tbl>
              <a:tblPr firstRow="1" bandRow="1"/>
              <a:tblGrid>
                <a:gridCol w="667197">
                  <a:extLst>
                    <a:ext uri="{9D8B030D-6E8A-4147-A177-3AD203B41FA5}">
                      <a16:colId xmlns:a16="http://schemas.microsoft.com/office/drawing/2014/main" val="20000"/>
                    </a:ext>
                  </a:extLst>
                </a:gridCol>
                <a:gridCol w="3361690">
                  <a:extLst>
                    <a:ext uri="{9D8B030D-6E8A-4147-A177-3AD203B41FA5}">
                      <a16:colId xmlns:a16="http://schemas.microsoft.com/office/drawing/2014/main" val="20001"/>
                    </a:ext>
                  </a:extLst>
                </a:gridCol>
              </a:tblGrid>
              <a:tr h="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r>
                        <a:rPr lang="en-US" sz="1700" dirty="0">
                          <a:latin typeface="Cambria" panose="02040503050406030204" pitchFamily="18" charset="0"/>
                          <a:ea typeface="Cambria" panose="02040503050406030204" pitchFamily="18" charset="0"/>
                        </a:rPr>
                        <a:t>MS</a:t>
                      </a:r>
                      <a:endParaRPr lang="en-IN" sz="1700" dirty="0">
                        <a:latin typeface="Cambria" panose="02040503050406030204" pitchFamily="18" charset="0"/>
                        <a:ea typeface="Cambria" panose="02040503050406030204" pitchFamily="18" charset="0"/>
                      </a:endParaRPr>
                    </a:p>
                  </a:txBody>
                  <a:tcPr>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r>
                        <a:rPr lang="en-IN" sz="1700" dirty="0">
                          <a:latin typeface="Cambria" panose="02040503050406030204" pitchFamily="18" charset="0"/>
                          <a:ea typeface="Cambria" panose="02040503050406030204" pitchFamily="18" charset="0"/>
                        </a:rPr>
                        <a:t>Mobile station </a:t>
                      </a:r>
                    </a:p>
                  </a:txBody>
                  <a:tcPr>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graphicFrame>
        <p:nvGraphicFramePr>
          <p:cNvPr id="33" name="Table 32">
            <a:extLst>
              <a:ext uri="{FF2B5EF4-FFF2-40B4-BE49-F238E27FC236}">
                <a16:creationId xmlns:a16="http://schemas.microsoft.com/office/drawing/2014/main" id="{609368F4-C423-BF43-D113-DACF36F9AB52}"/>
              </a:ext>
            </a:extLst>
          </p:cNvPr>
          <p:cNvGraphicFramePr>
            <a:graphicFrameLocks noGrp="1"/>
          </p:cNvGraphicFramePr>
          <p:nvPr>
            <p:extLst>
              <p:ext uri="{D42A27DB-BD31-4B8C-83A1-F6EECF244321}">
                <p14:modId xmlns:p14="http://schemas.microsoft.com/office/powerpoint/2010/main" val="1977164860"/>
              </p:ext>
            </p:extLst>
          </p:nvPr>
        </p:nvGraphicFramePr>
        <p:xfrm>
          <a:off x="3809201" y="5660311"/>
          <a:ext cx="4027334" cy="350520"/>
        </p:xfrm>
        <a:graphic>
          <a:graphicData uri="http://schemas.openxmlformats.org/drawingml/2006/table">
            <a:tbl>
              <a:tblPr firstRow="1" bandRow="1"/>
              <a:tblGrid>
                <a:gridCol w="667549">
                  <a:extLst>
                    <a:ext uri="{9D8B030D-6E8A-4147-A177-3AD203B41FA5}">
                      <a16:colId xmlns:a16="http://schemas.microsoft.com/office/drawing/2014/main" val="20000"/>
                    </a:ext>
                  </a:extLst>
                </a:gridCol>
                <a:gridCol w="3359785">
                  <a:extLst>
                    <a:ext uri="{9D8B030D-6E8A-4147-A177-3AD203B41FA5}">
                      <a16:colId xmlns:a16="http://schemas.microsoft.com/office/drawing/2014/main" val="20001"/>
                    </a:ext>
                  </a:extLst>
                </a:gridCol>
              </a:tblGrid>
              <a:tr h="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r>
                        <a:rPr lang="en-US" sz="1700" dirty="0">
                          <a:latin typeface="Cambria" panose="02040503050406030204" pitchFamily="18" charset="0"/>
                          <a:ea typeface="Cambria" panose="02040503050406030204" pitchFamily="18" charset="0"/>
                        </a:rPr>
                        <a:t>MSC</a:t>
                      </a:r>
                      <a:endParaRPr lang="en-IN" sz="1700" dirty="0">
                        <a:latin typeface="Cambria" panose="02040503050406030204" pitchFamily="18" charset="0"/>
                        <a:ea typeface="Cambria" panose="02040503050406030204" pitchFamily="18" charset="0"/>
                      </a:endParaRPr>
                    </a:p>
                  </a:txBody>
                  <a:tcPr>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r>
                        <a:rPr lang="en-IN" sz="1700" dirty="0">
                          <a:latin typeface="Cambria" panose="02040503050406030204" pitchFamily="18" charset="0"/>
                          <a:ea typeface="Cambria" panose="02040503050406030204" pitchFamily="18" charset="0"/>
                        </a:rPr>
                        <a:t>Mobile Switching Centre</a:t>
                      </a:r>
                    </a:p>
                  </a:txBody>
                  <a:tcPr>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graphicFrame>
        <p:nvGraphicFramePr>
          <p:cNvPr id="34" name="Table 33">
            <a:extLst>
              <a:ext uri="{FF2B5EF4-FFF2-40B4-BE49-F238E27FC236}">
                <a16:creationId xmlns:a16="http://schemas.microsoft.com/office/drawing/2014/main" id="{082EB782-DB72-85E3-B396-15EB5581BF28}"/>
              </a:ext>
            </a:extLst>
          </p:cNvPr>
          <p:cNvGraphicFramePr>
            <a:graphicFrameLocks noGrp="1"/>
          </p:cNvGraphicFramePr>
          <p:nvPr>
            <p:extLst>
              <p:ext uri="{D42A27DB-BD31-4B8C-83A1-F6EECF244321}">
                <p14:modId xmlns:p14="http://schemas.microsoft.com/office/powerpoint/2010/main" val="821155455"/>
              </p:ext>
            </p:extLst>
          </p:nvPr>
        </p:nvGraphicFramePr>
        <p:xfrm>
          <a:off x="3809202" y="6010481"/>
          <a:ext cx="4027334" cy="350520"/>
        </p:xfrm>
        <a:graphic>
          <a:graphicData uri="http://schemas.openxmlformats.org/drawingml/2006/table">
            <a:tbl>
              <a:tblPr firstRow="1" bandRow="1"/>
              <a:tblGrid>
                <a:gridCol w="669453">
                  <a:extLst>
                    <a:ext uri="{9D8B030D-6E8A-4147-A177-3AD203B41FA5}">
                      <a16:colId xmlns:a16="http://schemas.microsoft.com/office/drawing/2014/main" val="20000"/>
                    </a:ext>
                  </a:extLst>
                </a:gridCol>
                <a:gridCol w="3357881">
                  <a:extLst>
                    <a:ext uri="{9D8B030D-6E8A-4147-A177-3AD203B41FA5}">
                      <a16:colId xmlns:a16="http://schemas.microsoft.com/office/drawing/2014/main" val="20001"/>
                    </a:ext>
                  </a:extLst>
                </a:gridCol>
              </a:tblGrid>
              <a:tr h="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r>
                        <a:rPr lang="en-US" sz="1700" dirty="0">
                          <a:latin typeface="Cambria" panose="02040503050406030204" pitchFamily="18" charset="0"/>
                          <a:ea typeface="Cambria" panose="02040503050406030204" pitchFamily="18" charset="0"/>
                        </a:rPr>
                        <a:t>PDN</a:t>
                      </a:r>
                      <a:endParaRPr lang="en-IN" sz="1700" dirty="0">
                        <a:latin typeface="Cambria" panose="02040503050406030204" pitchFamily="18" charset="0"/>
                        <a:ea typeface="Cambria" panose="02040503050406030204" pitchFamily="18" charset="0"/>
                      </a:endParaRPr>
                    </a:p>
                  </a:txBody>
                  <a:tcPr>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r>
                        <a:rPr lang="en-IN" sz="1700" dirty="0">
                          <a:latin typeface="Cambria" panose="02040503050406030204" pitchFamily="18" charset="0"/>
                          <a:ea typeface="Cambria" panose="02040503050406030204" pitchFamily="18" charset="0"/>
                        </a:rPr>
                        <a:t>Packet Data Network</a:t>
                      </a:r>
                    </a:p>
                  </a:txBody>
                  <a:tcPr>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graphicFrame>
        <p:nvGraphicFramePr>
          <p:cNvPr id="35" name="Table 34">
            <a:extLst>
              <a:ext uri="{FF2B5EF4-FFF2-40B4-BE49-F238E27FC236}">
                <a16:creationId xmlns:a16="http://schemas.microsoft.com/office/drawing/2014/main" id="{B68A59F8-3A2D-B6D7-1B89-6589D5A4A208}"/>
              </a:ext>
            </a:extLst>
          </p:cNvPr>
          <p:cNvGraphicFramePr>
            <a:graphicFrameLocks noGrp="1"/>
          </p:cNvGraphicFramePr>
          <p:nvPr>
            <p:extLst>
              <p:ext uri="{D42A27DB-BD31-4B8C-83A1-F6EECF244321}">
                <p14:modId xmlns:p14="http://schemas.microsoft.com/office/powerpoint/2010/main" val="837320260"/>
              </p:ext>
            </p:extLst>
          </p:nvPr>
        </p:nvGraphicFramePr>
        <p:xfrm>
          <a:off x="7840190" y="4608982"/>
          <a:ext cx="4316250" cy="350520"/>
        </p:xfrm>
        <a:graphic>
          <a:graphicData uri="http://schemas.openxmlformats.org/drawingml/2006/table">
            <a:tbl>
              <a:tblPr firstRow="1" bandRow="1"/>
              <a:tblGrid>
                <a:gridCol w="691670">
                  <a:extLst>
                    <a:ext uri="{9D8B030D-6E8A-4147-A177-3AD203B41FA5}">
                      <a16:colId xmlns:a16="http://schemas.microsoft.com/office/drawing/2014/main" val="20000"/>
                    </a:ext>
                  </a:extLst>
                </a:gridCol>
                <a:gridCol w="3624580">
                  <a:extLst>
                    <a:ext uri="{9D8B030D-6E8A-4147-A177-3AD203B41FA5}">
                      <a16:colId xmlns:a16="http://schemas.microsoft.com/office/drawing/2014/main" val="20001"/>
                    </a:ext>
                  </a:extLst>
                </a:gridCol>
              </a:tblGrid>
              <a:tr h="344076">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r>
                        <a:rPr lang="en-US" sz="1700" dirty="0">
                          <a:latin typeface="Cambria" panose="02040503050406030204" pitchFamily="18" charset="0"/>
                          <a:ea typeface="Cambria" panose="02040503050406030204" pitchFamily="18" charset="0"/>
                        </a:rPr>
                        <a:t>PSTN</a:t>
                      </a:r>
                      <a:endParaRPr lang="en-IN" sz="1700" dirty="0">
                        <a:latin typeface="Cambria" panose="02040503050406030204" pitchFamily="18" charset="0"/>
                        <a:ea typeface="Cambria" panose="02040503050406030204" pitchFamily="18" charset="0"/>
                      </a:endParaRPr>
                    </a:p>
                  </a:txBody>
                  <a:tcPr>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r>
                        <a:rPr lang="en-IN" sz="1700" dirty="0">
                          <a:latin typeface="Cambria" panose="02040503050406030204" pitchFamily="18" charset="0"/>
                          <a:ea typeface="Cambria" panose="02040503050406030204" pitchFamily="18" charset="0"/>
                        </a:rPr>
                        <a:t>Public Switching Telephone Network</a:t>
                      </a:r>
                    </a:p>
                  </a:txBody>
                  <a:tcPr>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graphicFrame>
        <p:nvGraphicFramePr>
          <p:cNvPr id="36" name="Table 35">
            <a:extLst>
              <a:ext uri="{FF2B5EF4-FFF2-40B4-BE49-F238E27FC236}">
                <a16:creationId xmlns:a16="http://schemas.microsoft.com/office/drawing/2014/main" id="{C76FD2F2-B5C7-0DCF-50A4-2B9D8E8B695D}"/>
              </a:ext>
            </a:extLst>
          </p:cNvPr>
          <p:cNvGraphicFramePr>
            <a:graphicFrameLocks noGrp="1"/>
          </p:cNvGraphicFramePr>
          <p:nvPr>
            <p:extLst>
              <p:ext uri="{D42A27DB-BD31-4B8C-83A1-F6EECF244321}">
                <p14:modId xmlns:p14="http://schemas.microsoft.com/office/powerpoint/2010/main" val="4068958887"/>
              </p:ext>
            </p:extLst>
          </p:nvPr>
        </p:nvGraphicFramePr>
        <p:xfrm>
          <a:off x="7838989" y="4959879"/>
          <a:ext cx="4316250" cy="350520"/>
        </p:xfrm>
        <a:graphic>
          <a:graphicData uri="http://schemas.openxmlformats.org/drawingml/2006/table">
            <a:tbl>
              <a:tblPr firstRow="1" bandRow="1"/>
              <a:tblGrid>
                <a:gridCol w="692871">
                  <a:extLst>
                    <a:ext uri="{9D8B030D-6E8A-4147-A177-3AD203B41FA5}">
                      <a16:colId xmlns:a16="http://schemas.microsoft.com/office/drawing/2014/main" val="20000"/>
                    </a:ext>
                  </a:extLst>
                </a:gridCol>
                <a:gridCol w="3623379">
                  <a:extLst>
                    <a:ext uri="{9D8B030D-6E8A-4147-A177-3AD203B41FA5}">
                      <a16:colId xmlns:a16="http://schemas.microsoft.com/office/drawing/2014/main" val="20001"/>
                    </a:ext>
                  </a:extLst>
                </a:gridCol>
              </a:tblGrid>
              <a:tr h="341087">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r>
                        <a:rPr lang="en-US" sz="1700" dirty="0">
                          <a:latin typeface="Cambria" panose="02040503050406030204" pitchFamily="18" charset="0"/>
                          <a:ea typeface="Cambria" panose="02040503050406030204" pitchFamily="18" charset="0"/>
                        </a:rPr>
                        <a:t>VLR</a:t>
                      </a:r>
                      <a:endParaRPr lang="en-IN" sz="1700" dirty="0">
                        <a:latin typeface="Cambria" panose="02040503050406030204" pitchFamily="18" charset="0"/>
                        <a:ea typeface="Cambria" panose="02040503050406030204" pitchFamily="18" charset="0"/>
                      </a:endParaRPr>
                    </a:p>
                  </a:txBody>
                  <a:tcPr>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r>
                        <a:rPr lang="en-IN" sz="1700" b="0" i="0" kern="1200" dirty="0">
                          <a:solidFill>
                            <a:schemeClr val="tx1"/>
                          </a:solidFill>
                          <a:effectLst/>
                          <a:latin typeface="Cambria" panose="02040503050406030204" pitchFamily="18" charset="0"/>
                          <a:ea typeface="Cambria" panose="02040503050406030204" pitchFamily="18" charset="0"/>
                          <a:cs typeface="+mn-cs"/>
                        </a:rPr>
                        <a:t>Visitor</a:t>
                      </a:r>
                      <a:r>
                        <a:rPr lang="en-IN" sz="1700" b="0" i="0" kern="1200" baseline="0" dirty="0">
                          <a:solidFill>
                            <a:schemeClr val="tx1"/>
                          </a:solidFill>
                          <a:effectLst/>
                          <a:latin typeface="Cambria" panose="02040503050406030204" pitchFamily="18" charset="0"/>
                          <a:ea typeface="Cambria" panose="02040503050406030204" pitchFamily="18" charset="0"/>
                          <a:cs typeface="+mn-cs"/>
                        </a:rPr>
                        <a:t> </a:t>
                      </a:r>
                      <a:r>
                        <a:rPr lang="en-IN" sz="1700" b="0" i="0" kern="1200" dirty="0">
                          <a:solidFill>
                            <a:schemeClr val="tx1"/>
                          </a:solidFill>
                          <a:effectLst/>
                          <a:latin typeface="Cambria" panose="02040503050406030204" pitchFamily="18" charset="0"/>
                          <a:ea typeface="Cambria" panose="02040503050406030204" pitchFamily="18" charset="0"/>
                          <a:cs typeface="+mn-cs"/>
                        </a:rPr>
                        <a:t>Location Register</a:t>
                      </a:r>
                      <a:endParaRPr lang="en-IN" sz="1700" dirty="0">
                        <a:latin typeface="Cambria" panose="02040503050406030204" pitchFamily="18" charset="0"/>
                        <a:ea typeface="Cambria" panose="02040503050406030204" pitchFamily="18" charset="0"/>
                      </a:endParaRPr>
                    </a:p>
                  </a:txBody>
                  <a:tcPr>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1337806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pPr lvl="0"/>
            <a:r>
              <a:rPr lang="en-US" sz="3067" dirty="0">
                <a:solidFill>
                  <a:srgbClr val="00A4B6"/>
                </a:solidFill>
                <a:latin typeface="Cambria" panose="02040503050406030204" pitchFamily="18" charset="0"/>
                <a:ea typeface="Cambria" panose="02040503050406030204" pitchFamily="18" charset="0"/>
                <a:cs typeface="Proxima Nova"/>
                <a:sym typeface="Proxima Nova"/>
              </a:rPr>
              <a:t>GSM Architecture</a:t>
            </a:r>
            <a:endParaRPr sz="3067" dirty="0">
              <a:solidFill>
                <a:srgbClr val="00A4B6"/>
              </a:solidFill>
              <a:latin typeface="Cambria" panose="02040503050406030204" pitchFamily="18" charset="0"/>
              <a:ea typeface="Cambria" panose="02040503050406030204" pitchFamily="18" charset="0"/>
              <a:cs typeface="Proxima Nova"/>
              <a:sym typeface="Proxima Nova"/>
            </a:endParaRPr>
          </a:p>
        </p:txBody>
      </p:sp>
      <p:sp>
        <p:nvSpPr>
          <p:cNvPr id="7" name="Cube 6">
            <a:extLst>
              <a:ext uri="{FF2B5EF4-FFF2-40B4-BE49-F238E27FC236}">
                <a16:creationId xmlns:a16="http://schemas.microsoft.com/office/drawing/2014/main" id="{3A772168-2555-FEB4-475C-F895F8F4359F}"/>
              </a:ext>
            </a:extLst>
          </p:cNvPr>
          <p:cNvSpPr/>
          <p:nvPr/>
        </p:nvSpPr>
        <p:spPr>
          <a:xfrm>
            <a:off x="4724400" y="2872815"/>
            <a:ext cx="838200" cy="838200"/>
          </a:xfrm>
          <a:prstGeom prst="cube">
            <a:avLst/>
          </a:prstGeom>
          <a:solidFill>
            <a:srgbClr val="CC99FF"/>
          </a:solidFill>
          <a:ln>
            <a:solidFill>
              <a:srgbClr val="7030A0"/>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MSC</a:t>
            </a:r>
          </a:p>
        </p:txBody>
      </p:sp>
      <p:sp>
        <p:nvSpPr>
          <p:cNvPr id="8" name="Cube 7">
            <a:extLst>
              <a:ext uri="{FF2B5EF4-FFF2-40B4-BE49-F238E27FC236}">
                <a16:creationId xmlns:a16="http://schemas.microsoft.com/office/drawing/2014/main" id="{EBFB99AC-DE5C-DAC4-9BBA-6737D5BF4603}"/>
              </a:ext>
            </a:extLst>
          </p:cNvPr>
          <p:cNvSpPr/>
          <p:nvPr/>
        </p:nvSpPr>
        <p:spPr>
          <a:xfrm>
            <a:off x="7004607" y="2650532"/>
            <a:ext cx="838200" cy="838200"/>
          </a:xfrm>
          <a:prstGeom prst="cube">
            <a:avLst/>
          </a:prstGeom>
          <a:solidFill>
            <a:schemeClr val="tx2">
              <a:lumMod val="60000"/>
              <a:lumOff val="40000"/>
            </a:schemeClr>
          </a:solidFill>
          <a:ln>
            <a:solidFill>
              <a:schemeClr val="tx2">
                <a:lumMod val="50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100" b="1" dirty="0"/>
              <a:t>GMSC</a:t>
            </a:r>
          </a:p>
        </p:txBody>
      </p:sp>
      <p:sp>
        <p:nvSpPr>
          <p:cNvPr id="9" name="Cube 8">
            <a:extLst>
              <a:ext uri="{FF2B5EF4-FFF2-40B4-BE49-F238E27FC236}">
                <a16:creationId xmlns:a16="http://schemas.microsoft.com/office/drawing/2014/main" id="{20B2BE39-8EC7-5409-E72C-26D91A9E5FAA}"/>
              </a:ext>
            </a:extLst>
          </p:cNvPr>
          <p:cNvSpPr/>
          <p:nvPr/>
        </p:nvSpPr>
        <p:spPr>
          <a:xfrm>
            <a:off x="7213345" y="1220284"/>
            <a:ext cx="838200" cy="838200"/>
          </a:xfrm>
          <a:prstGeom prst="cub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b="1" dirty="0"/>
              <a:t>ISC</a:t>
            </a:r>
          </a:p>
        </p:txBody>
      </p:sp>
      <p:sp>
        <p:nvSpPr>
          <p:cNvPr id="10" name="Cube 9">
            <a:extLst>
              <a:ext uri="{FF2B5EF4-FFF2-40B4-BE49-F238E27FC236}">
                <a16:creationId xmlns:a16="http://schemas.microsoft.com/office/drawing/2014/main" id="{BADC8B54-439E-0CED-B603-4C322A0DB27A}"/>
              </a:ext>
            </a:extLst>
          </p:cNvPr>
          <p:cNvSpPr/>
          <p:nvPr/>
        </p:nvSpPr>
        <p:spPr>
          <a:xfrm>
            <a:off x="4933950" y="1066800"/>
            <a:ext cx="838200" cy="838200"/>
          </a:xfrm>
          <a:prstGeom prst="cube">
            <a:avLst/>
          </a:prstGeom>
          <a:solidFill>
            <a:schemeClr val="accent2">
              <a:lumMod val="40000"/>
              <a:lumOff val="60000"/>
            </a:schemeClr>
          </a:solidFill>
          <a:ln>
            <a:solidFill>
              <a:srgbClr val="00B0F0"/>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b="1" dirty="0"/>
              <a:t>OMC</a:t>
            </a:r>
          </a:p>
        </p:txBody>
      </p:sp>
      <p:sp>
        <p:nvSpPr>
          <p:cNvPr id="12" name="Cube 11">
            <a:extLst>
              <a:ext uri="{FF2B5EF4-FFF2-40B4-BE49-F238E27FC236}">
                <a16:creationId xmlns:a16="http://schemas.microsoft.com/office/drawing/2014/main" id="{30D57817-093C-0157-5C5D-5E527FD3EDDD}"/>
              </a:ext>
            </a:extLst>
          </p:cNvPr>
          <p:cNvSpPr/>
          <p:nvPr/>
        </p:nvSpPr>
        <p:spPr>
          <a:xfrm>
            <a:off x="3313877" y="4173928"/>
            <a:ext cx="685800" cy="685800"/>
          </a:xfrm>
          <a:prstGeom prst="cub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b="1" dirty="0"/>
              <a:t>BSC</a:t>
            </a:r>
          </a:p>
        </p:txBody>
      </p:sp>
      <p:sp>
        <p:nvSpPr>
          <p:cNvPr id="13" name="Cube 12">
            <a:extLst>
              <a:ext uri="{FF2B5EF4-FFF2-40B4-BE49-F238E27FC236}">
                <a16:creationId xmlns:a16="http://schemas.microsoft.com/office/drawing/2014/main" id="{C8A763B3-8734-CE06-44C7-662B41F90355}"/>
              </a:ext>
            </a:extLst>
          </p:cNvPr>
          <p:cNvSpPr/>
          <p:nvPr/>
        </p:nvSpPr>
        <p:spPr>
          <a:xfrm>
            <a:off x="2848116" y="2176016"/>
            <a:ext cx="685800" cy="685800"/>
          </a:xfrm>
          <a:prstGeom prst="cub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b="1" dirty="0"/>
              <a:t>BSC</a:t>
            </a:r>
          </a:p>
        </p:txBody>
      </p:sp>
      <p:sp>
        <p:nvSpPr>
          <p:cNvPr id="14" name="Cube 13">
            <a:extLst>
              <a:ext uri="{FF2B5EF4-FFF2-40B4-BE49-F238E27FC236}">
                <a16:creationId xmlns:a16="http://schemas.microsoft.com/office/drawing/2014/main" id="{B9CC69C0-ACEB-F947-07E9-9243264A749D}"/>
              </a:ext>
            </a:extLst>
          </p:cNvPr>
          <p:cNvSpPr/>
          <p:nvPr/>
        </p:nvSpPr>
        <p:spPr>
          <a:xfrm>
            <a:off x="456879" y="2408349"/>
            <a:ext cx="778622" cy="556083"/>
          </a:xfrm>
          <a:prstGeom prst="cub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200" b="1" dirty="0"/>
              <a:t>BTS</a:t>
            </a:r>
            <a:endParaRPr lang="en-US" sz="1400" b="1" dirty="0"/>
          </a:p>
        </p:txBody>
      </p:sp>
      <p:sp>
        <p:nvSpPr>
          <p:cNvPr id="15" name="Cube 14">
            <a:extLst>
              <a:ext uri="{FF2B5EF4-FFF2-40B4-BE49-F238E27FC236}">
                <a16:creationId xmlns:a16="http://schemas.microsoft.com/office/drawing/2014/main" id="{54E9D2EC-3B8A-0EB6-E549-02366F7B6201}"/>
              </a:ext>
            </a:extLst>
          </p:cNvPr>
          <p:cNvSpPr/>
          <p:nvPr/>
        </p:nvSpPr>
        <p:spPr>
          <a:xfrm>
            <a:off x="882384" y="4368197"/>
            <a:ext cx="764858" cy="558793"/>
          </a:xfrm>
          <a:prstGeom prst="cub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200" b="1" dirty="0"/>
              <a:t>BTS</a:t>
            </a:r>
            <a:endParaRPr lang="en-US" sz="1400" b="1" dirty="0"/>
          </a:p>
        </p:txBody>
      </p:sp>
      <p:sp>
        <p:nvSpPr>
          <p:cNvPr id="16" name="Hexagon 15">
            <a:extLst>
              <a:ext uri="{FF2B5EF4-FFF2-40B4-BE49-F238E27FC236}">
                <a16:creationId xmlns:a16="http://schemas.microsoft.com/office/drawing/2014/main" id="{547EADD7-1DFD-2BCD-9DEB-F27740857E3E}"/>
              </a:ext>
            </a:extLst>
          </p:cNvPr>
          <p:cNvSpPr/>
          <p:nvPr/>
        </p:nvSpPr>
        <p:spPr>
          <a:xfrm rot="1631668">
            <a:off x="1038323" y="5159205"/>
            <a:ext cx="1333500" cy="1149569"/>
          </a:xfrm>
          <a:prstGeom prst="hexagon">
            <a:avLst/>
          </a:prstGeom>
          <a:noFill/>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17" name="Hexagon 16">
            <a:extLst>
              <a:ext uri="{FF2B5EF4-FFF2-40B4-BE49-F238E27FC236}">
                <a16:creationId xmlns:a16="http://schemas.microsoft.com/office/drawing/2014/main" id="{9975419E-E35D-5A8A-71EB-C5B3ED0CFE78}"/>
              </a:ext>
            </a:extLst>
          </p:cNvPr>
          <p:cNvSpPr/>
          <p:nvPr/>
        </p:nvSpPr>
        <p:spPr>
          <a:xfrm rot="1631668">
            <a:off x="384838" y="4155622"/>
            <a:ext cx="1333500" cy="1149569"/>
          </a:xfrm>
          <a:prstGeom prst="hexagon">
            <a:avLst/>
          </a:prstGeom>
          <a:noFill/>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18" name="Cube 17">
            <a:extLst>
              <a:ext uri="{FF2B5EF4-FFF2-40B4-BE49-F238E27FC236}">
                <a16:creationId xmlns:a16="http://schemas.microsoft.com/office/drawing/2014/main" id="{BFB90EA3-8968-742F-2A6A-40641E4C1218}"/>
              </a:ext>
            </a:extLst>
          </p:cNvPr>
          <p:cNvSpPr/>
          <p:nvPr/>
        </p:nvSpPr>
        <p:spPr>
          <a:xfrm>
            <a:off x="1146301" y="5410200"/>
            <a:ext cx="834900" cy="557893"/>
          </a:xfrm>
          <a:prstGeom prst="cub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200" b="1" dirty="0"/>
              <a:t>BTS</a:t>
            </a:r>
            <a:endParaRPr lang="en-US" sz="1400" b="1" dirty="0"/>
          </a:p>
        </p:txBody>
      </p:sp>
      <p:sp>
        <p:nvSpPr>
          <p:cNvPr id="19" name="Hexagon 18">
            <a:extLst>
              <a:ext uri="{FF2B5EF4-FFF2-40B4-BE49-F238E27FC236}">
                <a16:creationId xmlns:a16="http://schemas.microsoft.com/office/drawing/2014/main" id="{1FB22D67-28F3-37FA-CE5C-2FB446E211C3}"/>
              </a:ext>
            </a:extLst>
          </p:cNvPr>
          <p:cNvSpPr/>
          <p:nvPr/>
        </p:nvSpPr>
        <p:spPr>
          <a:xfrm rot="1631668">
            <a:off x="923034" y="3142750"/>
            <a:ext cx="1333500" cy="1149569"/>
          </a:xfrm>
          <a:prstGeom prst="hexagon">
            <a:avLst/>
          </a:prstGeom>
          <a:noFill/>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20" name="Hexagon 19">
            <a:extLst>
              <a:ext uri="{FF2B5EF4-FFF2-40B4-BE49-F238E27FC236}">
                <a16:creationId xmlns:a16="http://schemas.microsoft.com/office/drawing/2014/main" id="{6561E08D-B5B1-D2D4-F2E0-0DD223DD2C26}"/>
              </a:ext>
            </a:extLst>
          </p:cNvPr>
          <p:cNvSpPr/>
          <p:nvPr/>
        </p:nvSpPr>
        <p:spPr>
          <a:xfrm rot="1631668">
            <a:off x="265182" y="2146177"/>
            <a:ext cx="1333500" cy="1149569"/>
          </a:xfrm>
          <a:prstGeom prst="hexagon">
            <a:avLst/>
          </a:prstGeom>
          <a:noFill/>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grpSp>
        <p:nvGrpSpPr>
          <p:cNvPr id="21" name="Group 20">
            <a:extLst>
              <a:ext uri="{FF2B5EF4-FFF2-40B4-BE49-F238E27FC236}">
                <a16:creationId xmlns:a16="http://schemas.microsoft.com/office/drawing/2014/main" id="{F36F8E1F-A539-11FB-377E-A4A8D92E3EF4}"/>
              </a:ext>
            </a:extLst>
          </p:cNvPr>
          <p:cNvGrpSpPr/>
          <p:nvPr/>
        </p:nvGrpSpPr>
        <p:grpSpPr>
          <a:xfrm rot="13835909">
            <a:off x="1494096" y="5078481"/>
            <a:ext cx="395309" cy="284997"/>
            <a:chOff x="7305676" y="3613321"/>
            <a:chExt cx="562724" cy="527866"/>
          </a:xfrm>
        </p:grpSpPr>
        <p:sp>
          <p:nvSpPr>
            <p:cNvPr id="22" name="Half Frame 21">
              <a:extLst>
                <a:ext uri="{FF2B5EF4-FFF2-40B4-BE49-F238E27FC236}">
                  <a16:creationId xmlns:a16="http://schemas.microsoft.com/office/drawing/2014/main" id="{31A1ECD2-749D-9264-8EF4-05C831CFD8C0}"/>
                </a:ext>
              </a:extLst>
            </p:cNvPr>
            <p:cNvSpPr/>
            <p:nvPr/>
          </p:nvSpPr>
          <p:spPr>
            <a:xfrm>
              <a:off x="7620000" y="3892550"/>
              <a:ext cx="248400" cy="248637"/>
            </a:xfrm>
            <a:prstGeom prst="halfFrame">
              <a:avLst>
                <a:gd name="adj1" fmla="val 0"/>
                <a:gd name="adj2" fmla="val 0"/>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23" name="Straight Connector 22">
              <a:extLst>
                <a:ext uri="{FF2B5EF4-FFF2-40B4-BE49-F238E27FC236}">
                  <a16:creationId xmlns:a16="http://schemas.microsoft.com/office/drawing/2014/main" id="{0361F9DD-19BF-F2AD-8CE4-3D8084C14567}"/>
                </a:ext>
              </a:extLst>
            </p:cNvPr>
            <p:cNvCxnSpPr>
              <a:cxnSpLocks/>
            </p:cNvCxnSpPr>
            <p:nvPr/>
          </p:nvCxnSpPr>
          <p:spPr>
            <a:xfrm flipH="1" flipV="1">
              <a:off x="7305676" y="3613321"/>
              <a:ext cx="466724" cy="42862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24" name="Picture 23">
            <a:extLst>
              <a:ext uri="{FF2B5EF4-FFF2-40B4-BE49-F238E27FC236}">
                <a16:creationId xmlns:a16="http://schemas.microsoft.com/office/drawing/2014/main" id="{881AEBE2-81B1-8CD9-1DC5-75579FEB21A7}"/>
              </a:ext>
            </a:extLst>
          </p:cNvPr>
          <p:cNvPicPr>
            <a:picLocks noChangeAspect="1"/>
          </p:cNvPicPr>
          <p:nvPr/>
        </p:nvPicPr>
        <p:blipFill>
          <a:blip r:embed="rId6"/>
          <a:stretch>
            <a:fillRect/>
          </a:stretch>
        </p:blipFill>
        <p:spPr>
          <a:xfrm>
            <a:off x="1692453" y="5977225"/>
            <a:ext cx="342900" cy="342900"/>
          </a:xfrm>
          <a:prstGeom prst="rect">
            <a:avLst/>
          </a:prstGeom>
        </p:spPr>
      </p:pic>
      <p:grpSp>
        <p:nvGrpSpPr>
          <p:cNvPr id="25" name="Group 24">
            <a:extLst>
              <a:ext uri="{FF2B5EF4-FFF2-40B4-BE49-F238E27FC236}">
                <a16:creationId xmlns:a16="http://schemas.microsoft.com/office/drawing/2014/main" id="{92899F25-33CC-46F9-9F30-79649D5E465A}"/>
              </a:ext>
            </a:extLst>
          </p:cNvPr>
          <p:cNvGrpSpPr/>
          <p:nvPr/>
        </p:nvGrpSpPr>
        <p:grpSpPr>
          <a:xfrm rot="13835909">
            <a:off x="853232" y="4106235"/>
            <a:ext cx="395309" cy="284997"/>
            <a:chOff x="7305676" y="3613321"/>
            <a:chExt cx="562724" cy="527866"/>
          </a:xfrm>
        </p:grpSpPr>
        <p:sp>
          <p:nvSpPr>
            <p:cNvPr id="26" name="Half Frame 25">
              <a:extLst>
                <a:ext uri="{FF2B5EF4-FFF2-40B4-BE49-F238E27FC236}">
                  <a16:creationId xmlns:a16="http://schemas.microsoft.com/office/drawing/2014/main" id="{725D0C22-D56D-859C-8AD1-833083E768C3}"/>
                </a:ext>
              </a:extLst>
            </p:cNvPr>
            <p:cNvSpPr/>
            <p:nvPr/>
          </p:nvSpPr>
          <p:spPr>
            <a:xfrm>
              <a:off x="7620000" y="3892550"/>
              <a:ext cx="248400" cy="248637"/>
            </a:xfrm>
            <a:prstGeom prst="halfFrame">
              <a:avLst>
                <a:gd name="adj1" fmla="val 0"/>
                <a:gd name="adj2" fmla="val 0"/>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27" name="Straight Connector 26">
              <a:extLst>
                <a:ext uri="{FF2B5EF4-FFF2-40B4-BE49-F238E27FC236}">
                  <a16:creationId xmlns:a16="http://schemas.microsoft.com/office/drawing/2014/main" id="{B21A0C0B-FDD6-3942-6BDE-F3CCEC35AD05}"/>
                </a:ext>
              </a:extLst>
            </p:cNvPr>
            <p:cNvCxnSpPr>
              <a:cxnSpLocks/>
            </p:cNvCxnSpPr>
            <p:nvPr/>
          </p:nvCxnSpPr>
          <p:spPr>
            <a:xfrm flipH="1" flipV="1">
              <a:off x="7305676" y="3613321"/>
              <a:ext cx="466724" cy="42862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8" name="Group 27">
            <a:extLst>
              <a:ext uri="{FF2B5EF4-FFF2-40B4-BE49-F238E27FC236}">
                <a16:creationId xmlns:a16="http://schemas.microsoft.com/office/drawing/2014/main" id="{CCE38562-72F8-E396-A250-D4819FB719E2}"/>
              </a:ext>
            </a:extLst>
          </p:cNvPr>
          <p:cNvGrpSpPr/>
          <p:nvPr/>
        </p:nvGrpSpPr>
        <p:grpSpPr>
          <a:xfrm rot="13835909">
            <a:off x="646190" y="2177544"/>
            <a:ext cx="395309" cy="370398"/>
            <a:chOff x="7305676" y="3613321"/>
            <a:chExt cx="562724" cy="527866"/>
          </a:xfrm>
        </p:grpSpPr>
        <p:sp>
          <p:nvSpPr>
            <p:cNvPr id="29" name="Half Frame 28">
              <a:extLst>
                <a:ext uri="{FF2B5EF4-FFF2-40B4-BE49-F238E27FC236}">
                  <a16:creationId xmlns:a16="http://schemas.microsoft.com/office/drawing/2014/main" id="{8ECE3455-BAD7-16A6-BF76-2B54F60D49D1}"/>
                </a:ext>
              </a:extLst>
            </p:cNvPr>
            <p:cNvSpPr/>
            <p:nvPr/>
          </p:nvSpPr>
          <p:spPr>
            <a:xfrm>
              <a:off x="7620000" y="3892550"/>
              <a:ext cx="248400" cy="248637"/>
            </a:xfrm>
            <a:prstGeom prst="halfFrame">
              <a:avLst>
                <a:gd name="adj1" fmla="val 0"/>
                <a:gd name="adj2" fmla="val 0"/>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30" name="Straight Connector 29">
              <a:extLst>
                <a:ext uri="{FF2B5EF4-FFF2-40B4-BE49-F238E27FC236}">
                  <a16:creationId xmlns:a16="http://schemas.microsoft.com/office/drawing/2014/main" id="{ED4BC626-16D8-75AC-0E0A-21E3155B1ECC}"/>
                </a:ext>
              </a:extLst>
            </p:cNvPr>
            <p:cNvCxnSpPr>
              <a:cxnSpLocks/>
            </p:cNvCxnSpPr>
            <p:nvPr/>
          </p:nvCxnSpPr>
          <p:spPr>
            <a:xfrm flipH="1" flipV="1">
              <a:off x="7305676" y="3613321"/>
              <a:ext cx="466724" cy="42862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31" name="Picture 30">
            <a:extLst>
              <a:ext uri="{FF2B5EF4-FFF2-40B4-BE49-F238E27FC236}">
                <a16:creationId xmlns:a16="http://schemas.microsoft.com/office/drawing/2014/main" id="{E9C97120-C33B-1E54-9F8D-DE05A7F12554}"/>
              </a:ext>
            </a:extLst>
          </p:cNvPr>
          <p:cNvPicPr>
            <a:picLocks noChangeAspect="1"/>
          </p:cNvPicPr>
          <p:nvPr/>
        </p:nvPicPr>
        <p:blipFill>
          <a:blip r:embed="rId6"/>
          <a:stretch>
            <a:fillRect/>
          </a:stretch>
        </p:blipFill>
        <p:spPr>
          <a:xfrm>
            <a:off x="2042974" y="5634325"/>
            <a:ext cx="342900" cy="342900"/>
          </a:xfrm>
          <a:prstGeom prst="rect">
            <a:avLst/>
          </a:prstGeom>
        </p:spPr>
      </p:pic>
      <p:pic>
        <p:nvPicPr>
          <p:cNvPr id="32" name="Picture 31">
            <a:extLst>
              <a:ext uri="{FF2B5EF4-FFF2-40B4-BE49-F238E27FC236}">
                <a16:creationId xmlns:a16="http://schemas.microsoft.com/office/drawing/2014/main" id="{50CB8CF5-F5E8-117D-BAE9-2E3BB6459B42}"/>
              </a:ext>
            </a:extLst>
          </p:cNvPr>
          <p:cNvPicPr>
            <a:picLocks noChangeAspect="1"/>
          </p:cNvPicPr>
          <p:nvPr/>
        </p:nvPicPr>
        <p:blipFill>
          <a:blip r:embed="rId6"/>
          <a:stretch>
            <a:fillRect/>
          </a:stretch>
        </p:blipFill>
        <p:spPr>
          <a:xfrm>
            <a:off x="760357" y="3015690"/>
            <a:ext cx="342900" cy="342900"/>
          </a:xfrm>
          <a:prstGeom prst="rect">
            <a:avLst/>
          </a:prstGeom>
        </p:spPr>
      </p:pic>
      <p:pic>
        <p:nvPicPr>
          <p:cNvPr id="33" name="Picture 32">
            <a:extLst>
              <a:ext uri="{FF2B5EF4-FFF2-40B4-BE49-F238E27FC236}">
                <a16:creationId xmlns:a16="http://schemas.microsoft.com/office/drawing/2014/main" id="{4EA821F5-B9AB-4BD3-BBFA-D2B538CDF3A5}"/>
              </a:ext>
            </a:extLst>
          </p:cNvPr>
          <p:cNvPicPr>
            <a:picLocks noChangeAspect="1"/>
          </p:cNvPicPr>
          <p:nvPr/>
        </p:nvPicPr>
        <p:blipFill>
          <a:blip r:embed="rId6"/>
          <a:stretch>
            <a:fillRect/>
          </a:stretch>
        </p:blipFill>
        <p:spPr>
          <a:xfrm>
            <a:off x="1191976" y="2638785"/>
            <a:ext cx="342900" cy="342900"/>
          </a:xfrm>
          <a:prstGeom prst="rect">
            <a:avLst/>
          </a:prstGeom>
        </p:spPr>
      </p:pic>
      <p:pic>
        <p:nvPicPr>
          <p:cNvPr id="34" name="Picture 33">
            <a:extLst>
              <a:ext uri="{FF2B5EF4-FFF2-40B4-BE49-F238E27FC236}">
                <a16:creationId xmlns:a16="http://schemas.microsoft.com/office/drawing/2014/main" id="{E90DDB50-5F06-9B59-CB8E-B193EF75422F}"/>
              </a:ext>
            </a:extLst>
          </p:cNvPr>
          <p:cNvPicPr>
            <a:picLocks noChangeAspect="1"/>
          </p:cNvPicPr>
          <p:nvPr/>
        </p:nvPicPr>
        <p:blipFill>
          <a:blip r:embed="rId6"/>
          <a:stretch>
            <a:fillRect/>
          </a:stretch>
        </p:blipFill>
        <p:spPr>
          <a:xfrm>
            <a:off x="533940" y="4656798"/>
            <a:ext cx="342900" cy="342900"/>
          </a:xfrm>
          <a:prstGeom prst="rect">
            <a:avLst/>
          </a:prstGeom>
        </p:spPr>
      </p:pic>
      <p:sp>
        <p:nvSpPr>
          <p:cNvPr id="35" name="Freeform 30">
            <a:extLst>
              <a:ext uri="{FF2B5EF4-FFF2-40B4-BE49-F238E27FC236}">
                <a16:creationId xmlns:a16="http://schemas.microsoft.com/office/drawing/2014/main" id="{2F27DF81-F3D4-F6D2-22A4-5B4168429A97}"/>
              </a:ext>
            </a:extLst>
          </p:cNvPr>
          <p:cNvSpPr/>
          <p:nvPr/>
        </p:nvSpPr>
        <p:spPr>
          <a:xfrm>
            <a:off x="921573" y="2335641"/>
            <a:ext cx="501734" cy="301910"/>
          </a:xfrm>
          <a:custGeom>
            <a:avLst/>
            <a:gdLst>
              <a:gd name="connsiteX0" fmla="*/ 0 w 509666"/>
              <a:gd name="connsiteY0" fmla="*/ 0 h 374755"/>
              <a:gd name="connsiteX1" fmla="*/ 254833 w 509666"/>
              <a:gd name="connsiteY1" fmla="*/ 254833 h 374755"/>
              <a:gd name="connsiteX2" fmla="*/ 254833 w 509666"/>
              <a:gd name="connsiteY2" fmla="*/ 119922 h 374755"/>
              <a:gd name="connsiteX3" fmla="*/ 509666 w 509666"/>
              <a:gd name="connsiteY3" fmla="*/ 374755 h 374755"/>
            </a:gdLst>
            <a:ahLst/>
            <a:cxnLst>
              <a:cxn ang="0">
                <a:pos x="connsiteX0" y="connsiteY0"/>
              </a:cxn>
              <a:cxn ang="0">
                <a:pos x="connsiteX1" y="connsiteY1"/>
              </a:cxn>
              <a:cxn ang="0">
                <a:pos x="connsiteX2" y="connsiteY2"/>
              </a:cxn>
              <a:cxn ang="0">
                <a:pos x="connsiteX3" y="connsiteY3"/>
              </a:cxn>
            </a:cxnLst>
            <a:rect l="l" t="t" r="r" b="b"/>
            <a:pathLst>
              <a:path w="509666" h="374755">
                <a:moveTo>
                  <a:pt x="0" y="0"/>
                </a:moveTo>
                <a:lnTo>
                  <a:pt x="254833" y="254833"/>
                </a:lnTo>
                <a:lnTo>
                  <a:pt x="254833" y="119922"/>
                </a:lnTo>
                <a:lnTo>
                  <a:pt x="509666" y="374755"/>
                </a:lnTo>
              </a:path>
            </a:pathLst>
          </a:custGeom>
          <a:no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31">
            <a:extLst>
              <a:ext uri="{FF2B5EF4-FFF2-40B4-BE49-F238E27FC236}">
                <a16:creationId xmlns:a16="http://schemas.microsoft.com/office/drawing/2014/main" id="{D444BE7A-C74B-48A4-CE4A-0F46250D1C97}"/>
              </a:ext>
            </a:extLst>
          </p:cNvPr>
          <p:cNvSpPr/>
          <p:nvPr/>
        </p:nvSpPr>
        <p:spPr>
          <a:xfrm rot="16552411">
            <a:off x="600517" y="4238612"/>
            <a:ext cx="509666" cy="374755"/>
          </a:xfrm>
          <a:custGeom>
            <a:avLst/>
            <a:gdLst>
              <a:gd name="connsiteX0" fmla="*/ 0 w 509666"/>
              <a:gd name="connsiteY0" fmla="*/ 0 h 374755"/>
              <a:gd name="connsiteX1" fmla="*/ 254833 w 509666"/>
              <a:gd name="connsiteY1" fmla="*/ 254833 h 374755"/>
              <a:gd name="connsiteX2" fmla="*/ 254833 w 509666"/>
              <a:gd name="connsiteY2" fmla="*/ 119922 h 374755"/>
              <a:gd name="connsiteX3" fmla="*/ 509666 w 509666"/>
              <a:gd name="connsiteY3" fmla="*/ 374755 h 374755"/>
            </a:gdLst>
            <a:ahLst/>
            <a:cxnLst>
              <a:cxn ang="0">
                <a:pos x="connsiteX0" y="connsiteY0"/>
              </a:cxn>
              <a:cxn ang="0">
                <a:pos x="connsiteX1" y="connsiteY1"/>
              </a:cxn>
              <a:cxn ang="0">
                <a:pos x="connsiteX2" y="connsiteY2"/>
              </a:cxn>
              <a:cxn ang="0">
                <a:pos x="connsiteX3" y="connsiteY3"/>
              </a:cxn>
            </a:cxnLst>
            <a:rect l="l" t="t" r="r" b="b"/>
            <a:pathLst>
              <a:path w="509666" h="374755">
                <a:moveTo>
                  <a:pt x="0" y="0"/>
                </a:moveTo>
                <a:lnTo>
                  <a:pt x="254833" y="254833"/>
                </a:lnTo>
                <a:lnTo>
                  <a:pt x="254833" y="119922"/>
                </a:lnTo>
                <a:lnTo>
                  <a:pt x="509666" y="374755"/>
                </a:lnTo>
              </a:path>
            </a:pathLst>
          </a:custGeom>
          <a:no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32">
            <a:extLst>
              <a:ext uri="{FF2B5EF4-FFF2-40B4-BE49-F238E27FC236}">
                <a16:creationId xmlns:a16="http://schemas.microsoft.com/office/drawing/2014/main" id="{1073325C-F87D-A3AA-F10E-CD16764C4008}"/>
              </a:ext>
            </a:extLst>
          </p:cNvPr>
          <p:cNvSpPr/>
          <p:nvPr/>
        </p:nvSpPr>
        <p:spPr>
          <a:xfrm>
            <a:off x="921572" y="2335640"/>
            <a:ext cx="45719" cy="732552"/>
          </a:xfrm>
          <a:custGeom>
            <a:avLst/>
            <a:gdLst>
              <a:gd name="connsiteX0" fmla="*/ 0 w 509666"/>
              <a:gd name="connsiteY0" fmla="*/ 0 h 374755"/>
              <a:gd name="connsiteX1" fmla="*/ 254833 w 509666"/>
              <a:gd name="connsiteY1" fmla="*/ 254833 h 374755"/>
              <a:gd name="connsiteX2" fmla="*/ 254833 w 509666"/>
              <a:gd name="connsiteY2" fmla="*/ 119922 h 374755"/>
              <a:gd name="connsiteX3" fmla="*/ 509666 w 509666"/>
              <a:gd name="connsiteY3" fmla="*/ 374755 h 374755"/>
            </a:gdLst>
            <a:ahLst/>
            <a:cxnLst>
              <a:cxn ang="0">
                <a:pos x="connsiteX0" y="connsiteY0"/>
              </a:cxn>
              <a:cxn ang="0">
                <a:pos x="connsiteX1" y="connsiteY1"/>
              </a:cxn>
              <a:cxn ang="0">
                <a:pos x="connsiteX2" y="connsiteY2"/>
              </a:cxn>
              <a:cxn ang="0">
                <a:pos x="connsiteX3" y="connsiteY3"/>
              </a:cxn>
            </a:cxnLst>
            <a:rect l="l" t="t" r="r" b="b"/>
            <a:pathLst>
              <a:path w="509666" h="374755">
                <a:moveTo>
                  <a:pt x="0" y="0"/>
                </a:moveTo>
                <a:lnTo>
                  <a:pt x="254833" y="254833"/>
                </a:lnTo>
                <a:lnTo>
                  <a:pt x="254833" y="119922"/>
                </a:lnTo>
                <a:lnTo>
                  <a:pt x="509666" y="374755"/>
                </a:lnTo>
              </a:path>
            </a:pathLst>
          </a:custGeom>
          <a:no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Freeform 33">
            <a:extLst>
              <a:ext uri="{FF2B5EF4-FFF2-40B4-BE49-F238E27FC236}">
                <a16:creationId xmlns:a16="http://schemas.microsoft.com/office/drawing/2014/main" id="{8189C280-7BD7-0F75-5B34-3AD5A5143F4F}"/>
              </a:ext>
            </a:extLst>
          </p:cNvPr>
          <p:cNvSpPr/>
          <p:nvPr/>
        </p:nvSpPr>
        <p:spPr>
          <a:xfrm>
            <a:off x="1719018" y="5153067"/>
            <a:ext cx="490782" cy="466731"/>
          </a:xfrm>
          <a:custGeom>
            <a:avLst/>
            <a:gdLst>
              <a:gd name="connsiteX0" fmla="*/ 0 w 509666"/>
              <a:gd name="connsiteY0" fmla="*/ 0 h 374755"/>
              <a:gd name="connsiteX1" fmla="*/ 254833 w 509666"/>
              <a:gd name="connsiteY1" fmla="*/ 254833 h 374755"/>
              <a:gd name="connsiteX2" fmla="*/ 254833 w 509666"/>
              <a:gd name="connsiteY2" fmla="*/ 119922 h 374755"/>
              <a:gd name="connsiteX3" fmla="*/ 509666 w 509666"/>
              <a:gd name="connsiteY3" fmla="*/ 374755 h 374755"/>
            </a:gdLst>
            <a:ahLst/>
            <a:cxnLst>
              <a:cxn ang="0">
                <a:pos x="connsiteX0" y="connsiteY0"/>
              </a:cxn>
              <a:cxn ang="0">
                <a:pos x="connsiteX1" y="connsiteY1"/>
              </a:cxn>
              <a:cxn ang="0">
                <a:pos x="connsiteX2" y="connsiteY2"/>
              </a:cxn>
              <a:cxn ang="0">
                <a:pos x="connsiteX3" y="connsiteY3"/>
              </a:cxn>
            </a:cxnLst>
            <a:rect l="l" t="t" r="r" b="b"/>
            <a:pathLst>
              <a:path w="509666" h="374755">
                <a:moveTo>
                  <a:pt x="0" y="0"/>
                </a:moveTo>
                <a:lnTo>
                  <a:pt x="254833" y="254833"/>
                </a:lnTo>
                <a:lnTo>
                  <a:pt x="254833" y="119922"/>
                </a:lnTo>
                <a:lnTo>
                  <a:pt x="509666" y="374755"/>
                </a:lnTo>
              </a:path>
            </a:pathLst>
          </a:custGeom>
          <a:no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Freeform 34">
            <a:extLst>
              <a:ext uri="{FF2B5EF4-FFF2-40B4-BE49-F238E27FC236}">
                <a16:creationId xmlns:a16="http://schemas.microsoft.com/office/drawing/2014/main" id="{33FBAD5F-25ED-AC23-60B8-673B0C1D1BC5}"/>
              </a:ext>
            </a:extLst>
          </p:cNvPr>
          <p:cNvSpPr/>
          <p:nvPr/>
        </p:nvSpPr>
        <p:spPr>
          <a:xfrm>
            <a:off x="1719018" y="5283967"/>
            <a:ext cx="192790" cy="866078"/>
          </a:xfrm>
          <a:custGeom>
            <a:avLst/>
            <a:gdLst>
              <a:gd name="connsiteX0" fmla="*/ 0 w 509666"/>
              <a:gd name="connsiteY0" fmla="*/ 0 h 374755"/>
              <a:gd name="connsiteX1" fmla="*/ 254833 w 509666"/>
              <a:gd name="connsiteY1" fmla="*/ 254833 h 374755"/>
              <a:gd name="connsiteX2" fmla="*/ 254833 w 509666"/>
              <a:gd name="connsiteY2" fmla="*/ 119922 h 374755"/>
              <a:gd name="connsiteX3" fmla="*/ 509666 w 509666"/>
              <a:gd name="connsiteY3" fmla="*/ 374755 h 374755"/>
            </a:gdLst>
            <a:ahLst/>
            <a:cxnLst>
              <a:cxn ang="0">
                <a:pos x="connsiteX0" y="connsiteY0"/>
              </a:cxn>
              <a:cxn ang="0">
                <a:pos x="connsiteX1" y="connsiteY1"/>
              </a:cxn>
              <a:cxn ang="0">
                <a:pos x="connsiteX2" y="connsiteY2"/>
              </a:cxn>
              <a:cxn ang="0">
                <a:pos x="connsiteX3" y="connsiteY3"/>
              </a:cxn>
            </a:cxnLst>
            <a:rect l="l" t="t" r="r" b="b"/>
            <a:pathLst>
              <a:path w="509666" h="374755">
                <a:moveTo>
                  <a:pt x="0" y="0"/>
                </a:moveTo>
                <a:lnTo>
                  <a:pt x="254833" y="254833"/>
                </a:lnTo>
                <a:lnTo>
                  <a:pt x="254833" y="119922"/>
                </a:lnTo>
                <a:lnTo>
                  <a:pt x="509666" y="374755"/>
                </a:lnTo>
              </a:path>
            </a:pathLst>
          </a:custGeom>
          <a:no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Connector 39">
            <a:extLst>
              <a:ext uri="{FF2B5EF4-FFF2-40B4-BE49-F238E27FC236}">
                <a16:creationId xmlns:a16="http://schemas.microsoft.com/office/drawing/2014/main" id="{D2D575C1-1713-554A-50FE-58C3B5BAB925}"/>
              </a:ext>
            </a:extLst>
          </p:cNvPr>
          <p:cNvCxnSpPr>
            <a:cxnSpLocks/>
            <a:stCxn id="7" idx="2"/>
            <a:endCxn id="13" idx="5"/>
          </p:cNvCxnSpPr>
          <p:nvPr/>
        </p:nvCxnSpPr>
        <p:spPr>
          <a:xfrm flipH="1" flipV="1">
            <a:off x="3533916" y="2433191"/>
            <a:ext cx="1190484" cy="963499"/>
          </a:xfrm>
          <a:prstGeom prst="line">
            <a:avLst/>
          </a:prstGeom>
          <a:ln/>
        </p:spPr>
        <p:style>
          <a:lnRef idx="2">
            <a:schemeClr val="dk1"/>
          </a:lnRef>
          <a:fillRef idx="0">
            <a:schemeClr val="dk1"/>
          </a:fillRef>
          <a:effectRef idx="1">
            <a:schemeClr val="dk1"/>
          </a:effectRef>
          <a:fontRef idx="minor">
            <a:schemeClr val="tx1"/>
          </a:fontRef>
        </p:style>
      </p:cxnSp>
      <p:cxnSp>
        <p:nvCxnSpPr>
          <p:cNvPr id="41" name="Straight Connector 40">
            <a:extLst>
              <a:ext uri="{FF2B5EF4-FFF2-40B4-BE49-F238E27FC236}">
                <a16:creationId xmlns:a16="http://schemas.microsoft.com/office/drawing/2014/main" id="{6A6A90C0-81CF-3368-DF6C-B1BCF455CADF}"/>
              </a:ext>
            </a:extLst>
          </p:cNvPr>
          <p:cNvCxnSpPr>
            <a:cxnSpLocks/>
            <a:stCxn id="7" idx="3"/>
            <a:endCxn id="12" idx="5"/>
          </p:cNvCxnSpPr>
          <p:nvPr/>
        </p:nvCxnSpPr>
        <p:spPr>
          <a:xfrm flipH="1">
            <a:off x="3999677" y="3711015"/>
            <a:ext cx="1039048" cy="720088"/>
          </a:xfrm>
          <a:prstGeom prst="line">
            <a:avLst/>
          </a:prstGeom>
          <a:ln/>
        </p:spPr>
        <p:style>
          <a:lnRef idx="2">
            <a:schemeClr val="dk1"/>
          </a:lnRef>
          <a:fillRef idx="0">
            <a:schemeClr val="dk1"/>
          </a:fillRef>
          <a:effectRef idx="1">
            <a:schemeClr val="dk1"/>
          </a:effectRef>
          <a:fontRef idx="minor">
            <a:schemeClr val="tx1"/>
          </a:fontRef>
        </p:style>
      </p:cxnSp>
      <p:cxnSp>
        <p:nvCxnSpPr>
          <p:cNvPr id="42" name="Straight Connector 41">
            <a:extLst>
              <a:ext uri="{FF2B5EF4-FFF2-40B4-BE49-F238E27FC236}">
                <a16:creationId xmlns:a16="http://schemas.microsoft.com/office/drawing/2014/main" id="{CE73AEB1-1C3F-134C-4304-4E0CDE3316BF}"/>
              </a:ext>
            </a:extLst>
          </p:cNvPr>
          <p:cNvCxnSpPr>
            <a:cxnSpLocks/>
            <a:stCxn id="12" idx="2"/>
            <a:endCxn id="18" idx="5"/>
          </p:cNvCxnSpPr>
          <p:nvPr/>
        </p:nvCxnSpPr>
        <p:spPr>
          <a:xfrm flipH="1">
            <a:off x="1981201" y="4602553"/>
            <a:ext cx="1332676" cy="1016857"/>
          </a:xfrm>
          <a:prstGeom prst="line">
            <a:avLst/>
          </a:prstGeom>
          <a:ln/>
        </p:spPr>
        <p:style>
          <a:lnRef idx="2">
            <a:schemeClr val="dk1"/>
          </a:lnRef>
          <a:fillRef idx="0">
            <a:schemeClr val="dk1"/>
          </a:fillRef>
          <a:effectRef idx="1">
            <a:schemeClr val="dk1"/>
          </a:effectRef>
          <a:fontRef idx="minor">
            <a:schemeClr val="tx1"/>
          </a:fontRef>
        </p:style>
      </p:cxnSp>
      <p:cxnSp>
        <p:nvCxnSpPr>
          <p:cNvPr id="43" name="Straight Connector 42">
            <a:extLst>
              <a:ext uri="{FF2B5EF4-FFF2-40B4-BE49-F238E27FC236}">
                <a16:creationId xmlns:a16="http://schemas.microsoft.com/office/drawing/2014/main" id="{659BD8D8-3AFD-A644-44F6-AE98C9859228}"/>
              </a:ext>
            </a:extLst>
          </p:cNvPr>
          <p:cNvCxnSpPr>
            <a:cxnSpLocks/>
            <a:stCxn id="12" idx="2"/>
            <a:endCxn id="15" idx="5"/>
          </p:cNvCxnSpPr>
          <p:nvPr/>
        </p:nvCxnSpPr>
        <p:spPr>
          <a:xfrm flipH="1" flipV="1">
            <a:off x="1647242" y="4577744"/>
            <a:ext cx="1666635" cy="24809"/>
          </a:xfrm>
          <a:prstGeom prst="line">
            <a:avLst/>
          </a:prstGeom>
          <a:ln/>
        </p:spPr>
        <p:style>
          <a:lnRef idx="2">
            <a:schemeClr val="dk1"/>
          </a:lnRef>
          <a:fillRef idx="0">
            <a:schemeClr val="dk1"/>
          </a:fillRef>
          <a:effectRef idx="1">
            <a:schemeClr val="dk1"/>
          </a:effectRef>
          <a:fontRef idx="minor">
            <a:schemeClr val="tx1"/>
          </a:fontRef>
        </p:style>
      </p:cxnSp>
      <p:cxnSp>
        <p:nvCxnSpPr>
          <p:cNvPr id="44" name="Straight Connector 43">
            <a:extLst>
              <a:ext uri="{FF2B5EF4-FFF2-40B4-BE49-F238E27FC236}">
                <a16:creationId xmlns:a16="http://schemas.microsoft.com/office/drawing/2014/main" id="{95C1CA7D-5133-B825-9E9D-73E7716AD1DA}"/>
              </a:ext>
            </a:extLst>
          </p:cNvPr>
          <p:cNvCxnSpPr>
            <a:cxnSpLocks/>
            <a:stCxn id="13" idx="2"/>
            <a:endCxn id="14" idx="5"/>
          </p:cNvCxnSpPr>
          <p:nvPr/>
        </p:nvCxnSpPr>
        <p:spPr>
          <a:xfrm flipH="1">
            <a:off x="1235501" y="2604641"/>
            <a:ext cx="1612615" cy="12239"/>
          </a:xfrm>
          <a:prstGeom prst="line">
            <a:avLst/>
          </a:prstGeom>
          <a:ln/>
        </p:spPr>
        <p:style>
          <a:lnRef idx="2">
            <a:schemeClr val="dk1"/>
          </a:lnRef>
          <a:fillRef idx="0">
            <a:schemeClr val="dk1"/>
          </a:fillRef>
          <a:effectRef idx="1">
            <a:schemeClr val="dk1"/>
          </a:effectRef>
          <a:fontRef idx="minor">
            <a:schemeClr val="tx1"/>
          </a:fontRef>
        </p:style>
      </p:cxnSp>
      <p:sp>
        <p:nvSpPr>
          <p:cNvPr id="45" name="Can 40">
            <a:extLst>
              <a:ext uri="{FF2B5EF4-FFF2-40B4-BE49-F238E27FC236}">
                <a16:creationId xmlns:a16="http://schemas.microsoft.com/office/drawing/2014/main" id="{61D26449-CF9E-DB89-F61D-4B195F8B9A4F}"/>
              </a:ext>
            </a:extLst>
          </p:cNvPr>
          <p:cNvSpPr/>
          <p:nvPr/>
        </p:nvSpPr>
        <p:spPr>
          <a:xfrm>
            <a:off x="5332354" y="4025936"/>
            <a:ext cx="508259" cy="551808"/>
          </a:xfrm>
          <a:prstGeom prst="can">
            <a:avLst/>
          </a:prstGeom>
          <a:solidFill>
            <a:schemeClr val="accent5">
              <a:lumMod val="60000"/>
              <a:lumOff val="40000"/>
            </a:schemeClr>
          </a:solidFill>
          <a:ln>
            <a:solidFill>
              <a:schemeClr val="accent5">
                <a:lumMod val="50000"/>
              </a:schemeClr>
            </a:solidFill>
          </a:ln>
        </p:spPr>
        <p:style>
          <a:lnRef idx="1">
            <a:schemeClr val="dk1"/>
          </a:lnRef>
          <a:fillRef idx="2">
            <a:schemeClr val="dk1"/>
          </a:fillRef>
          <a:effectRef idx="1">
            <a:schemeClr val="dk1"/>
          </a:effectRef>
          <a:fontRef idx="minor">
            <a:schemeClr val="dk1"/>
          </a:fontRef>
        </p:style>
        <p:txBody>
          <a:bodyPr rtlCol="0" anchor="ctr"/>
          <a:lstStyle/>
          <a:p>
            <a:pPr algn="ctr"/>
            <a:r>
              <a:rPr lang="en-US" sz="1150" b="1" dirty="0"/>
              <a:t>VLR</a:t>
            </a:r>
          </a:p>
        </p:txBody>
      </p:sp>
      <p:sp>
        <p:nvSpPr>
          <p:cNvPr id="46" name="Can 41">
            <a:extLst>
              <a:ext uri="{FF2B5EF4-FFF2-40B4-BE49-F238E27FC236}">
                <a16:creationId xmlns:a16="http://schemas.microsoft.com/office/drawing/2014/main" id="{F808CA9F-21AA-A7EE-FE37-A03D488D6C7C}"/>
              </a:ext>
            </a:extLst>
          </p:cNvPr>
          <p:cNvSpPr/>
          <p:nvPr/>
        </p:nvSpPr>
        <p:spPr>
          <a:xfrm>
            <a:off x="6123452" y="4577744"/>
            <a:ext cx="508259" cy="551808"/>
          </a:xfrm>
          <a:prstGeom prst="can">
            <a:avLst/>
          </a:prstGeom>
          <a:solidFill>
            <a:schemeClr val="accent5">
              <a:lumMod val="60000"/>
              <a:lumOff val="40000"/>
            </a:schemeClr>
          </a:solidFill>
          <a:ln>
            <a:solidFill>
              <a:schemeClr val="accent5">
                <a:lumMod val="50000"/>
              </a:schemeClr>
            </a:solidFill>
          </a:ln>
        </p:spPr>
        <p:style>
          <a:lnRef idx="1">
            <a:schemeClr val="dk1"/>
          </a:lnRef>
          <a:fillRef idx="2">
            <a:schemeClr val="dk1"/>
          </a:fillRef>
          <a:effectRef idx="1">
            <a:schemeClr val="dk1"/>
          </a:effectRef>
          <a:fontRef idx="minor">
            <a:schemeClr val="dk1"/>
          </a:fontRef>
        </p:style>
        <p:txBody>
          <a:bodyPr rtlCol="0" anchor="ctr"/>
          <a:lstStyle/>
          <a:p>
            <a:pPr algn="ctr"/>
            <a:r>
              <a:rPr lang="en-US" sz="1150" b="1" dirty="0"/>
              <a:t>HLR</a:t>
            </a:r>
          </a:p>
        </p:txBody>
      </p:sp>
      <p:sp>
        <p:nvSpPr>
          <p:cNvPr id="47" name="Can 42">
            <a:extLst>
              <a:ext uri="{FF2B5EF4-FFF2-40B4-BE49-F238E27FC236}">
                <a16:creationId xmlns:a16="http://schemas.microsoft.com/office/drawing/2014/main" id="{DB3F798B-37C8-2579-B64B-C91C58EDBE89}"/>
              </a:ext>
            </a:extLst>
          </p:cNvPr>
          <p:cNvSpPr/>
          <p:nvPr/>
        </p:nvSpPr>
        <p:spPr>
          <a:xfrm>
            <a:off x="6873118" y="5086992"/>
            <a:ext cx="508259" cy="551808"/>
          </a:xfrm>
          <a:prstGeom prst="can">
            <a:avLst/>
          </a:prstGeom>
          <a:solidFill>
            <a:schemeClr val="accent5">
              <a:lumMod val="60000"/>
              <a:lumOff val="40000"/>
            </a:schemeClr>
          </a:solidFill>
          <a:ln>
            <a:solidFill>
              <a:schemeClr val="accent5">
                <a:lumMod val="50000"/>
              </a:schemeClr>
            </a:solidFill>
          </a:ln>
        </p:spPr>
        <p:style>
          <a:lnRef idx="1">
            <a:schemeClr val="dk1"/>
          </a:lnRef>
          <a:fillRef idx="2">
            <a:schemeClr val="dk1"/>
          </a:fillRef>
          <a:effectRef idx="1">
            <a:schemeClr val="dk1"/>
          </a:effectRef>
          <a:fontRef idx="minor">
            <a:schemeClr val="dk1"/>
          </a:fontRef>
        </p:style>
        <p:txBody>
          <a:bodyPr rtlCol="0" anchor="ctr"/>
          <a:lstStyle/>
          <a:p>
            <a:pPr algn="ctr"/>
            <a:r>
              <a:rPr lang="en-US" sz="1150" b="1" dirty="0"/>
              <a:t>AUC</a:t>
            </a:r>
          </a:p>
        </p:txBody>
      </p:sp>
      <p:sp>
        <p:nvSpPr>
          <p:cNvPr id="48" name="Can 43">
            <a:extLst>
              <a:ext uri="{FF2B5EF4-FFF2-40B4-BE49-F238E27FC236}">
                <a16:creationId xmlns:a16="http://schemas.microsoft.com/office/drawing/2014/main" id="{AC2C7682-42C4-8917-2D95-00451C5ECCD0}"/>
              </a:ext>
            </a:extLst>
          </p:cNvPr>
          <p:cNvSpPr/>
          <p:nvPr/>
        </p:nvSpPr>
        <p:spPr>
          <a:xfrm>
            <a:off x="7799710" y="5531641"/>
            <a:ext cx="508259" cy="551808"/>
          </a:xfrm>
          <a:prstGeom prst="can">
            <a:avLst/>
          </a:prstGeom>
          <a:solidFill>
            <a:schemeClr val="accent5">
              <a:lumMod val="60000"/>
              <a:lumOff val="40000"/>
            </a:schemeClr>
          </a:solidFill>
          <a:ln>
            <a:solidFill>
              <a:schemeClr val="accent5">
                <a:lumMod val="50000"/>
              </a:schemeClr>
            </a:solidFill>
          </a:ln>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a:t>EIR</a:t>
            </a:r>
            <a:endParaRPr lang="en-US" dirty="0"/>
          </a:p>
        </p:txBody>
      </p:sp>
      <p:cxnSp>
        <p:nvCxnSpPr>
          <p:cNvPr id="49" name="Straight Connector 48">
            <a:extLst>
              <a:ext uri="{FF2B5EF4-FFF2-40B4-BE49-F238E27FC236}">
                <a16:creationId xmlns:a16="http://schemas.microsoft.com/office/drawing/2014/main" id="{A2CFA88A-998E-0093-8E40-490A566E8A18}"/>
              </a:ext>
            </a:extLst>
          </p:cNvPr>
          <p:cNvCxnSpPr>
            <a:cxnSpLocks/>
            <a:endCxn id="7" idx="4"/>
          </p:cNvCxnSpPr>
          <p:nvPr/>
        </p:nvCxnSpPr>
        <p:spPr>
          <a:xfrm flipH="1" flipV="1">
            <a:off x="5353050" y="3396690"/>
            <a:ext cx="3600450" cy="2222720"/>
          </a:xfrm>
          <a:prstGeom prst="line">
            <a:avLst/>
          </a:prstGeom>
          <a:ln/>
        </p:spPr>
        <p:style>
          <a:lnRef idx="2">
            <a:schemeClr val="dk1"/>
          </a:lnRef>
          <a:fillRef idx="0">
            <a:schemeClr val="dk1"/>
          </a:fillRef>
          <a:effectRef idx="1">
            <a:schemeClr val="dk1"/>
          </a:effectRef>
          <a:fontRef idx="minor">
            <a:schemeClr val="tx1"/>
          </a:fontRef>
        </p:style>
      </p:cxnSp>
      <p:cxnSp>
        <p:nvCxnSpPr>
          <p:cNvPr id="50" name="Straight Connector 49">
            <a:extLst>
              <a:ext uri="{FF2B5EF4-FFF2-40B4-BE49-F238E27FC236}">
                <a16:creationId xmlns:a16="http://schemas.microsoft.com/office/drawing/2014/main" id="{5C16F3DB-47D6-22C4-62EE-A7B26CEE9C74}"/>
              </a:ext>
            </a:extLst>
          </p:cNvPr>
          <p:cNvCxnSpPr>
            <a:cxnSpLocks/>
            <a:endCxn id="45" idx="4"/>
          </p:cNvCxnSpPr>
          <p:nvPr/>
        </p:nvCxnSpPr>
        <p:spPr>
          <a:xfrm flipH="1">
            <a:off x="5840613" y="4301840"/>
            <a:ext cx="980110" cy="0"/>
          </a:xfrm>
          <a:prstGeom prst="line">
            <a:avLst/>
          </a:prstGeom>
          <a:ln/>
        </p:spPr>
        <p:style>
          <a:lnRef idx="2">
            <a:schemeClr val="dk1"/>
          </a:lnRef>
          <a:fillRef idx="0">
            <a:schemeClr val="dk1"/>
          </a:fillRef>
          <a:effectRef idx="1">
            <a:schemeClr val="dk1"/>
          </a:effectRef>
          <a:fontRef idx="minor">
            <a:schemeClr val="tx1"/>
          </a:fontRef>
        </p:style>
      </p:cxnSp>
      <p:cxnSp>
        <p:nvCxnSpPr>
          <p:cNvPr id="51" name="Straight Connector 50">
            <a:extLst>
              <a:ext uri="{FF2B5EF4-FFF2-40B4-BE49-F238E27FC236}">
                <a16:creationId xmlns:a16="http://schemas.microsoft.com/office/drawing/2014/main" id="{F4F1BD9C-82C1-8E2E-EC4C-EDE57BBDA514}"/>
              </a:ext>
            </a:extLst>
          </p:cNvPr>
          <p:cNvCxnSpPr>
            <a:cxnSpLocks/>
          </p:cNvCxnSpPr>
          <p:nvPr/>
        </p:nvCxnSpPr>
        <p:spPr>
          <a:xfrm flipH="1">
            <a:off x="6631711" y="4711097"/>
            <a:ext cx="835889" cy="0"/>
          </a:xfrm>
          <a:prstGeom prst="line">
            <a:avLst/>
          </a:prstGeom>
          <a:ln/>
        </p:spPr>
        <p:style>
          <a:lnRef idx="2">
            <a:schemeClr val="dk1"/>
          </a:lnRef>
          <a:fillRef idx="0">
            <a:schemeClr val="dk1"/>
          </a:fillRef>
          <a:effectRef idx="1">
            <a:schemeClr val="dk1"/>
          </a:effectRef>
          <a:fontRef idx="minor">
            <a:schemeClr val="tx1"/>
          </a:fontRef>
        </p:style>
      </p:cxnSp>
      <p:cxnSp>
        <p:nvCxnSpPr>
          <p:cNvPr id="52" name="Straight Connector 51">
            <a:extLst>
              <a:ext uri="{FF2B5EF4-FFF2-40B4-BE49-F238E27FC236}">
                <a16:creationId xmlns:a16="http://schemas.microsoft.com/office/drawing/2014/main" id="{CA07F97F-8CFF-651F-9BC7-F4EC06DE2515}"/>
              </a:ext>
            </a:extLst>
          </p:cNvPr>
          <p:cNvCxnSpPr>
            <a:cxnSpLocks/>
          </p:cNvCxnSpPr>
          <p:nvPr/>
        </p:nvCxnSpPr>
        <p:spPr>
          <a:xfrm flipH="1">
            <a:off x="7381377" y="5264040"/>
            <a:ext cx="980110" cy="0"/>
          </a:xfrm>
          <a:prstGeom prst="line">
            <a:avLst/>
          </a:prstGeom>
          <a:ln/>
        </p:spPr>
        <p:style>
          <a:lnRef idx="2">
            <a:schemeClr val="dk1"/>
          </a:lnRef>
          <a:fillRef idx="0">
            <a:schemeClr val="dk1"/>
          </a:fillRef>
          <a:effectRef idx="1">
            <a:schemeClr val="dk1"/>
          </a:effectRef>
          <a:fontRef idx="minor">
            <a:schemeClr val="tx1"/>
          </a:fontRef>
        </p:style>
      </p:cxnSp>
      <p:cxnSp>
        <p:nvCxnSpPr>
          <p:cNvPr id="53" name="Straight Connector 52">
            <a:extLst>
              <a:ext uri="{FF2B5EF4-FFF2-40B4-BE49-F238E27FC236}">
                <a16:creationId xmlns:a16="http://schemas.microsoft.com/office/drawing/2014/main" id="{A8CFA8A7-FB6E-CEFB-ED03-2C10A2682C56}"/>
              </a:ext>
            </a:extLst>
          </p:cNvPr>
          <p:cNvCxnSpPr>
            <a:cxnSpLocks/>
          </p:cNvCxnSpPr>
          <p:nvPr/>
        </p:nvCxnSpPr>
        <p:spPr>
          <a:xfrm flipH="1">
            <a:off x="8307970" y="5619410"/>
            <a:ext cx="645530" cy="14915"/>
          </a:xfrm>
          <a:prstGeom prst="line">
            <a:avLst/>
          </a:prstGeom>
          <a:ln/>
        </p:spPr>
        <p:style>
          <a:lnRef idx="2">
            <a:schemeClr val="dk1"/>
          </a:lnRef>
          <a:fillRef idx="0">
            <a:schemeClr val="dk1"/>
          </a:fillRef>
          <a:effectRef idx="1">
            <a:schemeClr val="dk1"/>
          </a:effectRef>
          <a:fontRef idx="minor">
            <a:schemeClr val="tx1"/>
          </a:fontRef>
        </p:style>
      </p:cxnSp>
      <p:cxnSp>
        <p:nvCxnSpPr>
          <p:cNvPr id="54" name="Straight Connector 53">
            <a:extLst>
              <a:ext uri="{FF2B5EF4-FFF2-40B4-BE49-F238E27FC236}">
                <a16:creationId xmlns:a16="http://schemas.microsoft.com/office/drawing/2014/main" id="{6C1E4120-2889-A621-BD18-1F3B89BD8921}"/>
              </a:ext>
            </a:extLst>
          </p:cNvPr>
          <p:cNvCxnSpPr>
            <a:cxnSpLocks/>
            <a:stCxn id="7" idx="5"/>
            <a:endCxn id="9" idx="2"/>
          </p:cNvCxnSpPr>
          <p:nvPr/>
        </p:nvCxnSpPr>
        <p:spPr>
          <a:xfrm flipV="1">
            <a:off x="5562600" y="1744159"/>
            <a:ext cx="1650745" cy="1442981"/>
          </a:xfrm>
          <a:prstGeom prst="line">
            <a:avLst/>
          </a:prstGeom>
          <a:ln/>
        </p:spPr>
        <p:style>
          <a:lnRef idx="2">
            <a:schemeClr val="dk1"/>
          </a:lnRef>
          <a:fillRef idx="0">
            <a:schemeClr val="dk1"/>
          </a:fillRef>
          <a:effectRef idx="1">
            <a:schemeClr val="dk1"/>
          </a:effectRef>
          <a:fontRef idx="minor">
            <a:schemeClr val="tx1"/>
          </a:fontRef>
        </p:style>
      </p:cxnSp>
      <p:cxnSp>
        <p:nvCxnSpPr>
          <p:cNvPr id="55" name="Straight Connector 54">
            <a:extLst>
              <a:ext uri="{FF2B5EF4-FFF2-40B4-BE49-F238E27FC236}">
                <a16:creationId xmlns:a16="http://schemas.microsoft.com/office/drawing/2014/main" id="{4CC197E7-752E-6561-4CBC-FEE78CEAE98B}"/>
              </a:ext>
            </a:extLst>
          </p:cNvPr>
          <p:cNvCxnSpPr>
            <a:cxnSpLocks/>
            <a:stCxn id="7" idx="5"/>
            <a:endCxn id="8" idx="2"/>
          </p:cNvCxnSpPr>
          <p:nvPr/>
        </p:nvCxnSpPr>
        <p:spPr>
          <a:xfrm flipV="1">
            <a:off x="5562600" y="3174407"/>
            <a:ext cx="1442007" cy="12733"/>
          </a:xfrm>
          <a:prstGeom prst="line">
            <a:avLst/>
          </a:prstGeom>
          <a:ln/>
        </p:spPr>
        <p:style>
          <a:lnRef idx="2">
            <a:schemeClr val="dk1"/>
          </a:lnRef>
          <a:fillRef idx="0">
            <a:schemeClr val="dk1"/>
          </a:fillRef>
          <a:effectRef idx="1">
            <a:schemeClr val="dk1"/>
          </a:effectRef>
          <a:fontRef idx="minor">
            <a:schemeClr val="tx1"/>
          </a:fontRef>
        </p:style>
      </p:cxnSp>
      <p:cxnSp>
        <p:nvCxnSpPr>
          <p:cNvPr id="56" name="Straight Connector 55">
            <a:extLst>
              <a:ext uri="{FF2B5EF4-FFF2-40B4-BE49-F238E27FC236}">
                <a16:creationId xmlns:a16="http://schemas.microsoft.com/office/drawing/2014/main" id="{29215C61-BAE0-CEB4-5D97-5B4322BA2699}"/>
              </a:ext>
            </a:extLst>
          </p:cNvPr>
          <p:cNvCxnSpPr>
            <a:cxnSpLocks/>
            <a:stCxn id="7" idx="0"/>
            <a:endCxn id="10" idx="3"/>
          </p:cNvCxnSpPr>
          <p:nvPr/>
        </p:nvCxnSpPr>
        <p:spPr>
          <a:xfrm flipV="1">
            <a:off x="5248275" y="1905000"/>
            <a:ext cx="0" cy="967815"/>
          </a:xfrm>
          <a:prstGeom prst="line">
            <a:avLst/>
          </a:prstGeom>
          <a:ln w="3175"/>
        </p:spPr>
        <p:style>
          <a:lnRef idx="1">
            <a:schemeClr val="dk1"/>
          </a:lnRef>
          <a:fillRef idx="0">
            <a:schemeClr val="dk1"/>
          </a:fillRef>
          <a:effectRef idx="0">
            <a:schemeClr val="dk1"/>
          </a:effectRef>
          <a:fontRef idx="minor">
            <a:schemeClr val="tx1"/>
          </a:fontRef>
        </p:style>
      </p:cxnSp>
      <p:cxnSp>
        <p:nvCxnSpPr>
          <p:cNvPr id="57" name="Straight Connector 56">
            <a:extLst>
              <a:ext uri="{FF2B5EF4-FFF2-40B4-BE49-F238E27FC236}">
                <a16:creationId xmlns:a16="http://schemas.microsoft.com/office/drawing/2014/main" id="{7352C9BE-BABA-1B37-645C-26642AA72C03}"/>
              </a:ext>
            </a:extLst>
          </p:cNvPr>
          <p:cNvCxnSpPr>
            <a:cxnSpLocks/>
            <a:stCxn id="9" idx="5"/>
          </p:cNvCxnSpPr>
          <p:nvPr/>
        </p:nvCxnSpPr>
        <p:spPr>
          <a:xfrm>
            <a:off x="8051545" y="1534609"/>
            <a:ext cx="211032" cy="0"/>
          </a:xfrm>
          <a:prstGeom prst="line">
            <a:avLst/>
          </a:prstGeom>
          <a:ln/>
        </p:spPr>
        <p:style>
          <a:lnRef idx="2">
            <a:schemeClr val="dk1"/>
          </a:lnRef>
          <a:fillRef idx="0">
            <a:schemeClr val="dk1"/>
          </a:fillRef>
          <a:effectRef idx="1">
            <a:schemeClr val="dk1"/>
          </a:effectRef>
          <a:fontRef idx="minor">
            <a:schemeClr val="tx1"/>
          </a:fontRef>
        </p:style>
      </p:cxnSp>
      <p:cxnSp>
        <p:nvCxnSpPr>
          <p:cNvPr id="58" name="Straight Connector 57">
            <a:extLst>
              <a:ext uri="{FF2B5EF4-FFF2-40B4-BE49-F238E27FC236}">
                <a16:creationId xmlns:a16="http://schemas.microsoft.com/office/drawing/2014/main" id="{9D1D7BEA-0E21-785B-3E38-9E93356CC655}"/>
              </a:ext>
            </a:extLst>
          </p:cNvPr>
          <p:cNvCxnSpPr>
            <a:cxnSpLocks/>
          </p:cNvCxnSpPr>
          <p:nvPr/>
        </p:nvCxnSpPr>
        <p:spPr>
          <a:xfrm flipH="1">
            <a:off x="7842807" y="3069632"/>
            <a:ext cx="211032" cy="0"/>
          </a:xfrm>
          <a:prstGeom prst="line">
            <a:avLst/>
          </a:prstGeom>
          <a:ln/>
        </p:spPr>
        <p:style>
          <a:lnRef idx="2">
            <a:schemeClr val="dk1"/>
          </a:lnRef>
          <a:fillRef idx="0">
            <a:schemeClr val="dk1"/>
          </a:fillRef>
          <a:effectRef idx="1">
            <a:schemeClr val="dk1"/>
          </a:effectRef>
          <a:fontRef idx="minor">
            <a:schemeClr val="tx1"/>
          </a:fontRef>
        </p:style>
      </p:cxnSp>
      <p:sp>
        <p:nvSpPr>
          <p:cNvPr id="59" name="TextBox 58">
            <a:extLst>
              <a:ext uri="{FF2B5EF4-FFF2-40B4-BE49-F238E27FC236}">
                <a16:creationId xmlns:a16="http://schemas.microsoft.com/office/drawing/2014/main" id="{593262CB-3C2A-2CD8-A27F-F4AEDF717FDF}"/>
              </a:ext>
            </a:extLst>
          </p:cNvPr>
          <p:cNvSpPr txBox="1"/>
          <p:nvPr/>
        </p:nvSpPr>
        <p:spPr>
          <a:xfrm>
            <a:off x="8054371" y="2720961"/>
            <a:ext cx="1114753" cy="738664"/>
          </a:xfrm>
          <a:prstGeom prst="rect">
            <a:avLst/>
          </a:prstGeom>
          <a:noFill/>
        </p:spPr>
        <p:txBody>
          <a:bodyPr wrap="square" rtlCol="0">
            <a:spAutoFit/>
          </a:bodyPr>
          <a:lstStyle/>
          <a:p>
            <a:r>
              <a:rPr lang="en-US" sz="1400" b="1" dirty="0"/>
              <a:t>PSTN</a:t>
            </a:r>
          </a:p>
          <a:p>
            <a:r>
              <a:rPr lang="en-US" sz="1400" b="1" dirty="0"/>
              <a:t>ISDN</a:t>
            </a:r>
          </a:p>
          <a:p>
            <a:r>
              <a:rPr lang="en-US" sz="1400" b="1" dirty="0"/>
              <a:t>PDN</a:t>
            </a:r>
          </a:p>
        </p:txBody>
      </p:sp>
      <p:sp>
        <p:nvSpPr>
          <p:cNvPr id="60" name="TextBox 59">
            <a:extLst>
              <a:ext uri="{FF2B5EF4-FFF2-40B4-BE49-F238E27FC236}">
                <a16:creationId xmlns:a16="http://schemas.microsoft.com/office/drawing/2014/main" id="{59C78C18-D284-7B06-1449-ADB65F2F53BA}"/>
              </a:ext>
            </a:extLst>
          </p:cNvPr>
          <p:cNvSpPr txBox="1"/>
          <p:nvPr/>
        </p:nvSpPr>
        <p:spPr>
          <a:xfrm>
            <a:off x="8226781" y="1269769"/>
            <a:ext cx="1114753" cy="523220"/>
          </a:xfrm>
          <a:prstGeom prst="rect">
            <a:avLst/>
          </a:prstGeom>
          <a:noFill/>
        </p:spPr>
        <p:txBody>
          <a:bodyPr wrap="square" rtlCol="0">
            <a:spAutoFit/>
          </a:bodyPr>
          <a:lstStyle/>
          <a:p>
            <a:r>
              <a:rPr lang="en-US" sz="1400" b="1" dirty="0"/>
              <a:t>PLMN &amp; INTERNET</a:t>
            </a:r>
          </a:p>
        </p:txBody>
      </p:sp>
      <p:cxnSp>
        <p:nvCxnSpPr>
          <p:cNvPr id="61" name="Straight Connector 60">
            <a:extLst>
              <a:ext uri="{FF2B5EF4-FFF2-40B4-BE49-F238E27FC236}">
                <a16:creationId xmlns:a16="http://schemas.microsoft.com/office/drawing/2014/main" id="{5E8C9390-5EA2-44BD-B006-F85DA481FE78}"/>
              </a:ext>
            </a:extLst>
          </p:cNvPr>
          <p:cNvCxnSpPr>
            <a:cxnSpLocks/>
            <a:stCxn id="10" idx="2"/>
            <a:endCxn id="12" idx="0"/>
          </p:cNvCxnSpPr>
          <p:nvPr/>
        </p:nvCxnSpPr>
        <p:spPr>
          <a:xfrm flipH="1">
            <a:off x="3742502" y="1590675"/>
            <a:ext cx="1191448" cy="258325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7CB956EB-5630-3AC1-0D69-CDD54F875C46}"/>
              </a:ext>
            </a:extLst>
          </p:cNvPr>
          <p:cNvCxnSpPr>
            <a:cxnSpLocks/>
            <a:stCxn id="10" idx="2"/>
            <a:endCxn id="13" idx="0"/>
          </p:cNvCxnSpPr>
          <p:nvPr/>
        </p:nvCxnSpPr>
        <p:spPr>
          <a:xfrm flipH="1">
            <a:off x="3276741" y="1590675"/>
            <a:ext cx="1657209" cy="58534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EF2DFBAA-7876-1097-ACE6-590D927CF104}"/>
              </a:ext>
            </a:extLst>
          </p:cNvPr>
          <p:cNvCxnSpPr>
            <a:cxnSpLocks/>
            <a:endCxn id="9" idx="1"/>
          </p:cNvCxnSpPr>
          <p:nvPr/>
        </p:nvCxnSpPr>
        <p:spPr>
          <a:xfrm>
            <a:off x="5751218" y="1259246"/>
            <a:ext cx="1776452" cy="1705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EDB071D2-EC9E-4770-F579-7601835F5E02}"/>
              </a:ext>
            </a:extLst>
          </p:cNvPr>
          <p:cNvCxnSpPr>
            <a:cxnSpLocks/>
            <a:endCxn id="8" idx="1"/>
          </p:cNvCxnSpPr>
          <p:nvPr/>
        </p:nvCxnSpPr>
        <p:spPr>
          <a:xfrm>
            <a:off x="5751218" y="1259246"/>
            <a:ext cx="1567714" cy="16008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15AC6A84-9BAC-020E-17B7-617792FFAE24}"/>
              </a:ext>
            </a:extLst>
          </p:cNvPr>
          <p:cNvCxnSpPr>
            <a:cxnSpLocks/>
            <a:stCxn id="9" idx="3"/>
            <a:endCxn id="8" idx="0"/>
          </p:cNvCxnSpPr>
          <p:nvPr/>
        </p:nvCxnSpPr>
        <p:spPr>
          <a:xfrm>
            <a:off x="7527670" y="2058484"/>
            <a:ext cx="812" cy="592048"/>
          </a:xfrm>
          <a:prstGeom prst="line">
            <a:avLst/>
          </a:prstGeom>
          <a:ln/>
        </p:spPr>
        <p:style>
          <a:lnRef idx="2">
            <a:schemeClr val="dk1"/>
          </a:lnRef>
          <a:fillRef idx="0">
            <a:schemeClr val="dk1"/>
          </a:fillRef>
          <a:effectRef idx="1">
            <a:schemeClr val="dk1"/>
          </a:effectRef>
          <a:fontRef idx="minor">
            <a:schemeClr val="tx1"/>
          </a:fontRef>
        </p:style>
      </p:cxnSp>
      <p:sp>
        <p:nvSpPr>
          <p:cNvPr id="70" name="Freeform 61">
            <a:extLst>
              <a:ext uri="{FF2B5EF4-FFF2-40B4-BE49-F238E27FC236}">
                <a16:creationId xmlns:a16="http://schemas.microsoft.com/office/drawing/2014/main" id="{353C9BC0-A4CC-14B6-6547-FC301C733117}"/>
              </a:ext>
            </a:extLst>
          </p:cNvPr>
          <p:cNvSpPr/>
          <p:nvPr/>
        </p:nvSpPr>
        <p:spPr>
          <a:xfrm>
            <a:off x="5561351" y="1903751"/>
            <a:ext cx="209862" cy="2173574"/>
          </a:xfrm>
          <a:custGeom>
            <a:avLst/>
            <a:gdLst>
              <a:gd name="connsiteX0" fmla="*/ 0 w 209862"/>
              <a:gd name="connsiteY0" fmla="*/ 0 h 2173574"/>
              <a:gd name="connsiteX1" fmla="*/ 209862 w 209862"/>
              <a:gd name="connsiteY1" fmla="*/ 1633928 h 2173574"/>
              <a:gd name="connsiteX2" fmla="*/ 209862 w 209862"/>
              <a:gd name="connsiteY2" fmla="*/ 2173574 h 2173574"/>
            </a:gdLst>
            <a:ahLst/>
            <a:cxnLst>
              <a:cxn ang="0">
                <a:pos x="connsiteX0" y="connsiteY0"/>
              </a:cxn>
              <a:cxn ang="0">
                <a:pos x="connsiteX1" y="connsiteY1"/>
              </a:cxn>
              <a:cxn ang="0">
                <a:pos x="connsiteX2" y="connsiteY2"/>
              </a:cxn>
            </a:cxnLst>
            <a:rect l="l" t="t" r="r" b="b"/>
            <a:pathLst>
              <a:path w="209862" h="2173574">
                <a:moveTo>
                  <a:pt x="0" y="0"/>
                </a:moveTo>
                <a:lnTo>
                  <a:pt x="209862" y="1633928"/>
                </a:lnTo>
                <a:lnTo>
                  <a:pt x="209862" y="2173574"/>
                </a:lnTo>
              </a:path>
            </a:pathLst>
          </a:cu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Freeform 62">
            <a:extLst>
              <a:ext uri="{FF2B5EF4-FFF2-40B4-BE49-F238E27FC236}">
                <a16:creationId xmlns:a16="http://schemas.microsoft.com/office/drawing/2014/main" id="{3C40F539-D6ED-543C-F595-BABEF999031B}"/>
              </a:ext>
            </a:extLst>
          </p:cNvPr>
          <p:cNvSpPr/>
          <p:nvPr/>
        </p:nvSpPr>
        <p:spPr>
          <a:xfrm>
            <a:off x="5651292" y="1798820"/>
            <a:ext cx="584616" cy="2818150"/>
          </a:xfrm>
          <a:custGeom>
            <a:avLst/>
            <a:gdLst>
              <a:gd name="connsiteX0" fmla="*/ 0 w 584616"/>
              <a:gd name="connsiteY0" fmla="*/ 0 h 2818150"/>
              <a:gd name="connsiteX1" fmla="*/ 584616 w 584616"/>
              <a:gd name="connsiteY1" fmla="*/ 2008682 h 2818150"/>
              <a:gd name="connsiteX2" fmla="*/ 584616 w 584616"/>
              <a:gd name="connsiteY2" fmla="*/ 2818150 h 2818150"/>
            </a:gdLst>
            <a:ahLst/>
            <a:cxnLst>
              <a:cxn ang="0">
                <a:pos x="connsiteX0" y="connsiteY0"/>
              </a:cxn>
              <a:cxn ang="0">
                <a:pos x="connsiteX1" y="connsiteY1"/>
              </a:cxn>
              <a:cxn ang="0">
                <a:pos x="connsiteX2" y="connsiteY2"/>
              </a:cxn>
            </a:cxnLst>
            <a:rect l="l" t="t" r="r" b="b"/>
            <a:pathLst>
              <a:path w="584616" h="2818150">
                <a:moveTo>
                  <a:pt x="0" y="0"/>
                </a:moveTo>
                <a:lnTo>
                  <a:pt x="584616" y="2008682"/>
                </a:lnTo>
                <a:lnTo>
                  <a:pt x="584616" y="2818150"/>
                </a:lnTo>
              </a:path>
            </a:pathLst>
          </a:cu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Freeform 63">
            <a:extLst>
              <a:ext uri="{FF2B5EF4-FFF2-40B4-BE49-F238E27FC236}">
                <a16:creationId xmlns:a16="http://schemas.microsoft.com/office/drawing/2014/main" id="{F3461664-76FA-4B76-6A06-64C6C092B433}"/>
              </a:ext>
            </a:extLst>
          </p:cNvPr>
          <p:cNvSpPr/>
          <p:nvPr/>
        </p:nvSpPr>
        <p:spPr>
          <a:xfrm>
            <a:off x="5751219" y="3463042"/>
            <a:ext cx="454710" cy="224537"/>
          </a:xfrm>
          <a:custGeom>
            <a:avLst/>
            <a:gdLst>
              <a:gd name="connsiteX0" fmla="*/ 0 w 419725"/>
              <a:gd name="connsiteY0" fmla="*/ 0 h 239842"/>
              <a:gd name="connsiteX1" fmla="*/ 419725 w 419725"/>
              <a:gd name="connsiteY1" fmla="*/ 239842 h 239842"/>
            </a:gdLst>
            <a:ahLst/>
            <a:cxnLst>
              <a:cxn ang="0">
                <a:pos x="connsiteX0" y="connsiteY0"/>
              </a:cxn>
              <a:cxn ang="0">
                <a:pos x="connsiteX1" y="connsiteY1"/>
              </a:cxn>
            </a:cxnLst>
            <a:rect l="l" t="t" r="r" b="b"/>
            <a:pathLst>
              <a:path w="419725" h="239842">
                <a:moveTo>
                  <a:pt x="0" y="0"/>
                </a:moveTo>
                <a:lnTo>
                  <a:pt x="419725" y="239842"/>
                </a:lnTo>
              </a:path>
            </a:pathLst>
          </a:cu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B4416E22-14B7-3649-4497-EA42BB356F0D}"/>
              </a:ext>
            </a:extLst>
          </p:cNvPr>
          <p:cNvSpPr/>
          <p:nvPr/>
        </p:nvSpPr>
        <p:spPr>
          <a:xfrm>
            <a:off x="3530248" y="946335"/>
            <a:ext cx="1569660" cy="923330"/>
          </a:xfrm>
          <a:prstGeom prst="rect">
            <a:avLst/>
          </a:prstGeom>
        </p:spPr>
        <p:txBody>
          <a:bodyPr wrap="none">
            <a:spAutoFit/>
          </a:bodyPr>
          <a:lstStyle/>
          <a:p>
            <a:r>
              <a:rPr lang="en-IN" dirty="0">
                <a:solidFill>
                  <a:schemeClr val="accent2">
                    <a:lumMod val="75000"/>
                  </a:schemeClr>
                </a:solidFill>
                <a:latin typeface="Arial" panose="020B0604020202020204" pitchFamily="34" charset="0"/>
              </a:rPr>
              <a:t>Operation &amp;</a:t>
            </a:r>
          </a:p>
          <a:p>
            <a:r>
              <a:rPr lang="en-IN" dirty="0">
                <a:solidFill>
                  <a:schemeClr val="accent2">
                    <a:lumMod val="75000"/>
                  </a:schemeClr>
                </a:solidFill>
                <a:latin typeface="Arial" panose="020B0604020202020204" pitchFamily="34" charset="0"/>
              </a:rPr>
              <a:t>Maintenance </a:t>
            </a:r>
          </a:p>
          <a:p>
            <a:r>
              <a:rPr lang="en-IN" dirty="0">
                <a:solidFill>
                  <a:schemeClr val="accent2">
                    <a:lumMod val="75000"/>
                  </a:schemeClr>
                </a:solidFill>
                <a:latin typeface="Arial" panose="020B0604020202020204" pitchFamily="34" charset="0"/>
              </a:rPr>
              <a:t>Centre</a:t>
            </a:r>
            <a:endParaRPr lang="en-IN" dirty="0">
              <a:solidFill>
                <a:schemeClr val="accent2">
                  <a:lumMod val="75000"/>
                </a:schemeClr>
              </a:solidFill>
            </a:endParaRPr>
          </a:p>
        </p:txBody>
      </p:sp>
      <p:sp>
        <p:nvSpPr>
          <p:cNvPr id="2" name="TextBox 1">
            <a:extLst>
              <a:ext uri="{FF2B5EF4-FFF2-40B4-BE49-F238E27FC236}">
                <a16:creationId xmlns:a16="http://schemas.microsoft.com/office/drawing/2014/main" id="{1D648F2F-0EDA-6DB2-CF0C-0DDA0FD50226}"/>
              </a:ext>
            </a:extLst>
          </p:cNvPr>
          <p:cNvSpPr txBox="1"/>
          <p:nvPr/>
        </p:nvSpPr>
        <p:spPr>
          <a:xfrm>
            <a:off x="8611506" y="3129870"/>
            <a:ext cx="3384639" cy="1661993"/>
          </a:xfrm>
          <a:prstGeom prst="rect">
            <a:avLst/>
          </a:prstGeom>
          <a:noFill/>
          <a:ln>
            <a:solidFill>
              <a:schemeClr val="tx1"/>
            </a:solidFill>
          </a:ln>
        </p:spPr>
        <p:txBody>
          <a:bodyPr wrap="square" rtlCol="0">
            <a:spAutoFit/>
          </a:bodyPr>
          <a:lstStyle/>
          <a:p>
            <a:pPr marL="342900" indent="-342900">
              <a:buFont typeface="Arial" panose="020B0604020202020204" pitchFamily="34" charset="0"/>
              <a:buChar char="•"/>
            </a:pPr>
            <a:r>
              <a:rPr lang="en-IN" sz="1700" dirty="0">
                <a:latin typeface="Cambria" panose="02040503050406030204" pitchFamily="18" charset="0"/>
                <a:ea typeface="Cambria" panose="02040503050406030204" pitchFamily="18" charset="0"/>
              </a:rPr>
              <a:t>GMSC – Gateway Mobile Switching Centre</a:t>
            </a:r>
          </a:p>
          <a:p>
            <a:pPr marL="342900" indent="-342900">
              <a:buFont typeface="Arial" panose="020B0604020202020204" pitchFamily="34" charset="0"/>
              <a:buChar char="•"/>
            </a:pPr>
            <a:r>
              <a:rPr lang="en-IN" sz="1700" dirty="0">
                <a:latin typeface="Cambria" panose="02040503050406030204" pitchFamily="18" charset="0"/>
                <a:ea typeface="Cambria" panose="02040503050406030204" pitchFamily="18" charset="0"/>
              </a:rPr>
              <a:t>ISC – International Switching Centre</a:t>
            </a:r>
          </a:p>
          <a:p>
            <a:pPr marL="342900" indent="-342900">
              <a:buFont typeface="Arial" panose="020B0604020202020204" pitchFamily="34" charset="0"/>
              <a:buChar char="•"/>
            </a:pPr>
            <a:r>
              <a:rPr lang="en-IN" sz="1700" dirty="0">
                <a:latin typeface="Cambria" panose="02040503050406030204" pitchFamily="18" charset="0"/>
                <a:ea typeface="Cambria" panose="02040503050406030204" pitchFamily="18" charset="0"/>
              </a:rPr>
              <a:t>PLMN – Public Land Mobile Network</a:t>
            </a:r>
          </a:p>
        </p:txBody>
      </p:sp>
    </p:spTree>
    <p:extLst>
      <p:ext uri="{BB962C8B-B14F-4D97-AF65-F5344CB8AC3E}">
        <p14:creationId xmlns:p14="http://schemas.microsoft.com/office/powerpoint/2010/main" val="1716269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7" name="Google Shape;221;p26">
            <a:extLst>
              <a:ext uri="{FF2B5EF4-FFF2-40B4-BE49-F238E27FC236}">
                <a16:creationId xmlns:a16="http://schemas.microsoft.com/office/drawing/2014/main" id="{35B9657C-2202-AD36-5A39-C9AF0403ABD7}"/>
              </a:ext>
            </a:extLst>
          </p:cNvPr>
          <p:cNvSpPr txBox="1"/>
          <p:nvPr/>
        </p:nvSpPr>
        <p:spPr>
          <a:xfrm>
            <a:off x="162675" y="1412264"/>
            <a:ext cx="6248285" cy="1846619"/>
          </a:xfrm>
          <a:prstGeom prst="rect">
            <a:avLst/>
          </a:prstGeom>
          <a:noFill/>
          <a:ln>
            <a:noFill/>
          </a:ln>
        </p:spPr>
        <p:txBody>
          <a:bodyPr spcFirstLastPara="1" wrap="square" lIns="121900" tIns="121900" rIns="121900" bIns="121900" anchor="t" anchorCtr="0">
            <a:spAutoFit/>
          </a:bodyPr>
          <a:lstStyle/>
          <a:p>
            <a:pPr lvl="0"/>
            <a:r>
              <a:rPr lang="en-IN" sz="5200" b="1" dirty="0">
                <a:solidFill>
                  <a:schemeClr val="dk2"/>
                </a:solidFill>
                <a:latin typeface="Cambria" panose="02040503050406030204" pitchFamily="18" charset="0"/>
                <a:ea typeface="Cambria" panose="02040503050406030204" pitchFamily="18" charset="0"/>
                <a:cs typeface="Proxima Nova"/>
                <a:sym typeface="Proxima Nova"/>
              </a:rPr>
              <a:t>GSM Architecture: Mobile Station (MS)</a:t>
            </a:r>
          </a:p>
        </p:txBody>
      </p:sp>
      <p:pic>
        <p:nvPicPr>
          <p:cNvPr id="1026" name="Picture 2" descr="GSM - Architecture">
            <a:extLst>
              <a:ext uri="{FF2B5EF4-FFF2-40B4-BE49-F238E27FC236}">
                <a16:creationId xmlns:a16="http://schemas.microsoft.com/office/drawing/2014/main" id="{5EA9479F-0DB7-AE0C-A317-B2C02DEA95F0}"/>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b="13953"/>
          <a:stretch/>
        </p:blipFill>
        <p:spPr bwMode="auto">
          <a:xfrm>
            <a:off x="7332980" y="1797986"/>
            <a:ext cx="4191000" cy="32619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754848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pPr lvl="0"/>
            <a:r>
              <a:rPr lang="en-US" sz="3067" dirty="0">
                <a:solidFill>
                  <a:srgbClr val="00A4B6"/>
                </a:solidFill>
                <a:latin typeface="Cambria" panose="02040503050406030204" pitchFamily="18" charset="0"/>
                <a:ea typeface="Cambria" panose="02040503050406030204" pitchFamily="18" charset="0"/>
                <a:cs typeface="Proxima Nova"/>
                <a:sym typeface="Proxima Nova"/>
              </a:rPr>
              <a:t>GSM Architecture: Mobile Station</a:t>
            </a:r>
            <a:endParaRPr sz="3067" dirty="0">
              <a:solidFill>
                <a:srgbClr val="00A4B6"/>
              </a:solidFill>
              <a:latin typeface="Cambria" panose="02040503050406030204" pitchFamily="18" charset="0"/>
              <a:ea typeface="Cambria" panose="02040503050406030204" pitchFamily="18" charset="0"/>
              <a:cs typeface="Proxima Nova"/>
              <a:sym typeface="Proxima Nova"/>
            </a:endParaRPr>
          </a:p>
        </p:txBody>
      </p:sp>
      <p:sp>
        <p:nvSpPr>
          <p:cNvPr id="12" name="Content Placeholder 2">
            <a:extLst>
              <a:ext uri="{FF2B5EF4-FFF2-40B4-BE49-F238E27FC236}">
                <a16:creationId xmlns:a16="http://schemas.microsoft.com/office/drawing/2014/main" id="{2EB84C59-FCAB-D786-823A-B4632610CC30}"/>
              </a:ext>
            </a:extLst>
          </p:cNvPr>
          <p:cNvSpPr txBox="1">
            <a:spLocks/>
          </p:cNvSpPr>
          <p:nvPr/>
        </p:nvSpPr>
        <p:spPr>
          <a:xfrm>
            <a:off x="131180" y="863444"/>
            <a:ext cx="5222103" cy="5867339"/>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rgbClr val="5430AA"/>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5430AA"/>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5430AA"/>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5430AA"/>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5430AA"/>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r>
              <a:rPr kumimoji="0" lang="en-IN"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MS consists of following two components</a:t>
            </a:r>
          </a:p>
          <a:p>
            <a:pPr marL="457200" marR="0" lvl="0" indent="-457200" algn="just" defTabSz="914400" rtl="0" eaLnBrk="1" fontAlgn="auto" latinLnBrk="0" hangingPunct="1">
              <a:lnSpc>
                <a:spcPct val="90000"/>
              </a:lnSpc>
              <a:spcBef>
                <a:spcPts val="1000"/>
              </a:spcBef>
              <a:spcAft>
                <a:spcPts val="0"/>
              </a:spcAft>
              <a:buClr>
                <a:srgbClr val="5430AA"/>
              </a:buClr>
              <a:buSzTx/>
              <a:buFont typeface="+mj-lt"/>
              <a:buAutoNum type="arabicPeriod"/>
              <a:tabLst/>
              <a:defRPr/>
            </a:pPr>
            <a:r>
              <a:rPr kumimoji="0" lang="en-IN"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Mobile Equipment (</a:t>
            </a:r>
            <a:r>
              <a:rPr kumimoji="0" lang="en-IN" sz="24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ME</a:t>
            </a:r>
            <a:r>
              <a:rPr kumimoji="0" lang="en-IN"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a:t>
            </a:r>
          </a:p>
          <a:p>
            <a:pPr marL="457200" marR="0" lvl="0" indent="-457200" algn="just" defTabSz="914400" rtl="0" eaLnBrk="1" fontAlgn="auto" latinLnBrk="0" hangingPunct="1">
              <a:lnSpc>
                <a:spcPct val="90000"/>
              </a:lnSpc>
              <a:spcBef>
                <a:spcPts val="1000"/>
              </a:spcBef>
              <a:spcAft>
                <a:spcPts val="0"/>
              </a:spcAft>
              <a:buClr>
                <a:srgbClr val="5430AA"/>
              </a:buClr>
              <a:buSzTx/>
              <a:buFont typeface="+mj-lt"/>
              <a:buAutoNum type="arabicPeriod"/>
              <a:tabLst/>
              <a:defRPr/>
            </a:pPr>
            <a:r>
              <a:rPr kumimoji="0" lang="en-IN"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Mobile Subscriber Identity Module (</a:t>
            </a:r>
            <a:r>
              <a:rPr kumimoji="0" lang="en-IN" sz="24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SIM</a:t>
            </a:r>
            <a:r>
              <a:rPr kumimoji="0" lang="en-IN"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a:t>
            </a:r>
          </a:p>
          <a:p>
            <a:pPr marL="809625" marR="0" lvl="1" indent="-352425" algn="just" defTabSz="914400" rtl="0" eaLnBrk="1" fontAlgn="auto" latinLnBrk="0" hangingPunct="1">
              <a:lnSpc>
                <a:spcPct val="90000"/>
              </a:lnSpc>
              <a:spcBef>
                <a:spcPts val="500"/>
              </a:spcBef>
              <a:spcAft>
                <a:spcPts val="0"/>
              </a:spcAft>
              <a:buClr>
                <a:srgbClr val="5430AA"/>
              </a:buClr>
              <a:buSzTx/>
              <a:buFont typeface="Wingdings 3" panose="05040102010807070707" pitchFamily="18" charset="2"/>
              <a:buChar char=""/>
              <a:tabLst/>
              <a:defRPr/>
            </a:pPr>
            <a:r>
              <a:rPr kumimoji="0" lang="en-IN" sz="20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Removable</a:t>
            </a:r>
            <a:r>
              <a:rPr kumimoji="0" lang="en-IN" sz="20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plastic card</a:t>
            </a:r>
          </a:p>
          <a:p>
            <a:pPr marL="809625" marR="0" lvl="1" indent="-352425" algn="just" defTabSz="914400" rtl="0" eaLnBrk="1" fontAlgn="auto" latinLnBrk="0" hangingPunct="1">
              <a:lnSpc>
                <a:spcPct val="90000"/>
              </a:lnSpc>
              <a:spcBef>
                <a:spcPts val="500"/>
              </a:spcBef>
              <a:spcAft>
                <a:spcPts val="0"/>
              </a:spcAft>
              <a:buClr>
                <a:srgbClr val="5430AA"/>
              </a:buClr>
              <a:buSzTx/>
              <a:buFont typeface="Wingdings 3" panose="05040102010807070707" pitchFamily="18" charset="2"/>
              <a:buChar char=""/>
              <a:tabLst/>
              <a:defRPr/>
            </a:pPr>
            <a:r>
              <a:rPr kumimoji="0" lang="en-IN" sz="20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Stores Network Specific </a:t>
            </a:r>
            <a:r>
              <a:rPr kumimoji="0" lang="en-IN" sz="20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Data</a:t>
            </a:r>
            <a:r>
              <a:rPr kumimoji="0" lang="en-IN" sz="20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such as list of carrier </a:t>
            </a:r>
            <a:r>
              <a:rPr kumimoji="0" lang="en-IN" sz="20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frequencies</a:t>
            </a:r>
            <a:r>
              <a:rPr kumimoji="0" lang="en-IN" sz="20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and </a:t>
            </a:r>
            <a:r>
              <a:rPr kumimoji="0" lang="en-IN" sz="20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current LAI</a:t>
            </a:r>
            <a:r>
              <a:rPr kumimoji="0" lang="en-IN" sz="20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a:t>
            </a:r>
          </a:p>
          <a:p>
            <a:pPr marL="809625" marR="0" lvl="1" indent="-352425" algn="just" defTabSz="914400" rtl="0" eaLnBrk="1" fontAlgn="auto" latinLnBrk="0" hangingPunct="1">
              <a:lnSpc>
                <a:spcPct val="90000"/>
              </a:lnSpc>
              <a:spcBef>
                <a:spcPts val="500"/>
              </a:spcBef>
              <a:spcAft>
                <a:spcPts val="0"/>
              </a:spcAft>
              <a:buClr>
                <a:srgbClr val="5430AA"/>
              </a:buClr>
              <a:buSzTx/>
              <a:buFont typeface="Wingdings 3" panose="05040102010807070707" pitchFamily="18" charset="2"/>
              <a:buChar char=""/>
              <a:tabLst/>
              <a:defRPr/>
            </a:pPr>
            <a:r>
              <a:rPr kumimoji="0" lang="en-IN" sz="20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Stores International Mobile Subscriber Identity </a:t>
            </a:r>
            <a:r>
              <a:rPr kumimoji="0" lang="en-IN" sz="20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(IMSI) + ISDN</a:t>
            </a:r>
          </a:p>
          <a:p>
            <a:pPr marL="809625" marR="0" lvl="1" indent="-352425" algn="just" defTabSz="914400" rtl="0" eaLnBrk="1" fontAlgn="auto" latinLnBrk="0" hangingPunct="1">
              <a:lnSpc>
                <a:spcPct val="90000"/>
              </a:lnSpc>
              <a:spcBef>
                <a:spcPts val="500"/>
              </a:spcBef>
              <a:spcAft>
                <a:spcPts val="0"/>
              </a:spcAft>
              <a:buClr>
                <a:srgbClr val="5430AA"/>
              </a:buClr>
              <a:buSzTx/>
              <a:buFont typeface="Wingdings 3" panose="05040102010807070707" pitchFamily="18" charset="2"/>
              <a:buChar char=""/>
              <a:tabLst/>
              <a:defRPr/>
            </a:pPr>
            <a:r>
              <a:rPr kumimoji="0" lang="en-IN" sz="20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Stores Personal Identification Number </a:t>
            </a:r>
            <a:r>
              <a:rPr kumimoji="0" lang="en-IN" sz="20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(PIN) </a:t>
            </a:r>
            <a:r>
              <a:rPr kumimoji="0" lang="en-IN" sz="20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&amp; </a:t>
            </a:r>
            <a:r>
              <a:rPr kumimoji="0" lang="en-IN" sz="20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Authentication Keys</a:t>
            </a:r>
            <a:r>
              <a:rPr kumimoji="0" lang="en-IN" sz="20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a:t>
            </a:r>
          </a:p>
          <a:p>
            <a:pPr marL="809625" marR="0" lvl="1" indent="-352425" algn="just" defTabSz="914400" rtl="0" eaLnBrk="1" fontAlgn="auto" latinLnBrk="0" hangingPunct="1">
              <a:lnSpc>
                <a:spcPct val="90000"/>
              </a:lnSpc>
              <a:spcBef>
                <a:spcPts val="500"/>
              </a:spcBef>
              <a:spcAft>
                <a:spcPts val="0"/>
              </a:spcAft>
              <a:buClr>
                <a:srgbClr val="5430AA"/>
              </a:buClr>
              <a:buSzTx/>
              <a:buFont typeface="Wingdings 3" panose="05040102010807070707" pitchFamily="18" charset="2"/>
              <a:buChar char=""/>
              <a:tabLst/>
              <a:defRPr/>
            </a:pPr>
            <a:r>
              <a:rPr kumimoji="0" lang="en-IN" sz="20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Also stores short </a:t>
            </a:r>
            <a:r>
              <a:rPr kumimoji="0" lang="en-IN" sz="20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messages</a:t>
            </a:r>
            <a:r>
              <a:rPr kumimoji="0" lang="en-IN" sz="20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a:t>
            </a:r>
            <a:r>
              <a:rPr kumimoji="0" lang="en-IN" sz="20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charging information</a:t>
            </a:r>
            <a:r>
              <a:rPr kumimoji="0" lang="en-IN" sz="20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telephone </a:t>
            </a:r>
            <a:r>
              <a:rPr kumimoji="0" lang="en-IN" sz="20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book</a:t>
            </a:r>
            <a:r>
              <a:rPr kumimoji="0" lang="en-IN" sz="20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etc.</a:t>
            </a:r>
          </a:p>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r>
              <a:rPr kumimoji="0" lang="en-IN"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Allows </a:t>
            </a:r>
            <a:r>
              <a:rPr kumimoji="0" lang="en-IN" sz="24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separation</a:t>
            </a:r>
            <a:r>
              <a:rPr kumimoji="0" lang="en-IN"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of user mobility from equipment mobility</a:t>
            </a:r>
          </a:p>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endParaRPr kumimoji="0" lang="en-IN" sz="2400" b="0" i="0" u="none" strike="noStrike" kern="1200" cap="none" spc="0" normalizeH="0" baseline="0" noProof="0" dirty="0">
              <a:ln>
                <a:noFill/>
              </a:ln>
              <a:solidFill>
                <a:srgbClr val="212121"/>
              </a:solidFill>
              <a:effectLst/>
              <a:uLnTx/>
              <a:uFillTx/>
              <a:latin typeface="Roboto Condensed"/>
              <a:ea typeface="+mn-ea"/>
              <a:cs typeface="+mn-cs"/>
            </a:endParaRPr>
          </a:p>
        </p:txBody>
      </p:sp>
      <p:pic>
        <p:nvPicPr>
          <p:cNvPr id="13" name="Picture 12">
            <a:extLst>
              <a:ext uri="{FF2B5EF4-FFF2-40B4-BE49-F238E27FC236}">
                <a16:creationId xmlns:a16="http://schemas.microsoft.com/office/drawing/2014/main" id="{18D1EDCC-DD08-537A-16B7-B56B2463586D}"/>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972" t="2895" r="1390" b="28075"/>
          <a:stretch/>
        </p:blipFill>
        <p:spPr bwMode="auto">
          <a:xfrm>
            <a:off x="5353283" y="711202"/>
            <a:ext cx="6838717" cy="30426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3">
            <a:extLst>
              <a:ext uri="{FF2B5EF4-FFF2-40B4-BE49-F238E27FC236}">
                <a16:creationId xmlns:a16="http://schemas.microsoft.com/office/drawing/2014/main" id="{CDEF55D0-5F3D-3129-3DC5-A63B1289B317}"/>
              </a:ext>
            </a:extLst>
          </p:cNvPr>
          <p:cNvPicPr>
            <a:picLocks noChangeAspect="1"/>
          </p:cNvPicPr>
          <p:nvPr/>
        </p:nvPicPr>
        <p:blipFill>
          <a:blip r:embed="rId7"/>
          <a:stretch>
            <a:fillRect/>
          </a:stretch>
        </p:blipFill>
        <p:spPr>
          <a:xfrm>
            <a:off x="5507913" y="4062531"/>
            <a:ext cx="2082800" cy="2082800"/>
          </a:xfrm>
          <a:prstGeom prst="rect">
            <a:avLst/>
          </a:prstGeom>
        </p:spPr>
      </p:pic>
      <p:pic>
        <p:nvPicPr>
          <p:cNvPr id="15" name="Picture 14">
            <a:extLst>
              <a:ext uri="{FF2B5EF4-FFF2-40B4-BE49-F238E27FC236}">
                <a16:creationId xmlns:a16="http://schemas.microsoft.com/office/drawing/2014/main" id="{0EE1C08F-68F9-DA6E-9220-10F4D80FC63E}"/>
              </a:ext>
            </a:extLst>
          </p:cNvPr>
          <p:cNvPicPr>
            <a:picLocks noChangeAspect="1"/>
          </p:cNvPicPr>
          <p:nvPr/>
        </p:nvPicPr>
        <p:blipFill>
          <a:blip r:embed="rId8"/>
          <a:stretch>
            <a:fillRect/>
          </a:stretch>
        </p:blipFill>
        <p:spPr>
          <a:xfrm>
            <a:off x="7452670" y="4518627"/>
            <a:ext cx="2501900" cy="1117600"/>
          </a:xfrm>
          <a:prstGeom prst="rect">
            <a:avLst/>
          </a:prstGeom>
        </p:spPr>
      </p:pic>
    </p:spTree>
    <p:extLst>
      <p:ext uri="{BB962C8B-B14F-4D97-AF65-F5344CB8AC3E}">
        <p14:creationId xmlns:p14="http://schemas.microsoft.com/office/powerpoint/2010/main" val="41143939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19456"/>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7" name="Google Shape;221;p26">
            <a:extLst>
              <a:ext uri="{FF2B5EF4-FFF2-40B4-BE49-F238E27FC236}">
                <a16:creationId xmlns:a16="http://schemas.microsoft.com/office/drawing/2014/main" id="{35B9657C-2202-AD36-5A39-C9AF0403ABD7}"/>
              </a:ext>
            </a:extLst>
          </p:cNvPr>
          <p:cNvSpPr txBox="1"/>
          <p:nvPr/>
        </p:nvSpPr>
        <p:spPr>
          <a:xfrm>
            <a:off x="240030" y="1613769"/>
            <a:ext cx="10411757" cy="1046400"/>
          </a:xfrm>
          <a:prstGeom prst="rect">
            <a:avLst/>
          </a:prstGeom>
          <a:noFill/>
          <a:ln>
            <a:noFill/>
          </a:ln>
        </p:spPr>
        <p:txBody>
          <a:bodyPr spcFirstLastPara="1" wrap="square" lIns="121900" tIns="121900" rIns="121900" bIns="121900" anchor="t" anchorCtr="0">
            <a:spAutoFit/>
          </a:bodyPr>
          <a:lstStyle/>
          <a:p>
            <a:pPr lvl="0"/>
            <a:r>
              <a:rPr lang="en-IN" sz="5200" b="1" dirty="0">
                <a:solidFill>
                  <a:schemeClr val="dk2"/>
                </a:solidFill>
                <a:latin typeface="Cambria" panose="02040503050406030204" pitchFamily="18" charset="0"/>
                <a:ea typeface="Cambria" panose="02040503050406030204" pitchFamily="18" charset="0"/>
                <a:cs typeface="Proxima Nova"/>
                <a:sym typeface="Proxima Nova"/>
              </a:rPr>
              <a:t>GSM Architecture: </a:t>
            </a:r>
            <a:r>
              <a:rPr lang="en-US" sz="5200" b="1" dirty="0">
                <a:solidFill>
                  <a:schemeClr val="dk2"/>
                </a:solidFill>
                <a:latin typeface="Cambria" panose="02040503050406030204" pitchFamily="18" charset="0"/>
                <a:ea typeface="Cambria" panose="02040503050406030204" pitchFamily="18" charset="0"/>
                <a:cs typeface="Proxima Nova"/>
                <a:sym typeface="Proxima Nova"/>
              </a:rPr>
              <a:t>In Detail</a:t>
            </a:r>
            <a:endParaRPr lang="en-IN" sz="5200" b="1" dirty="0">
              <a:solidFill>
                <a:schemeClr val="dk2"/>
              </a:solidFill>
              <a:latin typeface="Cambria" panose="02040503050406030204" pitchFamily="18" charset="0"/>
              <a:ea typeface="Cambria" panose="02040503050406030204" pitchFamily="18" charset="0"/>
              <a:sym typeface="Proxima Nova"/>
            </a:endParaRPr>
          </a:p>
        </p:txBody>
      </p:sp>
    </p:spTree>
    <p:extLst>
      <p:ext uri="{BB962C8B-B14F-4D97-AF65-F5344CB8AC3E}">
        <p14:creationId xmlns:p14="http://schemas.microsoft.com/office/powerpoint/2010/main" val="1002321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pPr lvl="0"/>
            <a:r>
              <a:rPr lang="en-IN" sz="3067" b="1" dirty="0">
                <a:solidFill>
                  <a:srgbClr val="00A4B6"/>
                </a:solidFill>
                <a:latin typeface="Proxima Nova"/>
                <a:ea typeface="Proxima Nova"/>
                <a:cs typeface="Proxima Nova"/>
                <a:sym typeface="Proxima Nova"/>
              </a:rPr>
              <a:t>Outline</a:t>
            </a:r>
            <a:endParaRPr sz="3067" b="1" dirty="0">
              <a:solidFill>
                <a:srgbClr val="00A4B6"/>
              </a:solidFill>
              <a:latin typeface="Proxima Nova"/>
              <a:ea typeface="Proxima Nova"/>
              <a:cs typeface="Proxima Nova"/>
              <a:sym typeface="Proxima Nova"/>
            </a:endParaRPr>
          </a:p>
        </p:txBody>
      </p:sp>
      <p:sp>
        <p:nvSpPr>
          <p:cNvPr id="71" name="Google Shape;71;p15"/>
          <p:cNvSpPr txBox="1"/>
          <p:nvPr/>
        </p:nvSpPr>
        <p:spPr>
          <a:xfrm>
            <a:off x="246581" y="966501"/>
            <a:ext cx="11760000" cy="3734956"/>
          </a:xfrm>
          <a:prstGeom prst="rect">
            <a:avLst/>
          </a:prstGeom>
          <a:noFill/>
          <a:ln>
            <a:noFill/>
          </a:ln>
        </p:spPr>
        <p:txBody>
          <a:bodyPr spcFirstLastPara="1" wrap="square" lIns="121900" tIns="121900" rIns="121900" bIns="121900" anchor="t" anchorCtr="0">
            <a:spAutoFit/>
          </a:bodyPr>
          <a:lstStyle/>
          <a:p>
            <a:pPr marL="380990" lvl="2" indent="-380990">
              <a:buFont typeface="Wingdings" panose="05000000000000000000" pitchFamily="2" charset="2"/>
              <a:buChar char="q"/>
            </a:pPr>
            <a:r>
              <a:rPr lang="en-US" sz="2267" b="1" dirty="0">
                <a:latin typeface="Cambria" panose="02040503050406030204" pitchFamily="18" charset="0"/>
                <a:ea typeface="Cambria" panose="02040503050406030204" pitchFamily="18" charset="0"/>
              </a:rPr>
              <a:t>GSM</a:t>
            </a:r>
          </a:p>
          <a:p>
            <a:pPr marL="538163" lvl="8" indent="-379413">
              <a:buFont typeface="Arial" panose="020B0604020202020204" pitchFamily="34" charset="0"/>
              <a:buChar char="•"/>
            </a:pPr>
            <a:r>
              <a:rPr lang="en-US" sz="2267" dirty="0">
                <a:latin typeface="Cambria" panose="02040503050406030204" pitchFamily="18" charset="0"/>
                <a:ea typeface="Cambria" panose="02040503050406030204" pitchFamily="18" charset="0"/>
              </a:rPr>
              <a:t>Introduction</a:t>
            </a:r>
          </a:p>
          <a:p>
            <a:pPr marL="538163" lvl="8" indent="-379413">
              <a:buFont typeface="Arial" panose="020B0604020202020204" pitchFamily="34" charset="0"/>
              <a:buChar char="•"/>
            </a:pPr>
            <a:r>
              <a:rPr lang="en-US" sz="2267" dirty="0">
                <a:latin typeface="Cambria" panose="02040503050406030204" pitchFamily="18" charset="0"/>
                <a:ea typeface="Cambria" panose="02040503050406030204" pitchFamily="18" charset="0"/>
              </a:rPr>
              <a:t>GSM Architecture</a:t>
            </a:r>
          </a:p>
          <a:p>
            <a:pPr marL="538163" lvl="8" indent="-379413">
              <a:buFont typeface="Arial" panose="020B0604020202020204" pitchFamily="34" charset="0"/>
              <a:buChar char="•"/>
            </a:pPr>
            <a:r>
              <a:rPr lang="en-US" sz="2267" dirty="0">
                <a:latin typeface="Cambria" panose="02040503050406030204" pitchFamily="18" charset="0"/>
                <a:ea typeface="Cambria" panose="02040503050406030204" pitchFamily="18" charset="0"/>
              </a:rPr>
              <a:t>Call routing in GSM</a:t>
            </a:r>
          </a:p>
          <a:p>
            <a:pPr marL="538163" lvl="8" indent="-379413">
              <a:buFont typeface="Arial" panose="020B0604020202020204" pitchFamily="34" charset="0"/>
              <a:buChar char="•"/>
            </a:pPr>
            <a:r>
              <a:rPr lang="en-US" sz="2267" dirty="0">
                <a:latin typeface="Cambria" panose="02040503050406030204" pitchFamily="18" charset="0"/>
                <a:ea typeface="Cambria" panose="02040503050406030204" pitchFamily="18" charset="0"/>
              </a:rPr>
              <a:t>PLMN interface</a:t>
            </a:r>
          </a:p>
          <a:p>
            <a:pPr marL="538163" lvl="8" indent="-379413">
              <a:buFont typeface="Arial" panose="020B0604020202020204" pitchFamily="34" charset="0"/>
              <a:buChar char="•"/>
            </a:pPr>
            <a:r>
              <a:rPr lang="en-US" sz="2267" dirty="0">
                <a:latin typeface="Cambria" panose="02040503050406030204" pitchFamily="18" charset="0"/>
                <a:ea typeface="Cambria" panose="02040503050406030204" pitchFamily="18" charset="0"/>
              </a:rPr>
              <a:t>addresses and identifiers</a:t>
            </a:r>
          </a:p>
          <a:p>
            <a:pPr marL="538163" lvl="8" indent="-379413">
              <a:buFont typeface="Arial" panose="020B0604020202020204" pitchFamily="34" charset="0"/>
              <a:buChar char="•"/>
            </a:pPr>
            <a:r>
              <a:rPr lang="en-US" sz="2267" dirty="0">
                <a:latin typeface="Cambria" panose="02040503050406030204" pitchFamily="18" charset="0"/>
                <a:ea typeface="Cambria" panose="02040503050406030204" pitchFamily="18" charset="0"/>
              </a:rPr>
              <a:t>network aspects</a:t>
            </a:r>
          </a:p>
          <a:p>
            <a:pPr marL="538163" lvl="8" indent="-379413">
              <a:buFont typeface="Arial" panose="020B0604020202020204" pitchFamily="34" charset="0"/>
              <a:buChar char="•"/>
            </a:pPr>
            <a:r>
              <a:rPr lang="en-US" sz="2267" dirty="0">
                <a:latin typeface="Cambria" panose="02040503050406030204" pitchFamily="18" charset="0"/>
                <a:ea typeface="Cambria" panose="02040503050406030204" pitchFamily="18" charset="0"/>
              </a:rPr>
              <a:t>frequency allocation</a:t>
            </a:r>
          </a:p>
          <a:p>
            <a:pPr marL="538163" lvl="8" indent="-379413">
              <a:buFont typeface="Arial" panose="020B0604020202020204" pitchFamily="34" charset="0"/>
              <a:buChar char="•"/>
            </a:pPr>
            <a:r>
              <a:rPr lang="en-US" sz="2267" dirty="0">
                <a:latin typeface="Cambria" panose="02040503050406030204" pitchFamily="18" charset="0"/>
                <a:ea typeface="Cambria" panose="02040503050406030204" pitchFamily="18" charset="0"/>
              </a:rPr>
              <a:t>authentication and security</a:t>
            </a:r>
          </a:p>
          <a:p>
            <a:pPr marL="538163" lvl="8" indent="-379413">
              <a:buFont typeface="Arial" panose="020B0604020202020204" pitchFamily="34" charset="0"/>
              <a:buChar char="•"/>
            </a:pPr>
            <a:r>
              <a:rPr lang="en-US" sz="2267" dirty="0">
                <a:latin typeface="Cambria" panose="02040503050406030204" pitchFamily="18" charset="0"/>
                <a:ea typeface="Cambria" panose="02040503050406030204" pitchFamily="18" charset="0"/>
              </a:rPr>
              <a:t>Handoffs Technique</a:t>
            </a:r>
          </a:p>
        </p:txBody>
      </p:sp>
      <p:grpSp>
        <p:nvGrpSpPr>
          <p:cNvPr id="4" name="Group 3">
            <a:extLst>
              <a:ext uri="{FF2B5EF4-FFF2-40B4-BE49-F238E27FC236}">
                <a16:creationId xmlns:a16="http://schemas.microsoft.com/office/drawing/2014/main" id="{EBE89743-D460-F3C6-FA88-074DB64D04AD}"/>
              </a:ext>
            </a:extLst>
          </p:cNvPr>
          <p:cNvGrpSpPr/>
          <p:nvPr/>
        </p:nvGrpSpPr>
        <p:grpSpPr>
          <a:xfrm>
            <a:off x="2569453" y="1441232"/>
            <a:ext cx="882720" cy="625320"/>
            <a:chOff x="2569453" y="1441232"/>
            <a:chExt cx="882720" cy="625320"/>
          </a:xfrm>
        </p:grpSpPr>
        <mc:AlternateContent xmlns:mc="http://schemas.openxmlformats.org/markup-compatibility/2006">
          <mc:Choice xmlns:p14="http://schemas.microsoft.com/office/powerpoint/2010/main" Requires="p14">
            <p:contentPart p14:bwMode="auto" r:id="rId6">
              <p14:nvContentPartPr>
                <p14:cNvPr id="2" name="Ink 1">
                  <a:extLst>
                    <a:ext uri="{FF2B5EF4-FFF2-40B4-BE49-F238E27FC236}">
                      <a16:creationId xmlns:a16="http://schemas.microsoft.com/office/drawing/2014/main" id="{27CFD163-2F3E-ADCB-D242-9361A736A6F1}"/>
                    </a:ext>
                  </a:extLst>
                </p14:cNvPr>
                <p14:cNvContentPartPr/>
                <p14:nvPr/>
              </p14:nvContentPartPr>
              <p14:xfrm>
                <a:off x="2569453" y="1441232"/>
                <a:ext cx="565200" cy="327240"/>
              </p14:xfrm>
            </p:contentPart>
          </mc:Choice>
          <mc:Fallback>
            <p:pic>
              <p:nvPicPr>
                <p:cNvPr id="2" name="Ink 1">
                  <a:extLst>
                    <a:ext uri="{FF2B5EF4-FFF2-40B4-BE49-F238E27FC236}">
                      <a16:creationId xmlns:a16="http://schemas.microsoft.com/office/drawing/2014/main" id="{27CFD163-2F3E-ADCB-D242-9361A736A6F1}"/>
                    </a:ext>
                  </a:extLst>
                </p:cNvPr>
                <p:cNvPicPr/>
                <p:nvPr/>
              </p:nvPicPr>
              <p:blipFill>
                <a:blip r:embed="rId7"/>
                <a:stretch>
                  <a:fillRect/>
                </a:stretch>
              </p:blipFill>
              <p:spPr>
                <a:xfrm>
                  <a:off x="2563333" y="1435112"/>
                  <a:ext cx="577440" cy="33948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3" name="Ink 2">
                  <a:extLst>
                    <a:ext uri="{FF2B5EF4-FFF2-40B4-BE49-F238E27FC236}">
                      <a16:creationId xmlns:a16="http://schemas.microsoft.com/office/drawing/2014/main" id="{1F6F2549-5B36-FD0D-DD41-1718815CF2F1}"/>
                    </a:ext>
                  </a:extLst>
                </p14:cNvPr>
                <p14:cNvContentPartPr/>
                <p14:nvPr/>
              </p14:nvContentPartPr>
              <p14:xfrm>
                <a:off x="3118453" y="1768112"/>
                <a:ext cx="333720" cy="298440"/>
              </p14:xfrm>
            </p:contentPart>
          </mc:Choice>
          <mc:Fallback>
            <p:pic>
              <p:nvPicPr>
                <p:cNvPr id="3" name="Ink 2">
                  <a:extLst>
                    <a:ext uri="{FF2B5EF4-FFF2-40B4-BE49-F238E27FC236}">
                      <a16:creationId xmlns:a16="http://schemas.microsoft.com/office/drawing/2014/main" id="{1F6F2549-5B36-FD0D-DD41-1718815CF2F1}"/>
                    </a:ext>
                  </a:extLst>
                </p:cNvPr>
                <p:cNvPicPr/>
                <p:nvPr/>
              </p:nvPicPr>
              <p:blipFill>
                <a:blip r:embed="rId9"/>
                <a:stretch>
                  <a:fillRect/>
                </a:stretch>
              </p:blipFill>
              <p:spPr>
                <a:xfrm>
                  <a:off x="3112333" y="1761992"/>
                  <a:ext cx="345960" cy="31068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0">
            <p14:nvContentPartPr>
              <p14:cNvPr id="5" name="Ink 4">
                <a:extLst>
                  <a:ext uri="{FF2B5EF4-FFF2-40B4-BE49-F238E27FC236}">
                    <a16:creationId xmlns:a16="http://schemas.microsoft.com/office/drawing/2014/main" id="{B7C218E7-4C4B-B903-1092-9AC33B8D4DA1}"/>
                  </a:ext>
                </a:extLst>
              </p14:cNvPr>
              <p14:cNvContentPartPr/>
              <p14:nvPr/>
            </p14:nvContentPartPr>
            <p14:xfrm>
              <a:off x="3474133" y="4274792"/>
              <a:ext cx="434880" cy="320760"/>
            </p14:xfrm>
          </p:contentPart>
        </mc:Choice>
        <mc:Fallback>
          <p:pic>
            <p:nvPicPr>
              <p:cNvPr id="5" name="Ink 4">
                <a:extLst>
                  <a:ext uri="{FF2B5EF4-FFF2-40B4-BE49-F238E27FC236}">
                    <a16:creationId xmlns:a16="http://schemas.microsoft.com/office/drawing/2014/main" id="{B7C218E7-4C4B-B903-1092-9AC33B8D4DA1}"/>
                  </a:ext>
                </a:extLst>
              </p:cNvPr>
              <p:cNvPicPr/>
              <p:nvPr/>
            </p:nvPicPr>
            <p:blipFill>
              <a:blip r:embed="rId11"/>
              <a:stretch>
                <a:fillRect/>
              </a:stretch>
            </p:blipFill>
            <p:spPr>
              <a:xfrm>
                <a:off x="3468013" y="4268672"/>
                <a:ext cx="447120" cy="333000"/>
              </a:xfrm>
              <a:prstGeom prst="rect">
                <a:avLst/>
              </a:prstGeom>
            </p:spPr>
          </p:pic>
        </mc:Fallback>
      </mc:AlternateContent>
    </p:spTree>
    <p:extLst>
      <p:ext uri="{BB962C8B-B14F-4D97-AF65-F5344CB8AC3E}">
        <p14:creationId xmlns:p14="http://schemas.microsoft.com/office/powerpoint/2010/main" val="349204019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r>
              <a:rPr lang="en-US" sz="3067" dirty="0">
                <a:solidFill>
                  <a:srgbClr val="00A4B6"/>
                </a:solidFill>
                <a:latin typeface="Cambria" panose="02040503050406030204" pitchFamily="18" charset="0"/>
                <a:ea typeface="Cambria" panose="02040503050406030204" pitchFamily="18" charset="0"/>
                <a:cs typeface="Proxima Nova"/>
                <a:sym typeface="Proxima Nova"/>
              </a:rPr>
              <a:t>GSM Architecture: Base Transceiver Station (BTS)</a:t>
            </a:r>
          </a:p>
        </p:txBody>
      </p:sp>
      <p:sp>
        <p:nvSpPr>
          <p:cNvPr id="12" name="Content Placeholder 2">
            <a:extLst>
              <a:ext uri="{FF2B5EF4-FFF2-40B4-BE49-F238E27FC236}">
                <a16:creationId xmlns:a16="http://schemas.microsoft.com/office/drawing/2014/main" id="{3DA23241-43DE-A6E5-ACA2-71519A44B82F}"/>
              </a:ext>
            </a:extLst>
          </p:cNvPr>
          <p:cNvSpPr txBox="1">
            <a:spLocks/>
          </p:cNvSpPr>
          <p:nvPr/>
        </p:nvSpPr>
        <p:spPr>
          <a:xfrm>
            <a:off x="131180" y="966270"/>
            <a:ext cx="5222103" cy="5487739"/>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rgbClr val="5430AA"/>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5430AA"/>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5430AA"/>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5430AA"/>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5430AA"/>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r>
              <a:rPr kumimoji="0" lang="en-IN" sz="24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One</a:t>
            </a:r>
            <a:r>
              <a:rPr kumimoji="0" lang="en-IN"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per cell</a:t>
            </a:r>
          </a:p>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r>
              <a:rPr kumimoji="0" lang="en-IN"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Consists of </a:t>
            </a:r>
            <a:r>
              <a:rPr kumimoji="0" lang="en-IN" sz="24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high speed </a:t>
            </a:r>
            <a:r>
              <a:rPr kumimoji="0" lang="en-IN"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transmitter and receiver</a:t>
            </a:r>
          </a:p>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r>
              <a:rPr kumimoji="0" lang="en-IN"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Its transmit power decides </a:t>
            </a:r>
            <a:r>
              <a:rPr kumimoji="0" lang="en-IN" sz="24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size</a:t>
            </a:r>
            <a:r>
              <a:rPr kumimoji="0" lang="en-IN"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of cell</a:t>
            </a:r>
          </a:p>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r>
              <a:rPr kumimoji="0" lang="en-IN"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Function of BTS</a:t>
            </a:r>
          </a:p>
          <a:p>
            <a:pPr marL="809625" marR="0" lvl="1" indent="-352425" algn="just" defTabSz="914400" rtl="0" eaLnBrk="1" fontAlgn="auto" latinLnBrk="0" hangingPunct="1">
              <a:lnSpc>
                <a:spcPct val="90000"/>
              </a:lnSpc>
              <a:spcBef>
                <a:spcPts val="500"/>
              </a:spcBef>
              <a:spcAft>
                <a:spcPts val="0"/>
              </a:spcAft>
              <a:buClr>
                <a:srgbClr val="5430AA"/>
              </a:buClr>
              <a:buSzTx/>
              <a:buFont typeface="Wingdings 3" panose="05040102010807070707" pitchFamily="18" charset="2"/>
              <a:buChar char=""/>
              <a:tabLst/>
              <a:defRPr/>
            </a:pPr>
            <a:r>
              <a:rPr kumimoji="0" lang="en-IN" sz="20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Provides </a:t>
            </a:r>
            <a:r>
              <a:rPr kumimoji="0" lang="en-IN" sz="20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two channels</a:t>
            </a:r>
          </a:p>
          <a:p>
            <a:pPr marL="1143000" marR="0" lvl="2" indent="-228600" algn="just" defTabSz="914400" rtl="0" eaLnBrk="1" fontAlgn="auto" latinLnBrk="0" hangingPunct="1">
              <a:lnSpc>
                <a:spcPct val="90000"/>
              </a:lnSpc>
              <a:spcBef>
                <a:spcPts val="500"/>
              </a:spcBef>
              <a:spcAft>
                <a:spcPts val="0"/>
              </a:spcAft>
              <a:buClr>
                <a:srgbClr val="5430AA"/>
              </a:buClr>
              <a:buSzTx/>
              <a:buFont typeface="Wingdings" panose="05000000000000000000" pitchFamily="2" charset="2"/>
              <a:buChar char="§"/>
              <a:tabLst/>
              <a:defRPr/>
            </a:pPr>
            <a:r>
              <a:rPr kumimoji="0" lang="en-IN" sz="18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Signalling and Data Channel</a:t>
            </a:r>
          </a:p>
          <a:p>
            <a:pPr marL="809625" marR="0" lvl="1" indent="-352425" algn="just" defTabSz="914400" rtl="0" eaLnBrk="1" fontAlgn="auto" latinLnBrk="0" hangingPunct="1">
              <a:lnSpc>
                <a:spcPct val="90000"/>
              </a:lnSpc>
              <a:spcBef>
                <a:spcPts val="500"/>
              </a:spcBef>
              <a:spcAft>
                <a:spcPts val="0"/>
              </a:spcAft>
              <a:buClr>
                <a:srgbClr val="5430AA"/>
              </a:buClr>
              <a:buSzTx/>
              <a:buFont typeface="Wingdings 3" panose="05040102010807070707" pitchFamily="18" charset="2"/>
              <a:buChar char=""/>
              <a:tabLst/>
              <a:defRPr/>
            </a:pPr>
            <a:r>
              <a:rPr kumimoji="0" lang="en-IN" sz="20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Performs</a:t>
            </a:r>
            <a:r>
              <a:rPr kumimoji="0" lang="en-IN" sz="20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error protection coding for the radio channel</a:t>
            </a:r>
          </a:p>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endParaRPr kumimoji="0" lang="en-IN" sz="2400" b="0" i="0" u="none" strike="noStrike" kern="1200" cap="none" spc="0" normalizeH="0" baseline="0" noProof="0" dirty="0">
              <a:ln>
                <a:noFill/>
              </a:ln>
              <a:solidFill>
                <a:srgbClr val="212121"/>
              </a:solidFill>
              <a:effectLst/>
              <a:uLnTx/>
              <a:uFillTx/>
              <a:latin typeface="Roboto Condensed"/>
              <a:ea typeface="+mn-ea"/>
              <a:cs typeface="+mn-cs"/>
            </a:endParaRPr>
          </a:p>
        </p:txBody>
      </p:sp>
      <p:pic>
        <p:nvPicPr>
          <p:cNvPr id="13" name="Picture 12">
            <a:extLst>
              <a:ext uri="{FF2B5EF4-FFF2-40B4-BE49-F238E27FC236}">
                <a16:creationId xmlns:a16="http://schemas.microsoft.com/office/drawing/2014/main" id="{C932FF51-7010-C4CA-3963-6AC8346C7752}"/>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972" t="2895" r="1390" b="28075"/>
          <a:stretch/>
        </p:blipFill>
        <p:spPr bwMode="auto">
          <a:xfrm>
            <a:off x="5353283" y="965202"/>
            <a:ext cx="6707537" cy="30426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3">
            <a:extLst>
              <a:ext uri="{FF2B5EF4-FFF2-40B4-BE49-F238E27FC236}">
                <a16:creationId xmlns:a16="http://schemas.microsoft.com/office/drawing/2014/main" id="{F69097A4-A3BC-CBFA-7767-CA126A54558E}"/>
              </a:ext>
            </a:extLst>
          </p:cNvPr>
          <p:cNvPicPr>
            <a:picLocks noChangeAspect="1"/>
          </p:cNvPicPr>
          <p:nvPr/>
        </p:nvPicPr>
        <p:blipFill>
          <a:blip r:embed="rId7"/>
          <a:stretch>
            <a:fillRect/>
          </a:stretch>
        </p:blipFill>
        <p:spPr>
          <a:xfrm>
            <a:off x="9178073" y="4145144"/>
            <a:ext cx="2930918" cy="1636429"/>
          </a:xfrm>
          <a:prstGeom prst="rect">
            <a:avLst/>
          </a:prstGeom>
        </p:spPr>
      </p:pic>
      <p:pic>
        <p:nvPicPr>
          <p:cNvPr id="15" name="Picture 14">
            <a:extLst>
              <a:ext uri="{FF2B5EF4-FFF2-40B4-BE49-F238E27FC236}">
                <a16:creationId xmlns:a16="http://schemas.microsoft.com/office/drawing/2014/main" id="{E3EA67EF-4B1F-2E36-463A-8570DD46175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364559" y="4135880"/>
            <a:ext cx="3741821" cy="2494547"/>
          </a:xfrm>
          <a:prstGeom prst="rect">
            <a:avLst/>
          </a:prstGeom>
        </p:spPr>
      </p:pic>
    </p:spTree>
    <p:extLst>
      <p:ext uri="{BB962C8B-B14F-4D97-AF65-F5344CB8AC3E}">
        <p14:creationId xmlns:p14="http://schemas.microsoft.com/office/powerpoint/2010/main" val="217773136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r>
              <a:rPr lang="en-US" sz="3067" dirty="0">
                <a:solidFill>
                  <a:srgbClr val="00A4B6"/>
                </a:solidFill>
                <a:latin typeface="Cambria" panose="02040503050406030204" pitchFamily="18" charset="0"/>
                <a:ea typeface="Cambria" panose="02040503050406030204" pitchFamily="18" charset="0"/>
                <a:cs typeface="Proxima Nova"/>
                <a:sym typeface="Proxima Nova"/>
              </a:rPr>
              <a:t>GSM Architecture: Base Station Controller (BSC)</a:t>
            </a:r>
            <a:endParaRPr sz="3067" dirty="0">
              <a:solidFill>
                <a:srgbClr val="00A4B6"/>
              </a:solidFill>
              <a:latin typeface="Cambria" panose="02040503050406030204" pitchFamily="18" charset="0"/>
              <a:ea typeface="Cambria" panose="02040503050406030204" pitchFamily="18" charset="0"/>
              <a:cs typeface="Proxima Nova"/>
              <a:sym typeface="Proxima Nova"/>
            </a:endParaRPr>
          </a:p>
        </p:txBody>
      </p:sp>
      <p:sp>
        <p:nvSpPr>
          <p:cNvPr id="16" name="Content Placeholder 2">
            <a:extLst>
              <a:ext uri="{FF2B5EF4-FFF2-40B4-BE49-F238E27FC236}">
                <a16:creationId xmlns:a16="http://schemas.microsoft.com/office/drawing/2014/main" id="{27889186-553F-32B7-FC66-CAFDA812837B}"/>
              </a:ext>
            </a:extLst>
          </p:cNvPr>
          <p:cNvSpPr txBox="1">
            <a:spLocks/>
          </p:cNvSpPr>
          <p:nvPr/>
        </p:nvSpPr>
        <p:spPr>
          <a:xfrm>
            <a:off x="131180" y="966271"/>
            <a:ext cx="5222103" cy="4103570"/>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rgbClr val="5430AA"/>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5430AA"/>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5430AA"/>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5430AA"/>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5430AA"/>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r>
              <a:rPr kumimoji="0" lang="en-IN" sz="24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Controls</a:t>
            </a:r>
            <a:r>
              <a:rPr kumimoji="0" lang="en-IN"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multiple BTS </a:t>
            </a:r>
          </a:p>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r>
              <a:rPr kumimoji="0" lang="en-IN"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Functions of BSC</a:t>
            </a:r>
          </a:p>
          <a:p>
            <a:pPr marL="809625" marR="0" lvl="1" indent="-352425" algn="just" defTabSz="914400" rtl="0" eaLnBrk="1" fontAlgn="auto" latinLnBrk="0" hangingPunct="1">
              <a:lnSpc>
                <a:spcPct val="90000"/>
              </a:lnSpc>
              <a:spcBef>
                <a:spcPts val="500"/>
              </a:spcBef>
              <a:spcAft>
                <a:spcPts val="0"/>
              </a:spcAft>
              <a:buClr>
                <a:srgbClr val="5430AA"/>
              </a:buClr>
              <a:buSzTx/>
              <a:buFont typeface="Wingdings 3" panose="05040102010807070707" pitchFamily="18" charset="2"/>
              <a:buChar char=""/>
              <a:tabLst/>
              <a:defRPr/>
            </a:pPr>
            <a:r>
              <a:rPr kumimoji="0" lang="en-IN" sz="20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Performs </a:t>
            </a:r>
            <a:r>
              <a:rPr kumimoji="0" lang="en-IN" sz="20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radio</a:t>
            </a:r>
            <a:r>
              <a:rPr kumimoji="0" lang="en-IN" sz="20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resource management</a:t>
            </a:r>
          </a:p>
          <a:p>
            <a:pPr marL="1143000" marR="0" lvl="2" indent="-228600" algn="just" defTabSz="914400" rtl="0" eaLnBrk="1" fontAlgn="auto" latinLnBrk="0" hangingPunct="1">
              <a:lnSpc>
                <a:spcPct val="90000"/>
              </a:lnSpc>
              <a:spcBef>
                <a:spcPts val="500"/>
              </a:spcBef>
              <a:spcAft>
                <a:spcPts val="0"/>
              </a:spcAft>
              <a:buClr>
                <a:srgbClr val="5430AA"/>
              </a:buClr>
              <a:buSzTx/>
              <a:buFont typeface="Wingdings" panose="05000000000000000000" pitchFamily="2" charset="2"/>
              <a:buChar char="§"/>
              <a:tabLst/>
              <a:defRPr/>
            </a:pPr>
            <a:r>
              <a:rPr kumimoji="0" lang="en-IN" sz="18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Assigns and releases </a:t>
            </a:r>
            <a:r>
              <a:rPr kumimoji="0" lang="en-IN" sz="18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frequencies</a:t>
            </a:r>
            <a:r>
              <a:rPr kumimoji="0" lang="en-IN" sz="18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and </a:t>
            </a:r>
            <a:r>
              <a:rPr kumimoji="0" lang="en-IN" sz="18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time slots </a:t>
            </a:r>
            <a:r>
              <a:rPr kumimoji="0" lang="en-IN" sz="18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for all the MSs in its area</a:t>
            </a:r>
          </a:p>
          <a:p>
            <a:pPr marL="1143000" marR="0" lvl="2" indent="-228600" algn="just" defTabSz="914400" rtl="0" eaLnBrk="1" fontAlgn="auto" latinLnBrk="0" hangingPunct="1">
              <a:lnSpc>
                <a:spcPct val="90000"/>
              </a:lnSpc>
              <a:spcBef>
                <a:spcPts val="500"/>
              </a:spcBef>
              <a:spcAft>
                <a:spcPts val="0"/>
              </a:spcAft>
              <a:buClr>
                <a:srgbClr val="5430AA"/>
              </a:buClr>
              <a:buSzTx/>
              <a:buFont typeface="Wingdings" panose="05000000000000000000" pitchFamily="2" charset="2"/>
              <a:buChar char="§"/>
              <a:tabLst/>
              <a:defRPr/>
            </a:pPr>
            <a:r>
              <a:rPr kumimoji="0" lang="en-IN" sz="18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Reallocation</a:t>
            </a:r>
            <a:r>
              <a:rPr kumimoji="0" lang="en-IN" sz="18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of frequencies among cells</a:t>
            </a:r>
          </a:p>
          <a:p>
            <a:pPr marL="1143000" marR="0" lvl="2" indent="-228600" algn="just" defTabSz="914400" rtl="0" eaLnBrk="1" fontAlgn="auto" latinLnBrk="0" hangingPunct="1">
              <a:lnSpc>
                <a:spcPct val="90000"/>
              </a:lnSpc>
              <a:spcBef>
                <a:spcPts val="500"/>
              </a:spcBef>
              <a:spcAft>
                <a:spcPts val="0"/>
              </a:spcAft>
              <a:buClr>
                <a:srgbClr val="5430AA"/>
              </a:buClr>
              <a:buSzTx/>
              <a:buFont typeface="Wingdings" panose="05000000000000000000" pitchFamily="2" charset="2"/>
              <a:buChar char="§"/>
              <a:tabLst/>
              <a:defRPr/>
            </a:pPr>
            <a:r>
              <a:rPr kumimoji="0" lang="en-IN" sz="18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Hand over </a:t>
            </a:r>
            <a:r>
              <a:rPr kumimoji="0" lang="en-IN" sz="18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protocol is executed here</a:t>
            </a:r>
          </a:p>
          <a:p>
            <a:pPr marL="809625" marR="0" lvl="1" indent="-352425" algn="just" defTabSz="914400" rtl="0" eaLnBrk="1" fontAlgn="auto" latinLnBrk="0" hangingPunct="1">
              <a:lnSpc>
                <a:spcPct val="90000"/>
              </a:lnSpc>
              <a:spcBef>
                <a:spcPts val="500"/>
              </a:spcBef>
              <a:spcAft>
                <a:spcPts val="0"/>
              </a:spcAft>
              <a:buClr>
                <a:srgbClr val="5430AA"/>
              </a:buClr>
              <a:buSzTx/>
              <a:buFont typeface="Wingdings 3" panose="05040102010807070707" pitchFamily="18" charset="2"/>
              <a:buChar char=""/>
              <a:tabLst/>
              <a:defRPr/>
            </a:pPr>
            <a:r>
              <a:rPr kumimoji="0" lang="en-IN" sz="20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Time and frequency </a:t>
            </a:r>
            <a:r>
              <a:rPr kumimoji="0" lang="en-IN" sz="20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synchronization</a:t>
            </a:r>
            <a:r>
              <a:rPr kumimoji="0" lang="en-IN" sz="20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signals to BTSs</a:t>
            </a:r>
          </a:p>
          <a:p>
            <a:pPr marL="809625" marR="0" lvl="1" indent="-352425" algn="just" defTabSz="914400" rtl="0" eaLnBrk="1" fontAlgn="auto" latinLnBrk="0" hangingPunct="1">
              <a:lnSpc>
                <a:spcPct val="90000"/>
              </a:lnSpc>
              <a:spcBef>
                <a:spcPts val="500"/>
              </a:spcBef>
              <a:spcAft>
                <a:spcPts val="0"/>
              </a:spcAft>
              <a:buClr>
                <a:srgbClr val="5430AA"/>
              </a:buClr>
              <a:buSzTx/>
              <a:buFont typeface="Wingdings 3" panose="05040102010807070707" pitchFamily="18" charset="2"/>
              <a:buChar char=""/>
              <a:tabLst/>
              <a:defRPr/>
            </a:pPr>
            <a:r>
              <a:rPr kumimoji="0" lang="en-IN" sz="20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Time Delay Measurement and notification of an </a:t>
            </a:r>
            <a:r>
              <a:rPr kumimoji="0" lang="en-IN" sz="20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MS to BTS</a:t>
            </a:r>
          </a:p>
          <a:p>
            <a:pPr marL="809625" marR="0" lvl="1" indent="-352425" algn="just" defTabSz="914400" rtl="0" eaLnBrk="1" fontAlgn="auto" latinLnBrk="0" hangingPunct="1">
              <a:lnSpc>
                <a:spcPct val="90000"/>
              </a:lnSpc>
              <a:spcBef>
                <a:spcPts val="500"/>
              </a:spcBef>
              <a:spcAft>
                <a:spcPts val="0"/>
              </a:spcAft>
              <a:buClr>
                <a:srgbClr val="5430AA"/>
              </a:buClr>
              <a:buSzTx/>
              <a:buFont typeface="Wingdings 3" panose="05040102010807070707" pitchFamily="18" charset="2"/>
              <a:buChar char=""/>
              <a:tabLst/>
              <a:defRPr/>
            </a:pPr>
            <a:r>
              <a:rPr kumimoji="0" lang="en-IN" sz="20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Power Management </a:t>
            </a:r>
            <a:r>
              <a:rPr kumimoji="0" lang="en-IN" sz="20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of BTS and MS</a:t>
            </a:r>
          </a:p>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endParaRPr kumimoji="0" lang="en-IN" sz="2400" b="0" i="0" u="none" strike="noStrike" kern="1200" cap="none" spc="0" normalizeH="0" baseline="0" noProof="0" dirty="0">
              <a:ln>
                <a:noFill/>
              </a:ln>
              <a:solidFill>
                <a:srgbClr val="212121"/>
              </a:solidFill>
              <a:effectLst/>
              <a:uLnTx/>
              <a:uFillTx/>
              <a:latin typeface="Roboto Condensed"/>
              <a:ea typeface="+mn-ea"/>
              <a:cs typeface="+mn-cs"/>
            </a:endParaRPr>
          </a:p>
        </p:txBody>
      </p:sp>
      <p:pic>
        <p:nvPicPr>
          <p:cNvPr id="17" name="Picture 16">
            <a:extLst>
              <a:ext uri="{FF2B5EF4-FFF2-40B4-BE49-F238E27FC236}">
                <a16:creationId xmlns:a16="http://schemas.microsoft.com/office/drawing/2014/main" id="{74BFA760-3DFB-A788-8504-F3AF30EEFD70}"/>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972" t="2895" r="1390" b="28075"/>
          <a:stretch/>
        </p:blipFill>
        <p:spPr bwMode="auto">
          <a:xfrm>
            <a:off x="5364559" y="1037171"/>
            <a:ext cx="6592136" cy="30426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714172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r>
              <a:rPr lang="en-US" sz="3067" dirty="0">
                <a:solidFill>
                  <a:srgbClr val="00A4B6"/>
                </a:solidFill>
                <a:latin typeface="Cambria" panose="02040503050406030204" pitchFamily="18" charset="0"/>
                <a:ea typeface="Cambria" panose="02040503050406030204" pitchFamily="18" charset="0"/>
                <a:cs typeface="Proxima Nova"/>
                <a:sym typeface="Proxima Nova"/>
              </a:rPr>
              <a:t>GSM Architecture: Mobile Switching Centre (MSC)</a:t>
            </a:r>
            <a:endParaRPr sz="3067" dirty="0">
              <a:solidFill>
                <a:srgbClr val="00A4B6"/>
              </a:solidFill>
              <a:latin typeface="Cambria" panose="02040503050406030204" pitchFamily="18" charset="0"/>
              <a:ea typeface="Cambria" panose="02040503050406030204" pitchFamily="18" charset="0"/>
              <a:cs typeface="Proxima Nova"/>
              <a:sym typeface="Proxima Nova"/>
            </a:endParaRPr>
          </a:p>
        </p:txBody>
      </p:sp>
      <p:sp>
        <p:nvSpPr>
          <p:cNvPr id="11" name="Content Placeholder 2">
            <a:extLst>
              <a:ext uri="{FF2B5EF4-FFF2-40B4-BE49-F238E27FC236}">
                <a16:creationId xmlns:a16="http://schemas.microsoft.com/office/drawing/2014/main" id="{347B6576-7F30-427E-868D-73571926404F}"/>
              </a:ext>
            </a:extLst>
          </p:cNvPr>
          <p:cNvSpPr txBox="1">
            <a:spLocks/>
          </p:cNvSpPr>
          <p:nvPr/>
        </p:nvSpPr>
        <p:spPr>
          <a:xfrm>
            <a:off x="131180" y="966270"/>
            <a:ext cx="5222103" cy="5487739"/>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rgbClr val="5430AA"/>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5430AA"/>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5430AA"/>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5430AA"/>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5430AA"/>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r>
              <a:rPr kumimoji="0" lang="en-IN"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Switching node of a </a:t>
            </a:r>
            <a:r>
              <a:rPr kumimoji="0" lang="en-IN" sz="24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PLMN(Public Land Mobile Network)</a:t>
            </a:r>
          </a:p>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r>
              <a:rPr kumimoji="0" lang="en-IN"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Task of MSC</a:t>
            </a:r>
          </a:p>
          <a:p>
            <a:pPr marL="914400" marR="0" lvl="1" indent="-457200" algn="just" defTabSz="914400" rtl="0" eaLnBrk="1" fontAlgn="auto" latinLnBrk="0" hangingPunct="1">
              <a:lnSpc>
                <a:spcPct val="90000"/>
              </a:lnSpc>
              <a:spcBef>
                <a:spcPts val="500"/>
              </a:spcBef>
              <a:spcAft>
                <a:spcPts val="0"/>
              </a:spcAft>
              <a:buClr>
                <a:srgbClr val="5430AA"/>
              </a:buClr>
              <a:buSzTx/>
              <a:buFont typeface="+mj-lt"/>
              <a:buAutoNum type="arabicPeriod"/>
              <a:tabLst/>
              <a:defRPr/>
            </a:pPr>
            <a:r>
              <a:rPr kumimoji="0" lang="en-IN" sz="20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Registration</a:t>
            </a:r>
          </a:p>
          <a:p>
            <a:pPr marL="914400" marR="0" lvl="1" indent="-457200" algn="just" defTabSz="914400" rtl="0" eaLnBrk="1" fontAlgn="auto" latinLnBrk="0" hangingPunct="1">
              <a:lnSpc>
                <a:spcPct val="90000"/>
              </a:lnSpc>
              <a:spcBef>
                <a:spcPts val="500"/>
              </a:spcBef>
              <a:spcAft>
                <a:spcPts val="0"/>
              </a:spcAft>
              <a:buClr>
                <a:srgbClr val="5430AA"/>
              </a:buClr>
              <a:buSzTx/>
              <a:buFont typeface="+mj-lt"/>
              <a:buAutoNum type="arabicPeriod"/>
              <a:tabLst/>
              <a:defRPr/>
            </a:pPr>
            <a:r>
              <a:rPr kumimoji="0" lang="en-IN" sz="20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Authentication</a:t>
            </a:r>
          </a:p>
          <a:p>
            <a:pPr marL="914400" marR="0" lvl="1" indent="-457200" algn="just" defTabSz="914400" rtl="0" eaLnBrk="1" fontAlgn="auto" latinLnBrk="0" hangingPunct="1">
              <a:lnSpc>
                <a:spcPct val="90000"/>
              </a:lnSpc>
              <a:spcBef>
                <a:spcPts val="500"/>
              </a:spcBef>
              <a:spcAft>
                <a:spcPts val="0"/>
              </a:spcAft>
              <a:buClr>
                <a:srgbClr val="5430AA"/>
              </a:buClr>
              <a:buSzTx/>
              <a:buFont typeface="+mj-lt"/>
              <a:buAutoNum type="arabicPeriod"/>
              <a:tabLst/>
              <a:defRPr/>
            </a:pPr>
            <a:r>
              <a:rPr kumimoji="0" lang="en-IN" sz="20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Location updating</a:t>
            </a:r>
          </a:p>
          <a:p>
            <a:pPr marL="914400" marR="0" lvl="1" indent="-457200" algn="just" defTabSz="914400" rtl="0" eaLnBrk="1" fontAlgn="auto" latinLnBrk="0" hangingPunct="1">
              <a:lnSpc>
                <a:spcPct val="90000"/>
              </a:lnSpc>
              <a:spcBef>
                <a:spcPts val="500"/>
              </a:spcBef>
              <a:spcAft>
                <a:spcPts val="0"/>
              </a:spcAft>
              <a:buClr>
                <a:srgbClr val="5430AA"/>
              </a:buClr>
              <a:buSzTx/>
              <a:buFont typeface="+mj-lt"/>
              <a:buAutoNum type="arabicPeriod"/>
              <a:tabLst/>
              <a:defRPr/>
            </a:pPr>
            <a:r>
              <a:rPr kumimoji="0" lang="en-IN" sz="20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Handovers</a:t>
            </a:r>
          </a:p>
          <a:p>
            <a:pPr marL="914400" marR="0" lvl="1" indent="-457200" algn="just" defTabSz="914400" rtl="0" eaLnBrk="1" fontAlgn="auto" latinLnBrk="0" hangingPunct="1">
              <a:lnSpc>
                <a:spcPct val="90000"/>
              </a:lnSpc>
              <a:spcBef>
                <a:spcPts val="500"/>
              </a:spcBef>
              <a:spcAft>
                <a:spcPts val="0"/>
              </a:spcAft>
              <a:buClr>
                <a:srgbClr val="5430AA"/>
              </a:buClr>
              <a:buSzTx/>
              <a:buFont typeface="+mj-lt"/>
              <a:buAutoNum type="arabicPeriod"/>
              <a:tabLst/>
              <a:defRPr/>
            </a:pPr>
            <a:r>
              <a:rPr kumimoji="0" lang="en-IN" sz="20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Call routing</a:t>
            </a:r>
          </a:p>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r>
              <a:rPr kumimoji="0" lang="en-IN" sz="24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Mobility</a:t>
            </a:r>
            <a:r>
              <a:rPr kumimoji="0" lang="en-IN"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of subscribers</a:t>
            </a:r>
          </a:p>
          <a:p>
            <a:pPr marL="809625" marR="0" lvl="1" indent="-352425" algn="just" defTabSz="914400" rtl="0" eaLnBrk="1" fontAlgn="auto" latinLnBrk="0" hangingPunct="1">
              <a:lnSpc>
                <a:spcPct val="90000"/>
              </a:lnSpc>
              <a:spcBef>
                <a:spcPts val="500"/>
              </a:spcBef>
              <a:spcAft>
                <a:spcPts val="0"/>
              </a:spcAft>
              <a:buClr>
                <a:srgbClr val="5430AA"/>
              </a:buClr>
              <a:buSzTx/>
              <a:buFont typeface="Wingdings 3" panose="05040102010807070707" pitchFamily="18" charset="2"/>
              <a:buChar char=""/>
              <a:tabLst/>
              <a:defRPr/>
            </a:pPr>
            <a:r>
              <a:rPr kumimoji="0" lang="en-IN" sz="20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Location registration of subscriber</a:t>
            </a:r>
          </a:p>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r>
              <a:rPr kumimoji="0" lang="en-IN"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There can be several </a:t>
            </a:r>
            <a:r>
              <a:rPr kumimoji="0" lang="en-IN" sz="24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MSCs</a:t>
            </a:r>
            <a:r>
              <a:rPr kumimoji="0" lang="en-IN"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in a </a:t>
            </a:r>
            <a:r>
              <a:rPr kumimoji="0" lang="en-IN" sz="24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PLMN</a:t>
            </a:r>
          </a:p>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endParaRPr kumimoji="0" lang="en-IN" sz="2400" b="0" i="0" u="none" strike="noStrike" kern="1200" cap="none" spc="0" normalizeH="0" baseline="0" noProof="0" dirty="0">
              <a:ln>
                <a:noFill/>
              </a:ln>
              <a:solidFill>
                <a:srgbClr val="212121"/>
              </a:solidFill>
              <a:effectLst/>
              <a:uLnTx/>
              <a:uFillTx/>
              <a:latin typeface="Roboto Condensed"/>
              <a:ea typeface="+mn-ea"/>
              <a:cs typeface="+mn-cs"/>
            </a:endParaRPr>
          </a:p>
        </p:txBody>
      </p:sp>
      <p:pic>
        <p:nvPicPr>
          <p:cNvPr id="12" name="Picture 11">
            <a:extLst>
              <a:ext uri="{FF2B5EF4-FFF2-40B4-BE49-F238E27FC236}">
                <a16:creationId xmlns:a16="http://schemas.microsoft.com/office/drawing/2014/main" id="{9169DB1A-BB22-B51A-FBE3-036AC4A8CCE4}"/>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972" t="2895" r="1390" b="28075"/>
          <a:stretch/>
        </p:blipFill>
        <p:spPr bwMode="auto">
          <a:xfrm>
            <a:off x="5353284" y="995682"/>
            <a:ext cx="6592136" cy="30426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12">
            <a:extLst>
              <a:ext uri="{FF2B5EF4-FFF2-40B4-BE49-F238E27FC236}">
                <a16:creationId xmlns:a16="http://schemas.microsoft.com/office/drawing/2014/main" id="{E63D3CC3-B03D-71EE-E06A-47EEFC730835}"/>
              </a:ext>
            </a:extLst>
          </p:cNvPr>
          <p:cNvPicPr>
            <a:picLocks noChangeAspect="1"/>
          </p:cNvPicPr>
          <p:nvPr/>
        </p:nvPicPr>
        <p:blipFill rotWithShape="1">
          <a:blip r:embed="rId7">
            <a:extLst>
              <a:ext uri="{28A0092B-C50C-407E-A947-70E740481C1C}">
                <a14:useLocalDpi xmlns:a14="http://schemas.microsoft.com/office/drawing/2010/main"/>
              </a:ext>
            </a:extLst>
          </a:blip>
          <a:srcRect/>
          <a:stretch/>
        </p:blipFill>
        <p:spPr>
          <a:xfrm>
            <a:off x="5625365" y="4217471"/>
            <a:ext cx="3848100" cy="2057400"/>
          </a:xfrm>
          <a:prstGeom prst="rect">
            <a:avLst/>
          </a:prstGeom>
        </p:spPr>
      </p:pic>
    </p:spTree>
    <p:extLst>
      <p:ext uri="{BB962C8B-B14F-4D97-AF65-F5344CB8AC3E}">
        <p14:creationId xmlns:p14="http://schemas.microsoft.com/office/powerpoint/2010/main" val="92068031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r>
              <a:rPr lang="en-US" sz="3067" dirty="0">
                <a:solidFill>
                  <a:srgbClr val="00A4B6"/>
                </a:solidFill>
                <a:latin typeface="Cambria" panose="02040503050406030204" pitchFamily="18" charset="0"/>
                <a:ea typeface="Cambria" panose="02040503050406030204" pitchFamily="18" charset="0"/>
                <a:cs typeface="Proxima Nova"/>
                <a:sym typeface="Proxima Nova"/>
              </a:rPr>
              <a:t>GSM Architecture: Mobile Switching Centre (MSC)</a:t>
            </a:r>
            <a:endParaRPr sz="3067" dirty="0">
              <a:solidFill>
                <a:srgbClr val="00A4B6"/>
              </a:solidFill>
              <a:latin typeface="Cambria" panose="02040503050406030204" pitchFamily="18" charset="0"/>
              <a:ea typeface="Cambria" panose="02040503050406030204" pitchFamily="18" charset="0"/>
              <a:cs typeface="Proxima Nova"/>
              <a:sym typeface="Proxima Nova"/>
            </a:endParaRPr>
          </a:p>
        </p:txBody>
      </p:sp>
      <p:sp>
        <p:nvSpPr>
          <p:cNvPr id="11" name="Content Placeholder 2">
            <a:extLst>
              <a:ext uri="{FF2B5EF4-FFF2-40B4-BE49-F238E27FC236}">
                <a16:creationId xmlns:a16="http://schemas.microsoft.com/office/drawing/2014/main" id="{347B6576-7F30-427E-868D-73571926404F}"/>
              </a:ext>
            </a:extLst>
          </p:cNvPr>
          <p:cNvSpPr txBox="1">
            <a:spLocks/>
          </p:cNvSpPr>
          <p:nvPr/>
        </p:nvSpPr>
        <p:spPr>
          <a:xfrm>
            <a:off x="131180" y="966270"/>
            <a:ext cx="8905816" cy="5487739"/>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rgbClr val="5430AA"/>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5430AA"/>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5430AA"/>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5430AA"/>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5430AA"/>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b="1" dirty="0"/>
              <a:t>What is a PLMN?</a:t>
            </a:r>
          </a:p>
          <a:p>
            <a:endParaRPr lang="en-US" sz="2000" b="1" dirty="0"/>
          </a:p>
          <a:p>
            <a:r>
              <a:rPr lang="en-US" sz="2000" dirty="0"/>
              <a:t>PLMN stands for </a:t>
            </a:r>
            <a:r>
              <a:rPr lang="en-US" sz="2000" b="1" dirty="0"/>
              <a:t>Public Land Mobile Network</a:t>
            </a:r>
            <a:r>
              <a:rPr lang="en-US" sz="2000" dirty="0"/>
              <a:t> and is a mobile operator’s cellular network in a specific country. </a:t>
            </a:r>
          </a:p>
          <a:p>
            <a:endParaRPr lang="en-US" sz="2000" dirty="0"/>
          </a:p>
          <a:p>
            <a:r>
              <a:rPr lang="en-US" sz="2000" dirty="0"/>
              <a:t> A public land mobile network is a combination of wireless communication services offered by a specific operator in a specific country.</a:t>
            </a:r>
          </a:p>
          <a:p>
            <a:endParaRPr lang="en-US" sz="2000" dirty="0"/>
          </a:p>
          <a:p>
            <a:r>
              <a:rPr lang="en-US" sz="2000" dirty="0"/>
              <a:t>Each PLMN has a unique PLMN code that combines an MCC (Mobile Country Code) and the operators’ MNC (Mobile Network Code).</a:t>
            </a:r>
          </a:p>
          <a:p>
            <a:r>
              <a:rPr lang="en-US" sz="2000" dirty="0"/>
              <a:t>When you receive a SIM from an operator, it will often have PLMN lists on it. These lists are a way </a:t>
            </a:r>
            <a:r>
              <a:rPr lang="en-US" sz="2000"/>
              <a:t>to prioritize </a:t>
            </a:r>
            <a:r>
              <a:rPr lang="en-US" sz="2000" dirty="0"/>
              <a:t>networks you would like to use on the SIM.</a:t>
            </a:r>
          </a:p>
          <a:p>
            <a:r>
              <a:rPr lang="en-US" sz="2000" dirty="0"/>
              <a:t>Typically, PLMN lists are based on commercial agreements. So, for example, an operator will have contracts in various countries so your SIM can connect to specific networks when you roam outside their network. </a:t>
            </a:r>
          </a:p>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endParaRPr kumimoji="0" lang="en-IN" sz="2000" b="0" i="0" u="none" strike="noStrike" kern="1200" cap="none" spc="0" normalizeH="0" baseline="0" noProof="0" dirty="0">
              <a:ln>
                <a:noFill/>
              </a:ln>
              <a:solidFill>
                <a:srgbClr val="212121"/>
              </a:solidFill>
              <a:effectLst/>
              <a:uLnTx/>
              <a:uFillTx/>
              <a:latin typeface="Roboto Condensed"/>
              <a:ea typeface="+mn-ea"/>
              <a:cs typeface="+mn-cs"/>
            </a:endParaRPr>
          </a:p>
        </p:txBody>
      </p:sp>
    </p:spTree>
    <p:extLst>
      <p:ext uri="{BB962C8B-B14F-4D97-AF65-F5344CB8AC3E}">
        <p14:creationId xmlns:p14="http://schemas.microsoft.com/office/powerpoint/2010/main" val="92068031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r>
              <a:rPr lang="en-US" sz="3067" dirty="0">
                <a:solidFill>
                  <a:srgbClr val="00A4B6"/>
                </a:solidFill>
                <a:latin typeface="Cambria" panose="02040503050406030204" pitchFamily="18" charset="0"/>
                <a:ea typeface="Cambria" panose="02040503050406030204" pitchFamily="18" charset="0"/>
                <a:cs typeface="Proxima Nova"/>
                <a:sym typeface="Proxima Nova"/>
              </a:rPr>
              <a:t>GSM Architecture: Gateway MSC (GMSC)</a:t>
            </a:r>
            <a:endParaRPr sz="3067" dirty="0">
              <a:solidFill>
                <a:srgbClr val="00A4B6"/>
              </a:solidFill>
              <a:latin typeface="Cambria" panose="02040503050406030204" pitchFamily="18" charset="0"/>
              <a:ea typeface="Cambria" panose="02040503050406030204" pitchFamily="18" charset="0"/>
              <a:cs typeface="Proxima Nova"/>
              <a:sym typeface="Proxima Nova"/>
            </a:endParaRPr>
          </a:p>
        </p:txBody>
      </p:sp>
      <p:sp>
        <p:nvSpPr>
          <p:cNvPr id="10" name="Content Placeholder 4">
            <a:extLst>
              <a:ext uri="{FF2B5EF4-FFF2-40B4-BE49-F238E27FC236}">
                <a16:creationId xmlns:a16="http://schemas.microsoft.com/office/drawing/2014/main" id="{7B61CF67-057B-1BD6-0DEC-2581C8EFD3C0}"/>
              </a:ext>
            </a:extLst>
          </p:cNvPr>
          <p:cNvSpPr txBox="1">
            <a:spLocks/>
          </p:cNvSpPr>
          <p:nvPr/>
        </p:nvSpPr>
        <p:spPr>
          <a:xfrm>
            <a:off x="131181" y="966270"/>
            <a:ext cx="5222102" cy="5487739"/>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rgbClr val="5430AA"/>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5430AA"/>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5430AA"/>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5430AA"/>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5430AA"/>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r>
              <a:rPr kumimoji="0" lang="en-IN"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Connects </a:t>
            </a:r>
            <a:r>
              <a:rPr kumimoji="0" lang="en-IN" sz="24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mobile network </a:t>
            </a:r>
            <a:r>
              <a:rPr kumimoji="0" lang="en-IN"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to a </a:t>
            </a:r>
            <a:r>
              <a:rPr kumimoji="0" lang="en-IN" sz="24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fixed network</a:t>
            </a:r>
          </a:p>
          <a:p>
            <a:pPr marL="809625" marR="0" lvl="1" indent="-352425" algn="just" defTabSz="914400" rtl="0" eaLnBrk="1" fontAlgn="auto" latinLnBrk="0" hangingPunct="1">
              <a:lnSpc>
                <a:spcPct val="90000"/>
              </a:lnSpc>
              <a:spcBef>
                <a:spcPts val="500"/>
              </a:spcBef>
              <a:spcAft>
                <a:spcPts val="0"/>
              </a:spcAft>
              <a:buClr>
                <a:srgbClr val="5430AA"/>
              </a:buClr>
              <a:buSzTx/>
              <a:buFont typeface="Wingdings 3" panose="05040102010807070707" pitchFamily="18" charset="2"/>
              <a:buChar char=""/>
              <a:tabLst/>
              <a:defRPr/>
            </a:pPr>
            <a:r>
              <a:rPr kumimoji="0" lang="en-IN" sz="20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Entry point to a </a:t>
            </a:r>
            <a:r>
              <a:rPr kumimoji="0" lang="en-IN" sz="20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PLMN</a:t>
            </a:r>
          </a:p>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r>
              <a:rPr kumimoji="0" lang="en-IN"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Usually </a:t>
            </a:r>
            <a:r>
              <a:rPr kumimoji="0" lang="en-IN" sz="24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one</a:t>
            </a:r>
            <a:r>
              <a:rPr kumimoji="0" lang="en-IN"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per PLMN</a:t>
            </a:r>
          </a:p>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r>
              <a:rPr kumimoji="0" lang="en-IN"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Request routing information from the </a:t>
            </a:r>
            <a:r>
              <a:rPr kumimoji="0" lang="en-IN" sz="24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HLR</a:t>
            </a:r>
            <a:r>
              <a:rPr kumimoji="0" lang="en-IN"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and routes the connection to the local MSC</a:t>
            </a:r>
          </a:p>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endParaRPr kumimoji="0" lang="en-IN" sz="2400" b="0" i="0" u="none" strike="noStrike" kern="1200" cap="none" spc="0" normalizeH="0" baseline="0" noProof="0" dirty="0">
              <a:ln>
                <a:noFill/>
              </a:ln>
              <a:solidFill>
                <a:srgbClr val="212121"/>
              </a:solidFill>
              <a:effectLst/>
              <a:uLnTx/>
              <a:uFillTx/>
              <a:latin typeface="Roboto Condensed"/>
              <a:ea typeface="+mn-ea"/>
              <a:cs typeface="+mn-cs"/>
            </a:endParaRPr>
          </a:p>
        </p:txBody>
      </p:sp>
      <p:pic>
        <p:nvPicPr>
          <p:cNvPr id="11" name="Picture 10">
            <a:extLst>
              <a:ext uri="{FF2B5EF4-FFF2-40B4-BE49-F238E27FC236}">
                <a16:creationId xmlns:a16="http://schemas.microsoft.com/office/drawing/2014/main" id="{84D30A71-F8E7-48BC-C41B-0C6B9958D62E}"/>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972" t="2895" r="1390" b="28075"/>
          <a:stretch/>
        </p:blipFill>
        <p:spPr bwMode="auto">
          <a:xfrm>
            <a:off x="5336311" y="1037171"/>
            <a:ext cx="6611849" cy="30426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1917240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r>
              <a:rPr lang="en-US" sz="3067" dirty="0">
                <a:solidFill>
                  <a:srgbClr val="00A4B6"/>
                </a:solidFill>
                <a:latin typeface="Cambria" panose="02040503050406030204" pitchFamily="18" charset="0"/>
                <a:ea typeface="Cambria" panose="02040503050406030204" pitchFamily="18" charset="0"/>
                <a:cs typeface="Proxima Nova"/>
                <a:sym typeface="Proxima Nova"/>
              </a:rPr>
              <a:t>GSM Architecture: Home Location Register (HLR)</a:t>
            </a:r>
            <a:endParaRPr sz="3067" dirty="0">
              <a:solidFill>
                <a:srgbClr val="00A4B6"/>
              </a:solidFill>
              <a:latin typeface="Cambria" panose="02040503050406030204" pitchFamily="18" charset="0"/>
              <a:ea typeface="Cambria" panose="02040503050406030204" pitchFamily="18" charset="0"/>
              <a:cs typeface="Proxima Nova"/>
              <a:sym typeface="Proxima Nova"/>
            </a:endParaRPr>
          </a:p>
        </p:txBody>
      </p:sp>
      <p:sp>
        <p:nvSpPr>
          <p:cNvPr id="10" name="Content Placeholder 2">
            <a:extLst>
              <a:ext uri="{FF2B5EF4-FFF2-40B4-BE49-F238E27FC236}">
                <a16:creationId xmlns:a16="http://schemas.microsoft.com/office/drawing/2014/main" id="{D4003D22-CA92-6EA8-7827-BE64E382ED02}"/>
              </a:ext>
            </a:extLst>
          </p:cNvPr>
          <p:cNvSpPr txBox="1">
            <a:spLocks/>
          </p:cNvSpPr>
          <p:nvPr/>
        </p:nvSpPr>
        <p:spPr>
          <a:xfrm>
            <a:off x="131181" y="966270"/>
            <a:ext cx="5835065" cy="5487739"/>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rgbClr val="5430AA"/>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5430AA"/>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5430AA"/>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5430AA"/>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5430AA"/>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r>
              <a:rPr kumimoji="0" lang="en-IN"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For all users registered with the network, </a:t>
            </a:r>
            <a:r>
              <a:rPr kumimoji="0" lang="en-IN" sz="24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HLR</a:t>
            </a:r>
            <a:r>
              <a:rPr kumimoji="0" lang="en-IN"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keeps user profile. </a:t>
            </a:r>
          </a:p>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r>
              <a:rPr kumimoji="0" lang="en-IN"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Logically only </a:t>
            </a:r>
            <a:r>
              <a:rPr kumimoji="0" lang="en-IN" sz="24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one HLR </a:t>
            </a:r>
            <a:r>
              <a:rPr kumimoji="0" lang="en-IN"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per </a:t>
            </a:r>
            <a:r>
              <a:rPr kumimoji="0" lang="en-IN" sz="24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PLMN</a:t>
            </a:r>
          </a:p>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r>
              <a:rPr kumimoji="0" lang="en-IN" sz="24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Persistent</a:t>
            </a:r>
            <a:r>
              <a:rPr kumimoji="0" lang="en-IN"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storage of user data</a:t>
            </a:r>
          </a:p>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r>
              <a:rPr kumimoji="0" lang="en-IN" sz="24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MSCs </a:t>
            </a:r>
            <a:r>
              <a:rPr kumimoji="0" lang="en-IN"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exchange information with </a:t>
            </a:r>
            <a:r>
              <a:rPr kumimoji="0" lang="en-IN" sz="24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HLR </a:t>
            </a:r>
          </a:p>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r>
              <a:rPr kumimoji="0" lang="en-IN"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When MS registers with a new GMSC, the HLR sends the </a:t>
            </a:r>
            <a:r>
              <a:rPr kumimoji="0" lang="en-IN" sz="24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user profile </a:t>
            </a:r>
            <a:r>
              <a:rPr kumimoji="0" lang="en-IN"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to the new MSC</a:t>
            </a:r>
          </a:p>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r>
              <a:rPr kumimoji="0" lang="en-IN"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Includes information like</a:t>
            </a:r>
          </a:p>
          <a:p>
            <a:pPr marL="809625" marR="0" lvl="1" indent="-352425" algn="just" defTabSz="914400" rtl="0" eaLnBrk="1" fontAlgn="auto" latinLnBrk="0" hangingPunct="1">
              <a:lnSpc>
                <a:spcPct val="90000"/>
              </a:lnSpc>
              <a:spcBef>
                <a:spcPts val="500"/>
              </a:spcBef>
              <a:spcAft>
                <a:spcPts val="0"/>
              </a:spcAft>
              <a:buClr>
                <a:srgbClr val="5430AA"/>
              </a:buClr>
              <a:buSzTx/>
              <a:buFont typeface="Wingdings 3" panose="05040102010807070707" pitchFamily="18" charset="2"/>
              <a:buChar char=""/>
              <a:tabLst/>
              <a:defRPr/>
            </a:pPr>
            <a:r>
              <a:rPr kumimoji="0" lang="en-IN" sz="20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Current location </a:t>
            </a:r>
            <a:r>
              <a:rPr kumimoji="0" lang="en-IN" sz="20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of user</a:t>
            </a:r>
          </a:p>
          <a:p>
            <a:pPr marL="809625" marR="0" lvl="1" indent="-352425" algn="just" defTabSz="914400" rtl="0" eaLnBrk="1" fontAlgn="auto" latinLnBrk="0" hangingPunct="1">
              <a:lnSpc>
                <a:spcPct val="90000"/>
              </a:lnSpc>
              <a:spcBef>
                <a:spcPts val="500"/>
              </a:spcBef>
              <a:spcAft>
                <a:spcPts val="0"/>
              </a:spcAft>
              <a:buClr>
                <a:srgbClr val="5430AA"/>
              </a:buClr>
              <a:buSzTx/>
              <a:buFont typeface="Wingdings 3" panose="05040102010807070707" pitchFamily="18" charset="2"/>
              <a:buChar char=""/>
              <a:tabLst/>
              <a:defRPr/>
            </a:pPr>
            <a:r>
              <a:rPr kumimoji="0" lang="en-IN" sz="20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Authentication</a:t>
            </a:r>
            <a:r>
              <a:rPr kumimoji="0" lang="en-IN" sz="20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data</a:t>
            </a:r>
          </a:p>
          <a:p>
            <a:pPr marL="809625" marR="0" lvl="1" indent="-352425" algn="just" defTabSz="914400" rtl="0" eaLnBrk="1" fontAlgn="auto" latinLnBrk="0" hangingPunct="1">
              <a:lnSpc>
                <a:spcPct val="90000"/>
              </a:lnSpc>
              <a:spcBef>
                <a:spcPts val="500"/>
              </a:spcBef>
              <a:spcAft>
                <a:spcPts val="0"/>
              </a:spcAft>
              <a:buClr>
                <a:srgbClr val="5430AA"/>
              </a:buClr>
              <a:buSzTx/>
              <a:buFont typeface="Wingdings 3" panose="05040102010807070707" pitchFamily="18" charset="2"/>
              <a:buChar char=""/>
              <a:tabLst/>
              <a:defRPr/>
            </a:pPr>
            <a:r>
              <a:rPr kumimoji="0" lang="en-IN" sz="20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Service provisioning </a:t>
            </a:r>
            <a:r>
              <a:rPr kumimoji="0" lang="en-IN" sz="20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information</a:t>
            </a:r>
          </a:p>
        </p:txBody>
      </p:sp>
      <p:pic>
        <p:nvPicPr>
          <p:cNvPr id="11" name="Picture 10">
            <a:extLst>
              <a:ext uri="{FF2B5EF4-FFF2-40B4-BE49-F238E27FC236}">
                <a16:creationId xmlns:a16="http://schemas.microsoft.com/office/drawing/2014/main" id="{6480F818-B98D-67FC-F946-A98BF5F9BE14}"/>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972" t="2895" r="1390" b="28075"/>
          <a:stretch/>
        </p:blipFill>
        <p:spPr bwMode="auto">
          <a:xfrm>
            <a:off x="5969594" y="1037171"/>
            <a:ext cx="5948086" cy="2769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0139129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r>
              <a:rPr lang="en-US" sz="3067" dirty="0">
                <a:solidFill>
                  <a:srgbClr val="00A4B6"/>
                </a:solidFill>
                <a:latin typeface="Cambria" panose="02040503050406030204" pitchFamily="18" charset="0"/>
                <a:ea typeface="Cambria" panose="02040503050406030204" pitchFamily="18" charset="0"/>
                <a:cs typeface="Proxima Nova"/>
                <a:sym typeface="Proxima Nova"/>
              </a:rPr>
              <a:t>GSM Architecture: Visitor Location Register (VLR)</a:t>
            </a:r>
            <a:endParaRPr sz="3067" dirty="0">
              <a:solidFill>
                <a:srgbClr val="00A4B6"/>
              </a:solidFill>
              <a:latin typeface="Cambria" panose="02040503050406030204" pitchFamily="18" charset="0"/>
              <a:ea typeface="Cambria" panose="02040503050406030204" pitchFamily="18" charset="0"/>
              <a:cs typeface="Proxima Nova"/>
              <a:sym typeface="Proxima Nova"/>
            </a:endParaRPr>
          </a:p>
        </p:txBody>
      </p:sp>
      <p:sp>
        <p:nvSpPr>
          <p:cNvPr id="11" name="Content Placeholder 2">
            <a:extLst>
              <a:ext uri="{FF2B5EF4-FFF2-40B4-BE49-F238E27FC236}">
                <a16:creationId xmlns:a16="http://schemas.microsoft.com/office/drawing/2014/main" id="{AA844218-455D-5F6E-D643-4901BC212C45}"/>
              </a:ext>
            </a:extLst>
          </p:cNvPr>
          <p:cNvSpPr txBox="1">
            <a:spLocks/>
          </p:cNvSpPr>
          <p:nvPr/>
        </p:nvSpPr>
        <p:spPr>
          <a:xfrm>
            <a:off x="131181" y="966270"/>
            <a:ext cx="7135893" cy="5487739"/>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rgbClr val="5430AA"/>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5430AA"/>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5430AA"/>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5430AA"/>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5430AA"/>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r>
              <a:rPr kumimoji="0" lang="en-IN" sz="24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VLR</a:t>
            </a:r>
            <a:r>
              <a:rPr kumimoji="0" lang="en-IN"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is </a:t>
            </a:r>
            <a:r>
              <a:rPr kumimoji="0" lang="en-IN" sz="24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responsible</a:t>
            </a:r>
            <a:r>
              <a:rPr kumimoji="0" lang="en-IN"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for a group of location areas, typically associated with an </a:t>
            </a:r>
            <a:r>
              <a:rPr kumimoji="0" lang="en-IN" sz="24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MSC</a:t>
            </a:r>
          </a:p>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r>
              <a:rPr kumimoji="0" lang="en-IN"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Contains </a:t>
            </a:r>
            <a:r>
              <a:rPr kumimoji="0" lang="en-IN" sz="24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temporary information </a:t>
            </a:r>
            <a:r>
              <a:rPr kumimoji="0" lang="en-IN"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needed for call control typically </a:t>
            </a:r>
            <a:r>
              <a:rPr kumimoji="0" lang="en-IN" sz="24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copied</a:t>
            </a:r>
            <a:r>
              <a:rPr kumimoji="0" lang="en-IN"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from </a:t>
            </a:r>
            <a:r>
              <a:rPr kumimoji="0" lang="en-IN" sz="24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HLR</a:t>
            </a:r>
            <a:r>
              <a:rPr kumimoji="0" lang="en-IN"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a:t>
            </a:r>
          </a:p>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r>
              <a:rPr kumimoji="0" lang="en-IN"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When subscriber enters a </a:t>
            </a:r>
            <a:r>
              <a:rPr kumimoji="0" lang="en-IN" sz="24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new MSC</a:t>
            </a:r>
            <a:r>
              <a:rPr kumimoji="0" lang="en-IN"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VLR associated with that MSC requests user info from corresponding </a:t>
            </a:r>
            <a:r>
              <a:rPr kumimoji="0" lang="en-IN" sz="24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HLR</a:t>
            </a:r>
          </a:p>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endParaRPr kumimoji="0" lang="en-IN" sz="2400" b="0" i="0" u="none" strike="noStrike" kern="1200" cap="none" spc="0" normalizeH="0" baseline="0" noProof="0" dirty="0">
              <a:ln>
                <a:noFill/>
              </a:ln>
              <a:solidFill>
                <a:srgbClr val="212121"/>
              </a:solidFill>
              <a:effectLst/>
              <a:uLnTx/>
              <a:uFillTx/>
              <a:latin typeface="Roboto Condensed"/>
              <a:ea typeface="+mn-ea"/>
              <a:cs typeface="+mn-cs"/>
            </a:endParaRPr>
          </a:p>
        </p:txBody>
      </p:sp>
      <p:pic>
        <p:nvPicPr>
          <p:cNvPr id="12" name="Picture 11">
            <a:extLst>
              <a:ext uri="{FF2B5EF4-FFF2-40B4-BE49-F238E27FC236}">
                <a16:creationId xmlns:a16="http://schemas.microsoft.com/office/drawing/2014/main" id="{D8A57902-2DE6-EECB-345C-26809D8D3A5A}"/>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972" t="2895" r="1390" b="28075"/>
          <a:stretch/>
        </p:blipFill>
        <p:spPr bwMode="auto">
          <a:xfrm>
            <a:off x="246581" y="3790806"/>
            <a:ext cx="6225754" cy="2769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2" descr="Visitor Location Register (VLR) | Metin UZAR">
            <a:extLst>
              <a:ext uri="{FF2B5EF4-FFF2-40B4-BE49-F238E27FC236}">
                <a16:creationId xmlns:a16="http://schemas.microsoft.com/office/drawing/2014/main" id="{168D0F29-ED68-9DED-956E-FC78B03E5A1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96870" y="1037171"/>
            <a:ext cx="4572000" cy="3429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904952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r>
              <a:rPr lang="en-US" sz="3067" dirty="0">
                <a:solidFill>
                  <a:srgbClr val="00A4B6"/>
                </a:solidFill>
                <a:latin typeface="Cambria" panose="02040503050406030204" pitchFamily="18" charset="0"/>
                <a:ea typeface="Cambria" panose="02040503050406030204" pitchFamily="18" charset="0"/>
                <a:cs typeface="Proxima Nova"/>
                <a:sym typeface="Proxima Nova"/>
              </a:rPr>
              <a:t>GSM Architecture: AUC and EIR</a:t>
            </a:r>
            <a:endParaRPr sz="3067" dirty="0">
              <a:solidFill>
                <a:srgbClr val="00A4B6"/>
              </a:solidFill>
              <a:latin typeface="Cambria" panose="02040503050406030204" pitchFamily="18" charset="0"/>
              <a:ea typeface="Cambria" panose="02040503050406030204" pitchFamily="18" charset="0"/>
              <a:cs typeface="Proxima Nova"/>
              <a:sym typeface="Proxima Nova"/>
            </a:endParaRPr>
          </a:p>
        </p:txBody>
      </p:sp>
      <p:sp>
        <p:nvSpPr>
          <p:cNvPr id="14" name="Content Placeholder 2">
            <a:extLst>
              <a:ext uri="{FF2B5EF4-FFF2-40B4-BE49-F238E27FC236}">
                <a16:creationId xmlns:a16="http://schemas.microsoft.com/office/drawing/2014/main" id="{E5B8705B-5BBD-AF25-8E0E-EFAC62DD5F5D}"/>
              </a:ext>
            </a:extLst>
          </p:cNvPr>
          <p:cNvSpPr txBox="1">
            <a:spLocks/>
          </p:cNvSpPr>
          <p:nvPr/>
        </p:nvSpPr>
        <p:spPr>
          <a:xfrm>
            <a:off x="131181" y="863444"/>
            <a:ext cx="5835065" cy="5590565"/>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rgbClr val="5430AA"/>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5430AA"/>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5430AA"/>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5430AA"/>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5430AA"/>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r>
              <a:rPr kumimoji="0" lang="en-US" altLang="en-US" b="1"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AUC: Authentication Center</a:t>
            </a:r>
          </a:p>
          <a:p>
            <a:pPr marL="809625" marR="0" lvl="1" indent="-352425" algn="just" defTabSz="914400" rtl="0" eaLnBrk="1" fontAlgn="auto" latinLnBrk="0" hangingPunct="1">
              <a:lnSpc>
                <a:spcPct val="90000"/>
              </a:lnSpc>
              <a:spcBef>
                <a:spcPts val="500"/>
              </a:spcBef>
              <a:spcAft>
                <a:spcPts val="0"/>
              </a:spcAft>
              <a:buClr>
                <a:srgbClr val="5430AA"/>
              </a:buClr>
              <a:buSzTx/>
              <a:buFont typeface="Wingdings 3" panose="05040102010807070707" pitchFamily="18" charset="2"/>
              <a:buChar char=""/>
              <a:tabLst/>
              <a:defRPr/>
            </a:pPr>
            <a:r>
              <a:rPr kumimoji="0" lang="en-US" altLang="en-US"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Accessed by </a:t>
            </a:r>
            <a:r>
              <a:rPr kumimoji="0" lang="en-US" altLang="en-US" sz="24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HLR</a:t>
            </a:r>
            <a:r>
              <a:rPr kumimoji="0" lang="en-US" altLang="en-US"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to </a:t>
            </a:r>
            <a:r>
              <a:rPr kumimoji="0" lang="en-US" altLang="en-US" sz="24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authenticate</a:t>
            </a:r>
            <a:r>
              <a:rPr kumimoji="0" lang="en-US" altLang="en-US"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a user for service</a:t>
            </a:r>
          </a:p>
          <a:p>
            <a:pPr marL="809625" marR="0" lvl="1" indent="-352425" algn="just" defTabSz="914400" rtl="0" eaLnBrk="1" fontAlgn="auto" latinLnBrk="0" hangingPunct="1">
              <a:lnSpc>
                <a:spcPct val="90000"/>
              </a:lnSpc>
              <a:spcBef>
                <a:spcPts val="500"/>
              </a:spcBef>
              <a:spcAft>
                <a:spcPts val="0"/>
              </a:spcAft>
              <a:buClr>
                <a:srgbClr val="5430AA"/>
              </a:buClr>
              <a:buSzTx/>
              <a:buFont typeface="Wingdings 3" panose="05040102010807070707" pitchFamily="18" charset="2"/>
              <a:buChar char=""/>
              <a:tabLst/>
              <a:defRPr/>
            </a:pPr>
            <a:r>
              <a:rPr kumimoji="0" lang="en-US" altLang="en-US"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Contains </a:t>
            </a:r>
            <a:r>
              <a:rPr kumimoji="0" lang="en-US" altLang="en-US" sz="24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authentication</a:t>
            </a:r>
            <a:r>
              <a:rPr kumimoji="0" lang="en-US" altLang="en-US"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and </a:t>
            </a:r>
            <a:r>
              <a:rPr kumimoji="0" lang="en-US" altLang="en-US" sz="24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encryption keys </a:t>
            </a:r>
            <a:r>
              <a:rPr kumimoji="0" lang="en-US" altLang="en-US"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for subscribers</a:t>
            </a:r>
          </a:p>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r>
              <a:rPr kumimoji="0" lang="en-US" altLang="en-US" b="1"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EIR: Equipment Identity Register</a:t>
            </a:r>
          </a:p>
          <a:p>
            <a:pPr marL="809625" marR="0" lvl="1" indent="-352425" algn="just" defTabSz="914400" rtl="0" eaLnBrk="1" fontAlgn="auto" latinLnBrk="0" hangingPunct="1">
              <a:lnSpc>
                <a:spcPct val="90000"/>
              </a:lnSpc>
              <a:spcBef>
                <a:spcPts val="500"/>
              </a:spcBef>
              <a:spcAft>
                <a:spcPts val="0"/>
              </a:spcAft>
              <a:buClr>
                <a:srgbClr val="5430AA"/>
              </a:buClr>
              <a:buSzTx/>
              <a:buFont typeface="Wingdings 3" panose="05040102010807070707" pitchFamily="18" charset="2"/>
              <a:buChar char=""/>
              <a:tabLst/>
              <a:defRPr/>
            </a:pPr>
            <a:r>
              <a:rPr kumimoji="0" lang="en-US" altLang="en-US"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Allows </a:t>
            </a:r>
            <a:r>
              <a:rPr kumimoji="0" lang="en-US" altLang="en-US" sz="24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stolen</a:t>
            </a:r>
            <a:r>
              <a:rPr kumimoji="0" lang="en-US" altLang="en-US"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or </a:t>
            </a:r>
            <a:r>
              <a:rPr kumimoji="0" lang="en-US" altLang="en-US" sz="24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fraudulent</a:t>
            </a:r>
            <a:r>
              <a:rPr kumimoji="0" lang="en-US" altLang="en-US"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mobile stations to be identified </a:t>
            </a:r>
          </a:p>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endParaRPr kumimoji="0" lang="en-IN" sz="2400" b="0" i="0" u="none" strike="noStrike" kern="1200" cap="none" spc="0" normalizeH="0" baseline="0" noProof="0" dirty="0">
              <a:ln>
                <a:noFill/>
              </a:ln>
              <a:solidFill>
                <a:srgbClr val="212121"/>
              </a:solidFill>
              <a:effectLst/>
              <a:uLnTx/>
              <a:uFillTx/>
              <a:latin typeface="Roboto Condensed"/>
              <a:ea typeface="+mn-ea"/>
              <a:cs typeface="+mn-cs"/>
            </a:endParaRPr>
          </a:p>
        </p:txBody>
      </p:sp>
      <p:pic>
        <p:nvPicPr>
          <p:cNvPr id="15" name="Picture 14">
            <a:extLst>
              <a:ext uri="{FF2B5EF4-FFF2-40B4-BE49-F238E27FC236}">
                <a16:creationId xmlns:a16="http://schemas.microsoft.com/office/drawing/2014/main" id="{4F38A877-A97A-4CD0-28BD-0F805A622B4E}"/>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972" t="2895" r="1390" b="28075"/>
          <a:stretch/>
        </p:blipFill>
        <p:spPr bwMode="auto">
          <a:xfrm>
            <a:off x="6008002" y="1047331"/>
            <a:ext cx="5940158" cy="2769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9442420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r>
              <a:rPr lang="en-US" sz="3067" dirty="0">
                <a:solidFill>
                  <a:srgbClr val="00A4B6"/>
                </a:solidFill>
                <a:latin typeface="Cambria" panose="02040503050406030204" pitchFamily="18" charset="0"/>
                <a:ea typeface="Cambria" panose="02040503050406030204" pitchFamily="18" charset="0"/>
                <a:cs typeface="Proxima Nova"/>
                <a:sym typeface="Proxima Nova"/>
              </a:rPr>
              <a:t>GSM System Hierarchy</a:t>
            </a:r>
          </a:p>
        </p:txBody>
      </p:sp>
      <p:sp>
        <p:nvSpPr>
          <p:cNvPr id="43" name="Rectangle 42">
            <a:extLst>
              <a:ext uri="{FF2B5EF4-FFF2-40B4-BE49-F238E27FC236}">
                <a16:creationId xmlns:a16="http://schemas.microsoft.com/office/drawing/2014/main" id="{96AC0BA5-E702-C157-B931-35B9586B113F}"/>
              </a:ext>
            </a:extLst>
          </p:cNvPr>
          <p:cNvSpPr/>
          <p:nvPr/>
        </p:nvSpPr>
        <p:spPr>
          <a:xfrm>
            <a:off x="3175000" y="990600"/>
            <a:ext cx="8763000" cy="5334000"/>
          </a:xfrm>
          <a:prstGeom prst="rect">
            <a:avLst/>
          </a:prstGeom>
          <a:gradFill rotWithShape="1">
            <a:gsLst>
              <a:gs pos="0">
                <a:srgbClr val="212121">
                  <a:lumMod val="110000"/>
                  <a:satMod val="105000"/>
                  <a:tint val="67000"/>
                </a:srgbClr>
              </a:gs>
              <a:gs pos="50000">
                <a:srgbClr val="212121">
                  <a:lumMod val="105000"/>
                  <a:satMod val="103000"/>
                  <a:tint val="73000"/>
                </a:srgbClr>
              </a:gs>
              <a:gs pos="100000">
                <a:srgbClr val="212121">
                  <a:lumMod val="105000"/>
                  <a:satMod val="109000"/>
                  <a:tint val="81000"/>
                </a:srgbClr>
              </a:gs>
            </a:gsLst>
            <a:lin ang="5400000" scaled="0"/>
          </a:gradFill>
          <a:ln w="6350" cap="flat" cmpd="sng" algn="ctr">
            <a:solidFill>
              <a:srgbClr val="21212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mbria" panose="02040503050406030204" pitchFamily="18" charset="0"/>
              <a:ea typeface="Cambria" panose="02040503050406030204" pitchFamily="18" charset="0"/>
              <a:cs typeface="+mn-cs"/>
            </a:endParaRPr>
          </a:p>
        </p:txBody>
      </p:sp>
      <p:sp>
        <p:nvSpPr>
          <p:cNvPr id="44" name="Rectangle 43">
            <a:extLst>
              <a:ext uri="{FF2B5EF4-FFF2-40B4-BE49-F238E27FC236}">
                <a16:creationId xmlns:a16="http://schemas.microsoft.com/office/drawing/2014/main" id="{B75C2BC8-0D7A-481E-7843-B36B4963FFD4}"/>
              </a:ext>
            </a:extLst>
          </p:cNvPr>
          <p:cNvSpPr/>
          <p:nvPr/>
        </p:nvSpPr>
        <p:spPr>
          <a:xfrm>
            <a:off x="3365500" y="2057400"/>
            <a:ext cx="8458200" cy="3505200"/>
          </a:xfrm>
          <a:prstGeom prst="rect">
            <a:avLst/>
          </a:prstGeom>
          <a:gradFill rotWithShape="1">
            <a:gsLst>
              <a:gs pos="0">
                <a:srgbClr val="212121">
                  <a:lumMod val="110000"/>
                  <a:satMod val="105000"/>
                  <a:tint val="67000"/>
                </a:srgbClr>
              </a:gs>
              <a:gs pos="50000">
                <a:srgbClr val="212121">
                  <a:lumMod val="105000"/>
                  <a:satMod val="103000"/>
                  <a:tint val="73000"/>
                </a:srgbClr>
              </a:gs>
              <a:gs pos="100000">
                <a:srgbClr val="212121">
                  <a:lumMod val="105000"/>
                  <a:satMod val="109000"/>
                  <a:tint val="81000"/>
                </a:srgbClr>
              </a:gs>
            </a:gsLst>
            <a:lin ang="5400000" scaled="0"/>
          </a:gradFill>
          <a:ln w="6350" cap="flat" cmpd="sng" algn="ctr">
            <a:solidFill>
              <a:srgbClr val="21212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mbria" panose="02040503050406030204" pitchFamily="18" charset="0"/>
              <a:ea typeface="Cambria" panose="02040503050406030204" pitchFamily="18" charset="0"/>
              <a:cs typeface="+mn-cs"/>
            </a:endParaRPr>
          </a:p>
        </p:txBody>
      </p:sp>
      <p:sp>
        <p:nvSpPr>
          <p:cNvPr id="45" name="Oval 44">
            <a:extLst>
              <a:ext uri="{FF2B5EF4-FFF2-40B4-BE49-F238E27FC236}">
                <a16:creationId xmlns:a16="http://schemas.microsoft.com/office/drawing/2014/main" id="{8A46909D-D9D5-9734-21BC-03ED27A2CB65}"/>
              </a:ext>
            </a:extLst>
          </p:cNvPr>
          <p:cNvSpPr/>
          <p:nvPr/>
        </p:nvSpPr>
        <p:spPr>
          <a:xfrm>
            <a:off x="3517900" y="5638800"/>
            <a:ext cx="152400" cy="1524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mbria" panose="02040503050406030204" pitchFamily="18" charset="0"/>
              <a:ea typeface="Cambria" panose="02040503050406030204" pitchFamily="18" charset="0"/>
              <a:cs typeface="+mn-cs"/>
            </a:endParaRPr>
          </a:p>
        </p:txBody>
      </p:sp>
      <p:sp>
        <p:nvSpPr>
          <p:cNvPr id="46" name="Oval 45">
            <a:extLst>
              <a:ext uri="{FF2B5EF4-FFF2-40B4-BE49-F238E27FC236}">
                <a16:creationId xmlns:a16="http://schemas.microsoft.com/office/drawing/2014/main" id="{924B5966-DAAB-EDC4-C5B3-52175B589A83}"/>
              </a:ext>
            </a:extLst>
          </p:cNvPr>
          <p:cNvSpPr/>
          <p:nvPr/>
        </p:nvSpPr>
        <p:spPr>
          <a:xfrm>
            <a:off x="3822700" y="5638800"/>
            <a:ext cx="152400" cy="1524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mbria" panose="02040503050406030204" pitchFamily="18" charset="0"/>
              <a:ea typeface="Cambria" panose="02040503050406030204" pitchFamily="18" charset="0"/>
              <a:cs typeface="+mn-cs"/>
            </a:endParaRPr>
          </a:p>
        </p:txBody>
      </p:sp>
      <p:sp>
        <p:nvSpPr>
          <p:cNvPr id="47" name="Oval 46">
            <a:extLst>
              <a:ext uri="{FF2B5EF4-FFF2-40B4-BE49-F238E27FC236}">
                <a16:creationId xmlns:a16="http://schemas.microsoft.com/office/drawing/2014/main" id="{0B896BA2-86F8-CC7A-7DE8-08216F0CD3D2}"/>
              </a:ext>
            </a:extLst>
          </p:cNvPr>
          <p:cNvSpPr/>
          <p:nvPr/>
        </p:nvSpPr>
        <p:spPr>
          <a:xfrm>
            <a:off x="4127500" y="5638800"/>
            <a:ext cx="152400" cy="1524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mbria" panose="02040503050406030204" pitchFamily="18" charset="0"/>
              <a:ea typeface="Cambria" panose="02040503050406030204" pitchFamily="18" charset="0"/>
              <a:cs typeface="+mn-cs"/>
            </a:endParaRPr>
          </a:p>
        </p:txBody>
      </p:sp>
      <p:sp>
        <p:nvSpPr>
          <p:cNvPr id="48" name="Rectangle 47">
            <a:extLst>
              <a:ext uri="{FF2B5EF4-FFF2-40B4-BE49-F238E27FC236}">
                <a16:creationId xmlns:a16="http://schemas.microsoft.com/office/drawing/2014/main" id="{FF870D02-5CA5-C420-3EB4-24F61B04C607}"/>
              </a:ext>
            </a:extLst>
          </p:cNvPr>
          <p:cNvSpPr/>
          <p:nvPr/>
        </p:nvSpPr>
        <p:spPr>
          <a:xfrm>
            <a:off x="3517900" y="2819400"/>
            <a:ext cx="5486400" cy="2590800"/>
          </a:xfrm>
          <a:prstGeom prst="rect">
            <a:avLst/>
          </a:prstGeom>
          <a:gradFill rotWithShape="1">
            <a:gsLst>
              <a:gs pos="0">
                <a:srgbClr val="F19D19">
                  <a:lumMod val="110000"/>
                  <a:satMod val="105000"/>
                  <a:tint val="67000"/>
                </a:srgbClr>
              </a:gs>
              <a:gs pos="50000">
                <a:srgbClr val="F19D19">
                  <a:lumMod val="105000"/>
                  <a:satMod val="103000"/>
                  <a:tint val="73000"/>
                </a:srgbClr>
              </a:gs>
              <a:gs pos="100000">
                <a:srgbClr val="F19D19">
                  <a:lumMod val="105000"/>
                  <a:satMod val="109000"/>
                  <a:tint val="81000"/>
                </a:srgbClr>
              </a:gs>
            </a:gsLst>
            <a:lin ang="5400000" scaled="0"/>
          </a:gradFill>
          <a:ln w="6350" cap="flat" cmpd="sng" algn="ctr">
            <a:solidFill>
              <a:srgbClr val="F19D19"/>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mbria" panose="02040503050406030204" pitchFamily="18" charset="0"/>
              <a:ea typeface="Cambria" panose="02040503050406030204" pitchFamily="18" charset="0"/>
              <a:cs typeface="+mn-cs"/>
            </a:endParaRPr>
          </a:p>
        </p:txBody>
      </p:sp>
      <p:sp>
        <p:nvSpPr>
          <p:cNvPr id="49" name="Rectangle 48">
            <a:extLst>
              <a:ext uri="{FF2B5EF4-FFF2-40B4-BE49-F238E27FC236}">
                <a16:creationId xmlns:a16="http://schemas.microsoft.com/office/drawing/2014/main" id="{EECF0374-3A17-9C90-FBE0-741D3C8A6D27}"/>
              </a:ext>
            </a:extLst>
          </p:cNvPr>
          <p:cNvSpPr/>
          <p:nvPr/>
        </p:nvSpPr>
        <p:spPr>
          <a:xfrm>
            <a:off x="9301292" y="2743200"/>
            <a:ext cx="2446208" cy="1391478"/>
          </a:xfrm>
          <a:prstGeom prst="rect">
            <a:avLst/>
          </a:prstGeom>
          <a:gradFill rotWithShape="1">
            <a:gsLst>
              <a:gs pos="0">
                <a:srgbClr val="F19D19">
                  <a:lumMod val="110000"/>
                  <a:satMod val="105000"/>
                  <a:tint val="67000"/>
                </a:srgbClr>
              </a:gs>
              <a:gs pos="50000">
                <a:srgbClr val="F19D19">
                  <a:lumMod val="105000"/>
                  <a:satMod val="103000"/>
                  <a:tint val="73000"/>
                </a:srgbClr>
              </a:gs>
              <a:gs pos="100000">
                <a:srgbClr val="F19D19">
                  <a:lumMod val="105000"/>
                  <a:satMod val="109000"/>
                  <a:tint val="81000"/>
                </a:srgbClr>
              </a:gs>
            </a:gsLst>
            <a:lin ang="5400000" scaled="0"/>
          </a:gradFill>
          <a:ln w="6350" cap="flat" cmpd="sng" algn="ctr">
            <a:solidFill>
              <a:srgbClr val="F19D19"/>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mbria" panose="02040503050406030204" pitchFamily="18" charset="0"/>
              <a:ea typeface="Cambria" panose="02040503050406030204" pitchFamily="18" charset="0"/>
              <a:cs typeface="+mn-cs"/>
            </a:endParaRPr>
          </a:p>
        </p:txBody>
      </p:sp>
      <p:sp>
        <p:nvSpPr>
          <p:cNvPr id="50" name="Oval 49">
            <a:extLst>
              <a:ext uri="{FF2B5EF4-FFF2-40B4-BE49-F238E27FC236}">
                <a16:creationId xmlns:a16="http://schemas.microsoft.com/office/drawing/2014/main" id="{21E1EA05-BC9E-A361-E742-B2E2FE35CCA0}"/>
              </a:ext>
            </a:extLst>
          </p:cNvPr>
          <p:cNvSpPr/>
          <p:nvPr/>
        </p:nvSpPr>
        <p:spPr>
          <a:xfrm>
            <a:off x="10260772" y="4210878"/>
            <a:ext cx="152400" cy="1524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mbria" panose="02040503050406030204" pitchFamily="18" charset="0"/>
              <a:ea typeface="Cambria" panose="02040503050406030204" pitchFamily="18" charset="0"/>
              <a:cs typeface="+mn-cs"/>
            </a:endParaRPr>
          </a:p>
        </p:txBody>
      </p:sp>
      <p:sp>
        <p:nvSpPr>
          <p:cNvPr id="51" name="Oval 50">
            <a:extLst>
              <a:ext uri="{FF2B5EF4-FFF2-40B4-BE49-F238E27FC236}">
                <a16:creationId xmlns:a16="http://schemas.microsoft.com/office/drawing/2014/main" id="{573A2808-C827-199A-86D0-A0C8CE7A1BD7}"/>
              </a:ext>
            </a:extLst>
          </p:cNvPr>
          <p:cNvSpPr/>
          <p:nvPr/>
        </p:nvSpPr>
        <p:spPr>
          <a:xfrm>
            <a:off x="10565572" y="4210878"/>
            <a:ext cx="152400" cy="1524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mbria" panose="02040503050406030204" pitchFamily="18" charset="0"/>
              <a:ea typeface="Cambria" panose="02040503050406030204" pitchFamily="18" charset="0"/>
              <a:cs typeface="+mn-cs"/>
            </a:endParaRPr>
          </a:p>
        </p:txBody>
      </p:sp>
      <p:sp>
        <p:nvSpPr>
          <p:cNvPr id="52" name="Oval 51">
            <a:extLst>
              <a:ext uri="{FF2B5EF4-FFF2-40B4-BE49-F238E27FC236}">
                <a16:creationId xmlns:a16="http://schemas.microsoft.com/office/drawing/2014/main" id="{E6BF5D01-453D-B478-2DF8-5544C1E7ADBF}"/>
              </a:ext>
            </a:extLst>
          </p:cNvPr>
          <p:cNvSpPr/>
          <p:nvPr/>
        </p:nvSpPr>
        <p:spPr>
          <a:xfrm>
            <a:off x="10870372" y="4210878"/>
            <a:ext cx="152400" cy="1524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mbria" panose="02040503050406030204" pitchFamily="18" charset="0"/>
              <a:ea typeface="Cambria" panose="02040503050406030204" pitchFamily="18" charset="0"/>
              <a:cs typeface="+mn-cs"/>
            </a:endParaRPr>
          </a:p>
        </p:txBody>
      </p:sp>
      <p:sp>
        <p:nvSpPr>
          <p:cNvPr id="53" name="Rectangle 52">
            <a:extLst>
              <a:ext uri="{FF2B5EF4-FFF2-40B4-BE49-F238E27FC236}">
                <a16:creationId xmlns:a16="http://schemas.microsoft.com/office/drawing/2014/main" id="{FDB1599F-DB07-34AE-C2FC-887986C782C7}"/>
              </a:ext>
            </a:extLst>
          </p:cNvPr>
          <p:cNvSpPr/>
          <p:nvPr/>
        </p:nvSpPr>
        <p:spPr>
          <a:xfrm>
            <a:off x="9286146" y="4419600"/>
            <a:ext cx="2461354" cy="990600"/>
          </a:xfrm>
          <a:prstGeom prst="rect">
            <a:avLst/>
          </a:prstGeom>
          <a:gradFill rotWithShape="1">
            <a:gsLst>
              <a:gs pos="0">
                <a:srgbClr val="F19D19">
                  <a:lumMod val="110000"/>
                  <a:satMod val="105000"/>
                  <a:tint val="67000"/>
                </a:srgbClr>
              </a:gs>
              <a:gs pos="50000">
                <a:srgbClr val="F19D19">
                  <a:lumMod val="105000"/>
                  <a:satMod val="103000"/>
                  <a:tint val="73000"/>
                </a:srgbClr>
              </a:gs>
              <a:gs pos="100000">
                <a:srgbClr val="F19D19">
                  <a:lumMod val="105000"/>
                  <a:satMod val="109000"/>
                  <a:tint val="81000"/>
                </a:srgbClr>
              </a:gs>
            </a:gsLst>
            <a:lin ang="5400000" scaled="0"/>
          </a:gradFill>
          <a:ln w="6350" cap="flat" cmpd="sng" algn="ctr">
            <a:solidFill>
              <a:srgbClr val="F19D19"/>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mbria" panose="02040503050406030204" pitchFamily="18" charset="0"/>
              <a:ea typeface="Cambria" panose="02040503050406030204" pitchFamily="18" charset="0"/>
              <a:cs typeface="+mn-cs"/>
            </a:endParaRPr>
          </a:p>
        </p:txBody>
      </p:sp>
      <p:sp>
        <p:nvSpPr>
          <p:cNvPr id="54" name="Rectangle 53">
            <a:extLst>
              <a:ext uri="{FF2B5EF4-FFF2-40B4-BE49-F238E27FC236}">
                <a16:creationId xmlns:a16="http://schemas.microsoft.com/office/drawing/2014/main" id="{EFF2CC1E-FBFA-2120-DAC4-57B7C8B02E24}"/>
              </a:ext>
            </a:extLst>
          </p:cNvPr>
          <p:cNvSpPr/>
          <p:nvPr/>
        </p:nvSpPr>
        <p:spPr>
          <a:xfrm>
            <a:off x="3365500" y="1066800"/>
            <a:ext cx="4800600" cy="762000"/>
          </a:xfrm>
          <a:prstGeom prst="rect">
            <a:avLst/>
          </a:prstGeom>
          <a:solidFill>
            <a:sysClr val="window" lastClr="FFFFFF"/>
          </a:solidFill>
          <a:ln w="12700" cap="flat" cmpd="sng" algn="ctr">
            <a:solidFill>
              <a:srgbClr val="90909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rPr>
              <a:t>Public Land Mobile Network(PLMN)/ GSM Administrative Region</a:t>
            </a:r>
          </a:p>
        </p:txBody>
      </p:sp>
      <p:sp>
        <p:nvSpPr>
          <p:cNvPr id="55" name="Rectangle 54">
            <a:extLst>
              <a:ext uri="{FF2B5EF4-FFF2-40B4-BE49-F238E27FC236}">
                <a16:creationId xmlns:a16="http://schemas.microsoft.com/office/drawing/2014/main" id="{6A26B8EE-47EF-E927-4CC9-2A8E23B32DA5}"/>
              </a:ext>
            </a:extLst>
          </p:cNvPr>
          <p:cNvSpPr/>
          <p:nvPr/>
        </p:nvSpPr>
        <p:spPr>
          <a:xfrm>
            <a:off x="9457596" y="4727713"/>
            <a:ext cx="2133600" cy="367748"/>
          </a:xfrm>
          <a:prstGeom prst="rect">
            <a:avLst/>
          </a:prstGeom>
          <a:solidFill>
            <a:sysClr val="window" lastClr="FFFFFF"/>
          </a:solidFill>
          <a:ln w="12700" cap="flat" cmpd="sng" algn="ctr">
            <a:solidFill>
              <a:srgbClr val="90909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rPr>
              <a:t>Location Area</a:t>
            </a:r>
          </a:p>
        </p:txBody>
      </p:sp>
      <p:sp>
        <p:nvSpPr>
          <p:cNvPr id="56" name="Rectangle 55">
            <a:extLst>
              <a:ext uri="{FF2B5EF4-FFF2-40B4-BE49-F238E27FC236}">
                <a16:creationId xmlns:a16="http://schemas.microsoft.com/office/drawing/2014/main" id="{B97F4868-8118-CAF0-641E-C033B2DE3F3F}"/>
              </a:ext>
            </a:extLst>
          </p:cNvPr>
          <p:cNvSpPr/>
          <p:nvPr/>
        </p:nvSpPr>
        <p:spPr>
          <a:xfrm>
            <a:off x="6736936" y="4659797"/>
            <a:ext cx="2133600" cy="586408"/>
          </a:xfrm>
          <a:prstGeom prst="rect">
            <a:avLst/>
          </a:prstGeom>
          <a:solidFill>
            <a:sysClr val="window" lastClr="FFFFFF"/>
          </a:solidFill>
          <a:ln w="12700" cap="flat" cmpd="sng" algn="ctr">
            <a:solidFill>
              <a:srgbClr val="90909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rPr>
              <a:t>BSC</a:t>
            </a:r>
          </a:p>
        </p:txBody>
      </p:sp>
      <p:sp>
        <p:nvSpPr>
          <p:cNvPr id="57" name="Rectangle 56">
            <a:extLst>
              <a:ext uri="{FF2B5EF4-FFF2-40B4-BE49-F238E27FC236}">
                <a16:creationId xmlns:a16="http://schemas.microsoft.com/office/drawing/2014/main" id="{BA956E03-B8F2-E43F-42E0-4310EC64A5A1}"/>
              </a:ext>
            </a:extLst>
          </p:cNvPr>
          <p:cNvSpPr/>
          <p:nvPr/>
        </p:nvSpPr>
        <p:spPr>
          <a:xfrm>
            <a:off x="3662492" y="3733801"/>
            <a:ext cx="2918140" cy="1514061"/>
          </a:xfrm>
          <a:prstGeom prst="rect">
            <a:avLst/>
          </a:prstGeom>
          <a:gradFill rotWithShape="1">
            <a:gsLst>
              <a:gs pos="0">
                <a:srgbClr val="909090">
                  <a:lumMod val="110000"/>
                  <a:satMod val="105000"/>
                  <a:tint val="67000"/>
                </a:srgbClr>
              </a:gs>
              <a:gs pos="50000">
                <a:srgbClr val="909090">
                  <a:lumMod val="105000"/>
                  <a:satMod val="103000"/>
                  <a:tint val="73000"/>
                </a:srgbClr>
              </a:gs>
              <a:gs pos="100000">
                <a:srgbClr val="909090">
                  <a:lumMod val="105000"/>
                  <a:satMod val="109000"/>
                  <a:tint val="81000"/>
                </a:srgbClr>
              </a:gs>
            </a:gsLst>
            <a:lin ang="5400000" scaled="0"/>
          </a:gradFill>
          <a:ln w="6350" cap="flat" cmpd="sng" algn="ctr">
            <a:solidFill>
              <a:srgbClr val="90909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mbria" panose="02040503050406030204" pitchFamily="18" charset="0"/>
              <a:ea typeface="Cambria" panose="02040503050406030204" pitchFamily="18" charset="0"/>
              <a:cs typeface="+mn-cs"/>
            </a:endParaRPr>
          </a:p>
        </p:txBody>
      </p:sp>
      <p:sp>
        <p:nvSpPr>
          <p:cNvPr id="58" name="Rectangle 57">
            <a:extLst>
              <a:ext uri="{FF2B5EF4-FFF2-40B4-BE49-F238E27FC236}">
                <a16:creationId xmlns:a16="http://schemas.microsoft.com/office/drawing/2014/main" id="{CD6F107F-C953-3A71-5440-163C74A78269}"/>
              </a:ext>
            </a:extLst>
          </p:cNvPr>
          <p:cNvSpPr/>
          <p:nvPr/>
        </p:nvSpPr>
        <p:spPr>
          <a:xfrm>
            <a:off x="3728754" y="2983396"/>
            <a:ext cx="2684747" cy="586408"/>
          </a:xfrm>
          <a:prstGeom prst="rect">
            <a:avLst/>
          </a:prstGeom>
          <a:solidFill>
            <a:sysClr val="window" lastClr="FFFFFF"/>
          </a:solidFill>
          <a:ln w="12700" cap="flat" cmpd="sng" algn="ctr">
            <a:solidFill>
              <a:srgbClr val="90909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rPr>
              <a:t>Location Area (LA)</a:t>
            </a:r>
          </a:p>
        </p:txBody>
      </p:sp>
      <p:sp>
        <p:nvSpPr>
          <p:cNvPr id="59" name="Rectangle 58">
            <a:extLst>
              <a:ext uri="{FF2B5EF4-FFF2-40B4-BE49-F238E27FC236}">
                <a16:creationId xmlns:a16="http://schemas.microsoft.com/office/drawing/2014/main" id="{566231C9-D908-731E-89F5-C2224C3571F2}"/>
              </a:ext>
            </a:extLst>
          </p:cNvPr>
          <p:cNvSpPr/>
          <p:nvPr/>
        </p:nvSpPr>
        <p:spPr>
          <a:xfrm>
            <a:off x="3779189" y="3811657"/>
            <a:ext cx="2684747" cy="586408"/>
          </a:xfrm>
          <a:prstGeom prst="rect">
            <a:avLst/>
          </a:prstGeom>
          <a:solidFill>
            <a:sysClr val="window" lastClr="FFFFFF"/>
          </a:solidFill>
          <a:ln w="12700" cap="flat" cmpd="sng" algn="ctr">
            <a:solidFill>
              <a:srgbClr val="90909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rPr>
              <a:t>Base Station Controller (BSC)</a:t>
            </a:r>
          </a:p>
        </p:txBody>
      </p:sp>
      <p:sp>
        <p:nvSpPr>
          <p:cNvPr id="60" name="Rectangle 59">
            <a:extLst>
              <a:ext uri="{FF2B5EF4-FFF2-40B4-BE49-F238E27FC236}">
                <a16:creationId xmlns:a16="http://schemas.microsoft.com/office/drawing/2014/main" id="{E2CC29FD-4EBE-731D-5E65-A25CD51B4B6D}"/>
              </a:ext>
            </a:extLst>
          </p:cNvPr>
          <p:cNvSpPr/>
          <p:nvPr/>
        </p:nvSpPr>
        <p:spPr>
          <a:xfrm>
            <a:off x="5651500" y="4671392"/>
            <a:ext cx="795130" cy="434008"/>
          </a:xfrm>
          <a:prstGeom prst="rect">
            <a:avLst/>
          </a:prstGeom>
          <a:solidFill>
            <a:sysClr val="window" lastClr="FFFFFF"/>
          </a:solidFill>
          <a:ln w="12700" cap="flat" cmpd="sng" algn="ctr">
            <a:solidFill>
              <a:srgbClr val="90909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rPr>
              <a:t>Cell</a:t>
            </a:r>
          </a:p>
        </p:txBody>
      </p:sp>
      <p:sp>
        <p:nvSpPr>
          <p:cNvPr id="61" name="Oval 60">
            <a:extLst>
              <a:ext uri="{FF2B5EF4-FFF2-40B4-BE49-F238E27FC236}">
                <a16:creationId xmlns:a16="http://schemas.microsoft.com/office/drawing/2014/main" id="{CD36CDF2-CABF-590F-49FA-990E8CF2BD2B}"/>
              </a:ext>
            </a:extLst>
          </p:cNvPr>
          <p:cNvSpPr/>
          <p:nvPr/>
        </p:nvSpPr>
        <p:spPr>
          <a:xfrm>
            <a:off x="4714146" y="4751733"/>
            <a:ext cx="152400" cy="1524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mbria" panose="02040503050406030204" pitchFamily="18" charset="0"/>
              <a:ea typeface="Cambria" panose="02040503050406030204" pitchFamily="18" charset="0"/>
              <a:cs typeface="+mn-cs"/>
            </a:endParaRPr>
          </a:p>
        </p:txBody>
      </p:sp>
      <p:sp>
        <p:nvSpPr>
          <p:cNvPr id="62" name="Oval 61">
            <a:extLst>
              <a:ext uri="{FF2B5EF4-FFF2-40B4-BE49-F238E27FC236}">
                <a16:creationId xmlns:a16="http://schemas.microsoft.com/office/drawing/2014/main" id="{5EE989A8-4307-A6A8-6D73-496A5AA75DC6}"/>
              </a:ext>
            </a:extLst>
          </p:cNvPr>
          <p:cNvSpPr/>
          <p:nvPr/>
        </p:nvSpPr>
        <p:spPr>
          <a:xfrm>
            <a:off x="5018946" y="4751733"/>
            <a:ext cx="152400" cy="1524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mbria" panose="02040503050406030204" pitchFamily="18" charset="0"/>
              <a:ea typeface="Cambria" panose="02040503050406030204" pitchFamily="18" charset="0"/>
              <a:cs typeface="+mn-cs"/>
            </a:endParaRPr>
          </a:p>
        </p:txBody>
      </p:sp>
      <p:sp>
        <p:nvSpPr>
          <p:cNvPr id="63" name="Oval 62">
            <a:extLst>
              <a:ext uri="{FF2B5EF4-FFF2-40B4-BE49-F238E27FC236}">
                <a16:creationId xmlns:a16="http://schemas.microsoft.com/office/drawing/2014/main" id="{FC57C592-2A3D-A67D-1CCB-98CC3B42F0A3}"/>
              </a:ext>
            </a:extLst>
          </p:cNvPr>
          <p:cNvSpPr/>
          <p:nvPr/>
        </p:nvSpPr>
        <p:spPr>
          <a:xfrm>
            <a:off x="5323746" y="4751733"/>
            <a:ext cx="152400" cy="1524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mbria" panose="02040503050406030204" pitchFamily="18" charset="0"/>
              <a:ea typeface="Cambria" panose="02040503050406030204" pitchFamily="18" charset="0"/>
              <a:cs typeface="+mn-cs"/>
            </a:endParaRPr>
          </a:p>
        </p:txBody>
      </p:sp>
      <p:sp>
        <p:nvSpPr>
          <p:cNvPr id="64" name="Rectangle 63">
            <a:extLst>
              <a:ext uri="{FF2B5EF4-FFF2-40B4-BE49-F238E27FC236}">
                <a16:creationId xmlns:a16="http://schemas.microsoft.com/office/drawing/2014/main" id="{9E20BAC4-D79B-6FED-1743-86D0C3638008}"/>
              </a:ext>
            </a:extLst>
          </p:cNvPr>
          <p:cNvSpPr/>
          <p:nvPr/>
        </p:nvSpPr>
        <p:spPr>
          <a:xfrm>
            <a:off x="3365500" y="5835927"/>
            <a:ext cx="4800600" cy="402535"/>
          </a:xfrm>
          <a:prstGeom prst="rect">
            <a:avLst/>
          </a:prstGeom>
          <a:solidFill>
            <a:sysClr val="window" lastClr="FFFFFF"/>
          </a:solidFill>
          <a:ln w="12700" cap="flat" cmpd="sng" algn="ctr">
            <a:solidFill>
              <a:srgbClr val="909090"/>
            </a:solid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rPr>
              <a:t>MSC Region</a:t>
            </a:r>
          </a:p>
        </p:txBody>
      </p:sp>
      <p:sp>
        <p:nvSpPr>
          <p:cNvPr id="65" name="Oval 64">
            <a:extLst>
              <a:ext uri="{FF2B5EF4-FFF2-40B4-BE49-F238E27FC236}">
                <a16:creationId xmlns:a16="http://schemas.microsoft.com/office/drawing/2014/main" id="{0552E662-76FB-FBF9-5A1C-22D846CA6525}"/>
              </a:ext>
            </a:extLst>
          </p:cNvPr>
          <p:cNvSpPr/>
          <p:nvPr/>
        </p:nvSpPr>
        <p:spPr>
          <a:xfrm>
            <a:off x="7416435" y="4245665"/>
            <a:ext cx="152400" cy="1524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mbria" panose="02040503050406030204" pitchFamily="18" charset="0"/>
              <a:ea typeface="Cambria" panose="02040503050406030204" pitchFamily="18" charset="0"/>
              <a:cs typeface="+mn-cs"/>
            </a:endParaRPr>
          </a:p>
        </p:txBody>
      </p:sp>
      <p:sp>
        <p:nvSpPr>
          <p:cNvPr id="70" name="Oval 69">
            <a:extLst>
              <a:ext uri="{FF2B5EF4-FFF2-40B4-BE49-F238E27FC236}">
                <a16:creationId xmlns:a16="http://schemas.microsoft.com/office/drawing/2014/main" id="{52FD6FBD-FD84-4D0B-666C-71FEE6D86768}"/>
              </a:ext>
            </a:extLst>
          </p:cNvPr>
          <p:cNvSpPr/>
          <p:nvPr/>
        </p:nvSpPr>
        <p:spPr>
          <a:xfrm>
            <a:off x="7721235" y="4245665"/>
            <a:ext cx="152400" cy="1524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mbria" panose="02040503050406030204" pitchFamily="18" charset="0"/>
              <a:ea typeface="Cambria" panose="02040503050406030204" pitchFamily="18" charset="0"/>
              <a:cs typeface="+mn-cs"/>
            </a:endParaRPr>
          </a:p>
        </p:txBody>
      </p:sp>
      <p:sp>
        <p:nvSpPr>
          <p:cNvPr id="71" name="Oval 70">
            <a:extLst>
              <a:ext uri="{FF2B5EF4-FFF2-40B4-BE49-F238E27FC236}">
                <a16:creationId xmlns:a16="http://schemas.microsoft.com/office/drawing/2014/main" id="{E3110DAB-E3FB-3B44-7164-744AF9ABCCEA}"/>
              </a:ext>
            </a:extLst>
          </p:cNvPr>
          <p:cNvSpPr/>
          <p:nvPr/>
        </p:nvSpPr>
        <p:spPr>
          <a:xfrm>
            <a:off x="8026035" y="4245665"/>
            <a:ext cx="152400" cy="152400"/>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mbria" panose="02040503050406030204" pitchFamily="18" charset="0"/>
              <a:ea typeface="Cambria" panose="02040503050406030204" pitchFamily="18" charset="0"/>
              <a:cs typeface="+mn-cs"/>
            </a:endParaRPr>
          </a:p>
        </p:txBody>
      </p:sp>
      <p:sp>
        <p:nvSpPr>
          <p:cNvPr id="72" name="Rectangle 71">
            <a:extLst>
              <a:ext uri="{FF2B5EF4-FFF2-40B4-BE49-F238E27FC236}">
                <a16:creationId xmlns:a16="http://schemas.microsoft.com/office/drawing/2014/main" id="{A2B7338C-C4A6-F2AB-70C3-492646670512}"/>
              </a:ext>
            </a:extLst>
          </p:cNvPr>
          <p:cNvSpPr/>
          <p:nvPr/>
        </p:nvSpPr>
        <p:spPr>
          <a:xfrm>
            <a:off x="7416436" y="3366053"/>
            <a:ext cx="2684747" cy="586408"/>
          </a:xfrm>
          <a:prstGeom prst="rect">
            <a:avLst/>
          </a:prstGeom>
          <a:solidFill>
            <a:sysClr val="window" lastClr="FFFFFF"/>
          </a:solidFill>
          <a:ln w="12700" cap="flat" cmpd="sng" algn="ctr">
            <a:solidFill>
              <a:srgbClr val="90909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rPr>
              <a:t>Base Station Controller</a:t>
            </a:r>
          </a:p>
        </p:txBody>
      </p:sp>
      <p:sp>
        <p:nvSpPr>
          <p:cNvPr id="73" name="Rectangle 72">
            <a:extLst>
              <a:ext uri="{FF2B5EF4-FFF2-40B4-BE49-F238E27FC236}">
                <a16:creationId xmlns:a16="http://schemas.microsoft.com/office/drawing/2014/main" id="{8C5266F3-028C-A2E4-60B8-C24E79479BF0}"/>
              </a:ext>
            </a:extLst>
          </p:cNvPr>
          <p:cNvSpPr/>
          <p:nvPr/>
        </p:nvSpPr>
        <p:spPr>
          <a:xfrm>
            <a:off x="3778093" y="4661453"/>
            <a:ext cx="795130" cy="434008"/>
          </a:xfrm>
          <a:prstGeom prst="rect">
            <a:avLst/>
          </a:prstGeom>
          <a:solidFill>
            <a:sysClr val="window" lastClr="FFFFFF"/>
          </a:solidFill>
          <a:ln w="12700" cap="flat" cmpd="sng" algn="ctr">
            <a:solidFill>
              <a:srgbClr val="90909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rPr>
              <a:t>Cell</a:t>
            </a:r>
          </a:p>
        </p:txBody>
      </p:sp>
      <p:sp>
        <p:nvSpPr>
          <p:cNvPr id="74" name="Rectangle 73">
            <a:extLst>
              <a:ext uri="{FF2B5EF4-FFF2-40B4-BE49-F238E27FC236}">
                <a16:creationId xmlns:a16="http://schemas.microsoft.com/office/drawing/2014/main" id="{D5C67451-D06D-6FFC-803F-47CCABA03B30}"/>
              </a:ext>
            </a:extLst>
          </p:cNvPr>
          <p:cNvSpPr/>
          <p:nvPr/>
        </p:nvSpPr>
        <p:spPr>
          <a:xfrm>
            <a:off x="9457597" y="2839281"/>
            <a:ext cx="2134429" cy="374373"/>
          </a:xfrm>
          <a:prstGeom prst="rect">
            <a:avLst/>
          </a:prstGeom>
          <a:solidFill>
            <a:sysClr val="window" lastClr="FFFFFF"/>
          </a:solidFill>
          <a:ln w="12700" cap="flat" cmpd="sng" algn="ctr">
            <a:solidFill>
              <a:srgbClr val="90909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rPr>
              <a:t>Location Area</a:t>
            </a:r>
          </a:p>
        </p:txBody>
      </p:sp>
      <p:sp>
        <p:nvSpPr>
          <p:cNvPr id="75" name="Rectangle 74">
            <a:extLst>
              <a:ext uri="{FF2B5EF4-FFF2-40B4-BE49-F238E27FC236}">
                <a16:creationId xmlns:a16="http://schemas.microsoft.com/office/drawing/2014/main" id="{C9200026-0744-389C-59B8-09BB53A9A9D7}"/>
              </a:ext>
            </a:extLst>
          </p:cNvPr>
          <p:cNvSpPr/>
          <p:nvPr/>
        </p:nvSpPr>
        <p:spPr>
          <a:xfrm>
            <a:off x="3514588" y="2209800"/>
            <a:ext cx="5355949" cy="445604"/>
          </a:xfrm>
          <a:prstGeom prst="rect">
            <a:avLst/>
          </a:prstGeom>
          <a:solidFill>
            <a:sysClr val="window" lastClr="FFFFFF"/>
          </a:solidFill>
          <a:ln w="12700" cap="flat" cmpd="sng" algn="ctr">
            <a:solidFill>
              <a:srgbClr val="90909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rPr>
              <a:t>Mobile Switching Centre (MSC) Region</a:t>
            </a:r>
          </a:p>
        </p:txBody>
      </p:sp>
      <p:sp>
        <p:nvSpPr>
          <p:cNvPr id="76" name="Rounded Rectangular Callout 38">
            <a:extLst>
              <a:ext uri="{FF2B5EF4-FFF2-40B4-BE49-F238E27FC236}">
                <a16:creationId xmlns:a16="http://schemas.microsoft.com/office/drawing/2014/main" id="{B3253990-69C4-7B0B-ED45-765A4AFA2502}"/>
              </a:ext>
            </a:extLst>
          </p:cNvPr>
          <p:cNvSpPr/>
          <p:nvPr/>
        </p:nvSpPr>
        <p:spPr>
          <a:xfrm>
            <a:off x="680853" y="1171073"/>
            <a:ext cx="2296312" cy="553453"/>
          </a:xfrm>
          <a:prstGeom prst="wedgeRoundRectCallout">
            <a:avLst>
              <a:gd name="adj1" fmla="val 71304"/>
              <a:gd name="adj2" fmla="val -32341"/>
              <a:gd name="adj3" fmla="val 16667"/>
            </a:avLst>
          </a:prstGeom>
          <a:noFill/>
          <a:ln w="12700" cap="flat" cmpd="sng" algn="ctr">
            <a:solidFill>
              <a:srgbClr val="5430AA"/>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cs typeface="+mn-cs"/>
              </a:rPr>
              <a:t>Administrative Region </a:t>
            </a:r>
            <a:endParaRPr kumimoji="0" lang="en-IN" sz="18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cs typeface="+mn-cs"/>
            </a:endParaRPr>
          </a:p>
        </p:txBody>
      </p:sp>
      <p:sp>
        <p:nvSpPr>
          <p:cNvPr id="77" name="Rounded Rectangular Callout 39">
            <a:extLst>
              <a:ext uri="{FF2B5EF4-FFF2-40B4-BE49-F238E27FC236}">
                <a16:creationId xmlns:a16="http://schemas.microsoft.com/office/drawing/2014/main" id="{08709C67-7E5D-EC44-74B9-F9BE1FF7FEEF}"/>
              </a:ext>
            </a:extLst>
          </p:cNvPr>
          <p:cNvSpPr/>
          <p:nvPr/>
        </p:nvSpPr>
        <p:spPr>
          <a:xfrm>
            <a:off x="80305" y="2390274"/>
            <a:ext cx="2928639" cy="1258627"/>
          </a:xfrm>
          <a:prstGeom prst="wedgeRoundRectCallout">
            <a:avLst>
              <a:gd name="adj1" fmla="val 72080"/>
              <a:gd name="adj2" fmla="val -39953"/>
              <a:gd name="adj3" fmla="val 16667"/>
            </a:avLst>
          </a:prstGeom>
          <a:noFill/>
          <a:ln w="12700" cap="flat" cmpd="sng" algn="ctr">
            <a:solidFill>
              <a:srgbClr val="5430AA"/>
            </a:solidFill>
            <a:prstDash val="dash"/>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cs typeface="+mn-cs"/>
              </a:rPr>
              <a:t>Registration, Authentication, location updating, handovers and call routing</a:t>
            </a:r>
          </a:p>
        </p:txBody>
      </p:sp>
      <p:sp>
        <p:nvSpPr>
          <p:cNvPr id="78" name="Rounded Rectangular Callout 40">
            <a:extLst>
              <a:ext uri="{FF2B5EF4-FFF2-40B4-BE49-F238E27FC236}">
                <a16:creationId xmlns:a16="http://schemas.microsoft.com/office/drawing/2014/main" id="{DC313EA2-63CD-B506-AF43-1C3947FFBFAF}"/>
              </a:ext>
            </a:extLst>
          </p:cNvPr>
          <p:cNvSpPr/>
          <p:nvPr/>
        </p:nvSpPr>
        <p:spPr>
          <a:xfrm>
            <a:off x="41026" y="4142198"/>
            <a:ext cx="2936139" cy="963201"/>
          </a:xfrm>
          <a:prstGeom prst="wedgeRoundRectCallout">
            <a:avLst>
              <a:gd name="adj1" fmla="val 77777"/>
              <a:gd name="adj2" fmla="val -118478"/>
              <a:gd name="adj3" fmla="val 16667"/>
            </a:avLst>
          </a:prstGeom>
          <a:noFill/>
          <a:ln w="12700" cap="flat" cmpd="sng" algn="ctr">
            <a:solidFill>
              <a:srgbClr val="5430AA"/>
            </a:solidFill>
            <a:prstDash val="dash"/>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cs typeface="+mn-cs"/>
              </a:rPr>
              <a:t>One LA consist of many cell groups &amp; each cell group is assigned to one BSC</a:t>
            </a:r>
          </a:p>
        </p:txBody>
      </p:sp>
      <p:sp>
        <p:nvSpPr>
          <p:cNvPr id="79" name="Rounded Rectangular Callout 41">
            <a:extLst>
              <a:ext uri="{FF2B5EF4-FFF2-40B4-BE49-F238E27FC236}">
                <a16:creationId xmlns:a16="http://schemas.microsoft.com/office/drawing/2014/main" id="{56604A0C-840B-A2B7-89CC-DAC7CE22BFA3}"/>
              </a:ext>
            </a:extLst>
          </p:cNvPr>
          <p:cNvSpPr/>
          <p:nvPr/>
        </p:nvSpPr>
        <p:spPr>
          <a:xfrm>
            <a:off x="201672" y="5486401"/>
            <a:ext cx="2685907" cy="694998"/>
          </a:xfrm>
          <a:prstGeom prst="wedgeRoundRectCallout">
            <a:avLst>
              <a:gd name="adj1" fmla="val 222679"/>
              <a:gd name="adj2" fmla="val -295387"/>
              <a:gd name="adj3" fmla="val 16667"/>
            </a:avLst>
          </a:prstGeom>
          <a:noFill/>
          <a:ln w="12700" cap="flat" cmpd="sng" algn="ctr">
            <a:solidFill>
              <a:srgbClr val="5430AA"/>
            </a:solidFill>
            <a:prstDash val="dash"/>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cs typeface="+mn-cs"/>
              </a:rPr>
              <a:t>One BSC can belong to different LA’s</a:t>
            </a:r>
          </a:p>
        </p:txBody>
      </p:sp>
    </p:spTree>
    <p:extLst>
      <p:ext uri="{BB962C8B-B14F-4D97-AF65-F5344CB8AC3E}">
        <p14:creationId xmlns:p14="http://schemas.microsoft.com/office/powerpoint/2010/main" val="360245774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r>
              <a:rPr lang="en-US" sz="3067" dirty="0">
                <a:solidFill>
                  <a:srgbClr val="00A4B6"/>
                </a:solidFill>
                <a:latin typeface="Cambria" panose="02040503050406030204" pitchFamily="18" charset="0"/>
                <a:ea typeface="Cambria" panose="02040503050406030204" pitchFamily="18" charset="0"/>
                <a:cs typeface="Proxima Nova"/>
                <a:sym typeface="Proxima Nova"/>
              </a:rPr>
              <a:t>GSM Entities</a:t>
            </a:r>
            <a:endParaRPr sz="3067" dirty="0">
              <a:solidFill>
                <a:srgbClr val="00A4B6"/>
              </a:solidFill>
              <a:latin typeface="Cambria" panose="02040503050406030204" pitchFamily="18" charset="0"/>
              <a:ea typeface="Cambria" panose="02040503050406030204" pitchFamily="18" charset="0"/>
              <a:cs typeface="Proxima Nova"/>
              <a:sym typeface="Proxima Nova"/>
            </a:endParaRPr>
          </a:p>
        </p:txBody>
      </p:sp>
      <p:sp>
        <p:nvSpPr>
          <p:cNvPr id="26" name="Freeform 3">
            <a:extLst>
              <a:ext uri="{FF2B5EF4-FFF2-40B4-BE49-F238E27FC236}">
                <a16:creationId xmlns:a16="http://schemas.microsoft.com/office/drawing/2014/main" id="{6DFDD894-8859-69FE-0292-42879AC0F30B}"/>
              </a:ext>
            </a:extLst>
          </p:cNvPr>
          <p:cNvSpPr/>
          <p:nvPr/>
        </p:nvSpPr>
        <p:spPr>
          <a:xfrm>
            <a:off x="3393185" y="1312262"/>
            <a:ext cx="5388864" cy="736252"/>
          </a:xfrm>
          <a:custGeom>
            <a:avLst/>
            <a:gdLst>
              <a:gd name="connsiteX0" fmla="*/ 122711 w 736252"/>
              <a:gd name="connsiteY0" fmla="*/ 0 h 5388864"/>
              <a:gd name="connsiteX1" fmla="*/ 613541 w 736252"/>
              <a:gd name="connsiteY1" fmla="*/ 0 h 5388864"/>
              <a:gd name="connsiteX2" fmla="*/ 736252 w 736252"/>
              <a:gd name="connsiteY2" fmla="*/ 122711 h 5388864"/>
              <a:gd name="connsiteX3" fmla="*/ 736252 w 736252"/>
              <a:gd name="connsiteY3" fmla="*/ 5388864 h 5388864"/>
              <a:gd name="connsiteX4" fmla="*/ 736252 w 736252"/>
              <a:gd name="connsiteY4" fmla="*/ 5388864 h 5388864"/>
              <a:gd name="connsiteX5" fmla="*/ 0 w 736252"/>
              <a:gd name="connsiteY5" fmla="*/ 5388864 h 5388864"/>
              <a:gd name="connsiteX6" fmla="*/ 0 w 736252"/>
              <a:gd name="connsiteY6" fmla="*/ 5388864 h 5388864"/>
              <a:gd name="connsiteX7" fmla="*/ 0 w 736252"/>
              <a:gd name="connsiteY7" fmla="*/ 122711 h 5388864"/>
              <a:gd name="connsiteX8" fmla="*/ 122711 w 736252"/>
              <a:gd name="connsiteY8" fmla="*/ 0 h 5388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36252" h="5388864">
                <a:moveTo>
                  <a:pt x="736252" y="898164"/>
                </a:moveTo>
                <a:lnTo>
                  <a:pt x="736252" y="4490700"/>
                </a:lnTo>
                <a:cubicBezTo>
                  <a:pt x="736252" y="4986737"/>
                  <a:pt x="728746" y="5388860"/>
                  <a:pt x="719487" y="5388860"/>
                </a:cubicBezTo>
                <a:lnTo>
                  <a:pt x="0" y="5388860"/>
                </a:lnTo>
                <a:lnTo>
                  <a:pt x="0" y="5388860"/>
                </a:lnTo>
                <a:lnTo>
                  <a:pt x="0" y="4"/>
                </a:lnTo>
                <a:lnTo>
                  <a:pt x="0" y="4"/>
                </a:lnTo>
                <a:lnTo>
                  <a:pt x="719487" y="4"/>
                </a:lnTo>
                <a:cubicBezTo>
                  <a:pt x="728746" y="4"/>
                  <a:pt x="736252" y="402127"/>
                  <a:pt x="736252" y="898164"/>
                </a:cubicBezTo>
                <a:close/>
              </a:path>
            </a:pathLst>
          </a:custGeom>
          <a:solidFill>
            <a:srgbClr val="D1C7E8">
              <a:alpha val="90000"/>
            </a:srgbClr>
          </a:solidFill>
          <a:ln w="6350" cap="flat" cmpd="sng" algn="ctr">
            <a:solidFill>
              <a:srgbClr val="F19D19">
                <a:tint val="40000"/>
                <a:alpha val="90000"/>
                <a:hueOff val="0"/>
                <a:satOff val="0"/>
                <a:lumOff val="0"/>
                <a:alphaOff val="0"/>
              </a:srgbClr>
            </a:solidFill>
            <a:prstDash val="solid"/>
            <a:miter lim="800000"/>
          </a:ln>
          <a:effectLst/>
        </p:spPr>
        <p:txBody>
          <a:bodyPr spcFirstLastPara="0" vert="horz" wrap="square" lIns="72391" tIns="72135" rIns="108330" bIns="72137" numCol="1" spcCol="1270" anchor="ctr" anchorCtr="0">
            <a:noAutofit/>
          </a:bodyPr>
          <a:lstStyle/>
          <a:p>
            <a:pPr marL="171450" marR="0" lvl="1" indent="-243450" defTabSz="844550" eaLnBrk="1" fontAlgn="auto" latinLnBrk="0" hangingPunct="1">
              <a:lnSpc>
                <a:spcPct val="90000"/>
              </a:lnSpc>
              <a:spcBef>
                <a:spcPct val="0"/>
              </a:spcBef>
              <a:spcAft>
                <a:spcPct val="15000"/>
              </a:spcAft>
              <a:buClrTx/>
              <a:buSzTx/>
              <a:buFont typeface="+mj-lt"/>
              <a:buAutoNum type="arabicPeriod"/>
              <a:tabLst/>
              <a:defRPr/>
            </a:pPr>
            <a:r>
              <a:rPr kumimoji="0" lang="en-US" sz="1900" b="0" i="0" u="none" strike="noStrike" kern="1200" cap="none" spc="0" normalizeH="0" baseline="0" noProof="0" dirty="0">
                <a:ln>
                  <a:noFill/>
                </a:ln>
                <a:solidFill>
                  <a:srgbClr val="212121">
                    <a:hueOff val="0"/>
                    <a:satOff val="0"/>
                    <a:lumOff val="0"/>
                    <a:alphaOff val="0"/>
                  </a:srgbClr>
                </a:solidFill>
                <a:effectLst/>
                <a:uLnTx/>
                <a:uFillTx/>
                <a:latin typeface="Cambria" panose="02040503050406030204" pitchFamily="18" charset="0"/>
                <a:ea typeface="Cambria" panose="02040503050406030204" pitchFamily="18" charset="0"/>
                <a:cs typeface="+mn-cs"/>
              </a:rPr>
              <a:t>Mobile Equipment (ME)</a:t>
            </a:r>
          </a:p>
          <a:p>
            <a:pPr marL="171450" marR="0" lvl="1" indent="-243450" defTabSz="844550" eaLnBrk="1" fontAlgn="auto" latinLnBrk="0" hangingPunct="1">
              <a:lnSpc>
                <a:spcPct val="90000"/>
              </a:lnSpc>
              <a:spcBef>
                <a:spcPct val="0"/>
              </a:spcBef>
              <a:spcAft>
                <a:spcPct val="15000"/>
              </a:spcAft>
              <a:buClrTx/>
              <a:buSzTx/>
              <a:buFont typeface="+mj-lt"/>
              <a:buAutoNum type="arabicPeriod"/>
              <a:tabLst/>
              <a:defRPr/>
            </a:pPr>
            <a:r>
              <a:rPr kumimoji="0" lang="en-US" sz="1900" b="0" i="0" u="none" strike="noStrike" kern="1200" cap="none" spc="0" normalizeH="0" baseline="0" noProof="0" dirty="0">
                <a:ln>
                  <a:noFill/>
                </a:ln>
                <a:solidFill>
                  <a:srgbClr val="212121">
                    <a:hueOff val="0"/>
                    <a:satOff val="0"/>
                    <a:lumOff val="0"/>
                    <a:alphaOff val="0"/>
                  </a:srgbClr>
                </a:solidFill>
                <a:effectLst/>
                <a:uLnTx/>
                <a:uFillTx/>
                <a:latin typeface="Cambria" panose="02040503050406030204" pitchFamily="18" charset="0"/>
                <a:ea typeface="Cambria" panose="02040503050406030204" pitchFamily="18" charset="0"/>
                <a:cs typeface="+mn-cs"/>
              </a:rPr>
              <a:t>Subscriber Identity Module (SIM)</a:t>
            </a:r>
          </a:p>
        </p:txBody>
      </p:sp>
      <p:sp>
        <p:nvSpPr>
          <p:cNvPr id="27" name="Freeform 4">
            <a:extLst>
              <a:ext uri="{FF2B5EF4-FFF2-40B4-BE49-F238E27FC236}">
                <a16:creationId xmlns:a16="http://schemas.microsoft.com/office/drawing/2014/main" id="{12223739-1356-BCE7-F80A-F8F1AD1A6529}"/>
              </a:ext>
            </a:extLst>
          </p:cNvPr>
          <p:cNvSpPr/>
          <p:nvPr/>
        </p:nvSpPr>
        <p:spPr>
          <a:xfrm>
            <a:off x="361950" y="1220230"/>
            <a:ext cx="3031236" cy="920315"/>
          </a:xfrm>
          <a:custGeom>
            <a:avLst/>
            <a:gdLst>
              <a:gd name="connsiteX0" fmla="*/ 0 w 3031236"/>
              <a:gd name="connsiteY0" fmla="*/ 153389 h 920315"/>
              <a:gd name="connsiteX1" fmla="*/ 153389 w 3031236"/>
              <a:gd name="connsiteY1" fmla="*/ 0 h 920315"/>
              <a:gd name="connsiteX2" fmla="*/ 2877847 w 3031236"/>
              <a:gd name="connsiteY2" fmla="*/ 0 h 920315"/>
              <a:gd name="connsiteX3" fmla="*/ 3031236 w 3031236"/>
              <a:gd name="connsiteY3" fmla="*/ 153389 h 920315"/>
              <a:gd name="connsiteX4" fmla="*/ 3031236 w 3031236"/>
              <a:gd name="connsiteY4" fmla="*/ 766926 h 920315"/>
              <a:gd name="connsiteX5" fmla="*/ 2877847 w 3031236"/>
              <a:gd name="connsiteY5" fmla="*/ 920315 h 920315"/>
              <a:gd name="connsiteX6" fmla="*/ 153389 w 3031236"/>
              <a:gd name="connsiteY6" fmla="*/ 920315 h 920315"/>
              <a:gd name="connsiteX7" fmla="*/ 0 w 3031236"/>
              <a:gd name="connsiteY7" fmla="*/ 766926 h 920315"/>
              <a:gd name="connsiteX8" fmla="*/ 0 w 3031236"/>
              <a:gd name="connsiteY8" fmla="*/ 153389 h 92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31236" h="920315">
                <a:moveTo>
                  <a:pt x="0" y="153389"/>
                </a:moveTo>
                <a:cubicBezTo>
                  <a:pt x="0" y="68675"/>
                  <a:pt x="68675" y="0"/>
                  <a:pt x="153389" y="0"/>
                </a:cubicBezTo>
                <a:lnTo>
                  <a:pt x="2877847" y="0"/>
                </a:lnTo>
                <a:cubicBezTo>
                  <a:pt x="2962561" y="0"/>
                  <a:pt x="3031236" y="68675"/>
                  <a:pt x="3031236" y="153389"/>
                </a:cubicBezTo>
                <a:lnTo>
                  <a:pt x="3031236" y="766926"/>
                </a:lnTo>
                <a:cubicBezTo>
                  <a:pt x="3031236" y="851640"/>
                  <a:pt x="2962561" y="920315"/>
                  <a:pt x="2877847" y="920315"/>
                </a:cubicBezTo>
                <a:lnTo>
                  <a:pt x="153389" y="920315"/>
                </a:lnTo>
                <a:cubicBezTo>
                  <a:pt x="68675" y="920315"/>
                  <a:pt x="0" y="851640"/>
                  <a:pt x="0" y="766926"/>
                </a:cubicBezTo>
                <a:lnTo>
                  <a:pt x="0" y="153389"/>
                </a:lnTo>
                <a:close/>
              </a:path>
            </a:pathLst>
          </a:custGeom>
          <a:solidFill>
            <a:srgbClr val="5430AA">
              <a:alpha val="45000"/>
            </a:srgbClr>
          </a:solidFill>
          <a:ln>
            <a:noFill/>
          </a:ln>
          <a:effectLst/>
          <a:scene3d>
            <a:camera prst="orthographicFront"/>
            <a:lightRig rig="flat" dir="t"/>
          </a:scene3d>
          <a:sp3d prstMaterial="dkEdge">
            <a:bevelT w="8200" h="38100"/>
          </a:sp3d>
        </p:spPr>
        <p:txBody>
          <a:bodyPr spcFirstLastPara="0" vert="horz" wrap="square" lIns="132556" tIns="88741" rIns="132556" bIns="88741" numCol="1" spcCol="1270" anchor="ctr" anchorCtr="0">
            <a:noAutofit/>
          </a:bodyPr>
          <a:lstStyle/>
          <a:p>
            <a:pPr marL="0" marR="0" lvl="0" indent="0" algn="ctr" defTabSz="1022350" eaLnBrk="1" fontAlgn="auto" latinLnBrk="0" hangingPunct="1">
              <a:lnSpc>
                <a:spcPct val="90000"/>
              </a:lnSpc>
              <a:spcBef>
                <a:spcPct val="0"/>
              </a:spcBef>
              <a:spcAft>
                <a:spcPct val="35000"/>
              </a:spcAft>
              <a:buClrTx/>
              <a:buSzTx/>
              <a:buFontTx/>
              <a:buNone/>
              <a:tabLst/>
              <a:defRPr/>
            </a:pPr>
            <a:r>
              <a:rPr kumimoji="0" lang="en-US" sz="23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cs typeface="+mn-cs"/>
              </a:rPr>
              <a:t>Mobile Station (MS) </a:t>
            </a:r>
          </a:p>
        </p:txBody>
      </p:sp>
      <p:sp>
        <p:nvSpPr>
          <p:cNvPr id="28" name="Freeform 5">
            <a:extLst>
              <a:ext uri="{FF2B5EF4-FFF2-40B4-BE49-F238E27FC236}">
                <a16:creationId xmlns:a16="http://schemas.microsoft.com/office/drawing/2014/main" id="{D7AC58EE-E598-90AF-2421-CA441DC3954E}"/>
              </a:ext>
            </a:extLst>
          </p:cNvPr>
          <p:cNvSpPr/>
          <p:nvPr/>
        </p:nvSpPr>
        <p:spPr>
          <a:xfrm>
            <a:off x="3393185" y="2278594"/>
            <a:ext cx="5388864" cy="736252"/>
          </a:xfrm>
          <a:custGeom>
            <a:avLst/>
            <a:gdLst>
              <a:gd name="connsiteX0" fmla="*/ 122711 w 736252"/>
              <a:gd name="connsiteY0" fmla="*/ 0 h 5388864"/>
              <a:gd name="connsiteX1" fmla="*/ 613541 w 736252"/>
              <a:gd name="connsiteY1" fmla="*/ 0 h 5388864"/>
              <a:gd name="connsiteX2" fmla="*/ 736252 w 736252"/>
              <a:gd name="connsiteY2" fmla="*/ 122711 h 5388864"/>
              <a:gd name="connsiteX3" fmla="*/ 736252 w 736252"/>
              <a:gd name="connsiteY3" fmla="*/ 5388864 h 5388864"/>
              <a:gd name="connsiteX4" fmla="*/ 736252 w 736252"/>
              <a:gd name="connsiteY4" fmla="*/ 5388864 h 5388864"/>
              <a:gd name="connsiteX5" fmla="*/ 0 w 736252"/>
              <a:gd name="connsiteY5" fmla="*/ 5388864 h 5388864"/>
              <a:gd name="connsiteX6" fmla="*/ 0 w 736252"/>
              <a:gd name="connsiteY6" fmla="*/ 5388864 h 5388864"/>
              <a:gd name="connsiteX7" fmla="*/ 0 w 736252"/>
              <a:gd name="connsiteY7" fmla="*/ 122711 h 5388864"/>
              <a:gd name="connsiteX8" fmla="*/ 122711 w 736252"/>
              <a:gd name="connsiteY8" fmla="*/ 0 h 5388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36252" h="5388864">
                <a:moveTo>
                  <a:pt x="736252" y="898164"/>
                </a:moveTo>
                <a:lnTo>
                  <a:pt x="736252" y="4490700"/>
                </a:lnTo>
                <a:cubicBezTo>
                  <a:pt x="736252" y="4986737"/>
                  <a:pt x="728746" y="5388860"/>
                  <a:pt x="719487" y="5388860"/>
                </a:cubicBezTo>
                <a:lnTo>
                  <a:pt x="0" y="5388860"/>
                </a:lnTo>
                <a:lnTo>
                  <a:pt x="0" y="5388860"/>
                </a:lnTo>
                <a:lnTo>
                  <a:pt x="0" y="4"/>
                </a:lnTo>
                <a:lnTo>
                  <a:pt x="0" y="4"/>
                </a:lnTo>
                <a:lnTo>
                  <a:pt x="719487" y="4"/>
                </a:lnTo>
                <a:cubicBezTo>
                  <a:pt x="728746" y="4"/>
                  <a:pt x="736252" y="402127"/>
                  <a:pt x="736252" y="898164"/>
                </a:cubicBezTo>
                <a:close/>
              </a:path>
            </a:pathLst>
          </a:custGeom>
          <a:solidFill>
            <a:srgbClr val="F19D19">
              <a:tint val="40000"/>
              <a:alpha val="90000"/>
              <a:hueOff val="-3580161"/>
              <a:satOff val="16084"/>
              <a:lumOff val="1106"/>
              <a:alphaOff val="0"/>
            </a:srgbClr>
          </a:solidFill>
          <a:ln w="6350" cap="flat" cmpd="sng" algn="ctr">
            <a:solidFill>
              <a:srgbClr val="F19D19">
                <a:tint val="40000"/>
                <a:alpha val="90000"/>
                <a:hueOff val="-3580161"/>
                <a:satOff val="16084"/>
                <a:lumOff val="1106"/>
                <a:alphaOff val="0"/>
              </a:srgbClr>
            </a:solidFill>
            <a:prstDash val="solid"/>
            <a:miter lim="800000"/>
          </a:ln>
          <a:effectLst/>
        </p:spPr>
        <p:txBody>
          <a:bodyPr spcFirstLastPara="0" vert="horz" wrap="square" lIns="72391" tIns="72135" rIns="108330" bIns="72137" numCol="1" spcCol="1270" anchor="ctr" anchorCtr="0">
            <a:noAutofit/>
          </a:bodyPr>
          <a:lstStyle/>
          <a:p>
            <a:pPr marL="171450" marR="0" lvl="1" indent="-243450" defTabSz="844550" eaLnBrk="1" fontAlgn="auto" latinLnBrk="0" hangingPunct="1">
              <a:lnSpc>
                <a:spcPct val="90000"/>
              </a:lnSpc>
              <a:spcBef>
                <a:spcPct val="0"/>
              </a:spcBef>
              <a:spcAft>
                <a:spcPct val="15000"/>
              </a:spcAft>
              <a:buClrTx/>
              <a:buSzTx/>
              <a:buFont typeface="+mj-lt"/>
              <a:buAutoNum type="arabicPeriod"/>
              <a:tabLst/>
              <a:defRPr/>
            </a:pPr>
            <a:r>
              <a:rPr kumimoji="0" lang="en-US" sz="1900" b="0" i="0" u="none" strike="noStrike" kern="1200" cap="none" spc="0" normalizeH="0" baseline="0" noProof="0" dirty="0">
                <a:ln>
                  <a:noFill/>
                </a:ln>
                <a:solidFill>
                  <a:srgbClr val="212121">
                    <a:hueOff val="0"/>
                    <a:satOff val="0"/>
                    <a:lumOff val="0"/>
                    <a:alphaOff val="0"/>
                  </a:srgbClr>
                </a:solidFill>
                <a:effectLst/>
                <a:uLnTx/>
                <a:uFillTx/>
                <a:latin typeface="Cambria" panose="02040503050406030204" pitchFamily="18" charset="0"/>
                <a:ea typeface="Cambria" panose="02040503050406030204" pitchFamily="18" charset="0"/>
                <a:cs typeface="+mn-cs"/>
              </a:rPr>
              <a:t>Base Transceiver Station (BTS) </a:t>
            </a:r>
          </a:p>
          <a:p>
            <a:pPr marL="171450" marR="0" lvl="1" indent="-243450" defTabSz="844550" eaLnBrk="1" fontAlgn="auto" latinLnBrk="0" hangingPunct="1">
              <a:lnSpc>
                <a:spcPct val="90000"/>
              </a:lnSpc>
              <a:spcBef>
                <a:spcPct val="0"/>
              </a:spcBef>
              <a:spcAft>
                <a:spcPct val="15000"/>
              </a:spcAft>
              <a:buClrTx/>
              <a:buSzTx/>
              <a:buFont typeface="+mj-lt"/>
              <a:buAutoNum type="arabicPeriod"/>
              <a:tabLst/>
              <a:defRPr/>
            </a:pPr>
            <a:r>
              <a:rPr kumimoji="0" lang="en-US" sz="1900" b="0" i="0" u="none" strike="noStrike" kern="1200" cap="none" spc="0" normalizeH="0" baseline="0" noProof="0" dirty="0">
                <a:ln>
                  <a:noFill/>
                </a:ln>
                <a:solidFill>
                  <a:srgbClr val="212121">
                    <a:hueOff val="0"/>
                    <a:satOff val="0"/>
                    <a:lumOff val="0"/>
                    <a:alphaOff val="0"/>
                  </a:srgbClr>
                </a:solidFill>
                <a:effectLst/>
                <a:uLnTx/>
                <a:uFillTx/>
                <a:latin typeface="Cambria" panose="02040503050406030204" pitchFamily="18" charset="0"/>
                <a:ea typeface="Cambria" panose="02040503050406030204" pitchFamily="18" charset="0"/>
                <a:cs typeface="+mn-cs"/>
              </a:rPr>
              <a:t>Base Station Controller (BSC)</a:t>
            </a:r>
          </a:p>
        </p:txBody>
      </p:sp>
      <p:sp>
        <p:nvSpPr>
          <p:cNvPr id="29" name="Freeform 6">
            <a:extLst>
              <a:ext uri="{FF2B5EF4-FFF2-40B4-BE49-F238E27FC236}">
                <a16:creationId xmlns:a16="http://schemas.microsoft.com/office/drawing/2014/main" id="{D64969C8-1C3B-2455-E5AA-C146F4A8E1A1}"/>
              </a:ext>
            </a:extLst>
          </p:cNvPr>
          <p:cNvSpPr/>
          <p:nvPr/>
        </p:nvSpPr>
        <p:spPr>
          <a:xfrm>
            <a:off x="361950" y="2186561"/>
            <a:ext cx="3031236" cy="920315"/>
          </a:xfrm>
          <a:custGeom>
            <a:avLst/>
            <a:gdLst>
              <a:gd name="connsiteX0" fmla="*/ 0 w 3031236"/>
              <a:gd name="connsiteY0" fmla="*/ 153389 h 920315"/>
              <a:gd name="connsiteX1" fmla="*/ 153389 w 3031236"/>
              <a:gd name="connsiteY1" fmla="*/ 0 h 920315"/>
              <a:gd name="connsiteX2" fmla="*/ 2877847 w 3031236"/>
              <a:gd name="connsiteY2" fmla="*/ 0 h 920315"/>
              <a:gd name="connsiteX3" fmla="*/ 3031236 w 3031236"/>
              <a:gd name="connsiteY3" fmla="*/ 153389 h 920315"/>
              <a:gd name="connsiteX4" fmla="*/ 3031236 w 3031236"/>
              <a:gd name="connsiteY4" fmla="*/ 766926 h 920315"/>
              <a:gd name="connsiteX5" fmla="*/ 2877847 w 3031236"/>
              <a:gd name="connsiteY5" fmla="*/ 920315 h 920315"/>
              <a:gd name="connsiteX6" fmla="*/ 153389 w 3031236"/>
              <a:gd name="connsiteY6" fmla="*/ 920315 h 920315"/>
              <a:gd name="connsiteX7" fmla="*/ 0 w 3031236"/>
              <a:gd name="connsiteY7" fmla="*/ 766926 h 920315"/>
              <a:gd name="connsiteX8" fmla="*/ 0 w 3031236"/>
              <a:gd name="connsiteY8" fmla="*/ 153389 h 92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31236" h="920315">
                <a:moveTo>
                  <a:pt x="0" y="153389"/>
                </a:moveTo>
                <a:cubicBezTo>
                  <a:pt x="0" y="68675"/>
                  <a:pt x="68675" y="0"/>
                  <a:pt x="153389" y="0"/>
                </a:cubicBezTo>
                <a:lnTo>
                  <a:pt x="2877847" y="0"/>
                </a:lnTo>
                <a:cubicBezTo>
                  <a:pt x="2962561" y="0"/>
                  <a:pt x="3031236" y="68675"/>
                  <a:pt x="3031236" y="153389"/>
                </a:cubicBezTo>
                <a:lnTo>
                  <a:pt x="3031236" y="766926"/>
                </a:lnTo>
                <a:cubicBezTo>
                  <a:pt x="3031236" y="851640"/>
                  <a:pt x="2962561" y="920315"/>
                  <a:pt x="2877847" y="920315"/>
                </a:cubicBezTo>
                <a:lnTo>
                  <a:pt x="153389" y="920315"/>
                </a:lnTo>
                <a:cubicBezTo>
                  <a:pt x="68675" y="920315"/>
                  <a:pt x="0" y="851640"/>
                  <a:pt x="0" y="766926"/>
                </a:cubicBezTo>
                <a:lnTo>
                  <a:pt x="0" y="153389"/>
                </a:lnTo>
                <a:close/>
              </a:path>
            </a:pathLst>
          </a:custGeom>
          <a:gradFill rotWithShape="1">
            <a:gsLst>
              <a:gs pos="0">
                <a:srgbClr val="F19D19">
                  <a:hueOff val="-3311292"/>
                  <a:satOff val="13270"/>
                  <a:lumOff val="2876"/>
                  <a:alphaOff val="0"/>
                  <a:lumMod val="110000"/>
                  <a:satMod val="105000"/>
                  <a:tint val="67000"/>
                </a:srgbClr>
              </a:gs>
              <a:gs pos="50000">
                <a:srgbClr val="F19D19">
                  <a:hueOff val="-3311292"/>
                  <a:satOff val="13270"/>
                  <a:lumOff val="2876"/>
                  <a:alphaOff val="0"/>
                  <a:lumMod val="105000"/>
                  <a:satMod val="103000"/>
                  <a:tint val="73000"/>
                </a:srgbClr>
              </a:gs>
              <a:gs pos="100000">
                <a:srgbClr val="F19D19">
                  <a:hueOff val="-3311292"/>
                  <a:satOff val="13270"/>
                  <a:lumOff val="2876"/>
                  <a:alphaOff val="0"/>
                  <a:lumMod val="105000"/>
                  <a:satMod val="109000"/>
                  <a:tint val="81000"/>
                </a:srgbClr>
              </a:gs>
            </a:gsLst>
            <a:lin ang="5400000" scaled="0"/>
          </a:gradFill>
          <a:ln>
            <a:noFill/>
          </a:ln>
          <a:effectLst/>
          <a:scene3d>
            <a:camera prst="orthographicFront"/>
            <a:lightRig rig="flat" dir="t"/>
          </a:scene3d>
          <a:sp3d prstMaterial="dkEdge">
            <a:bevelT w="8200" h="38100"/>
          </a:sp3d>
        </p:spPr>
        <p:txBody>
          <a:bodyPr spcFirstLastPara="0" vert="horz" wrap="square" lIns="132556" tIns="88741" rIns="132556" bIns="88741" numCol="1" spcCol="1270" anchor="ctr" anchorCtr="0">
            <a:noAutofit/>
          </a:bodyPr>
          <a:lstStyle/>
          <a:p>
            <a:pPr marL="0" marR="0" lvl="0" indent="0" algn="ctr" defTabSz="1022350" eaLnBrk="1" fontAlgn="auto" latinLnBrk="0" hangingPunct="1">
              <a:lnSpc>
                <a:spcPct val="90000"/>
              </a:lnSpc>
              <a:spcBef>
                <a:spcPct val="0"/>
              </a:spcBef>
              <a:spcAft>
                <a:spcPct val="35000"/>
              </a:spcAft>
              <a:buClrTx/>
              <a:buSzTx/>
              <a:buFontTx/>
              <a:buNone/>
              <a:tabLst/>
              <a:defRPr/>
            </a:pPr>
            <a:r>
              <a:rPr kumimoji="0" lang="en-US" sz="23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cs typeface="+mn-cs"/>
              </a:rPr>
              <a:t>Base Station Subsystem (BSS) </a:t>
            </a:r>
          </a:p>
        </p:txBody>
      </p:sp>
      <p:sp>
        <p:nvSpPr>
          <p:cNvPr id="30" name="Freeform 7">
            <a:extLst>
              <a:ext uri="{FF2B5EF4-FFF2-40B4-BE49-F238E27FC236}">
                <a16:creationId xmlns:a16="http://schemas.microsoft.com/office/drawing/2014/main" id="{EF99B601-2223-63B6-4F9C-BF3FA6F19FF2}"/>
              </a:ext>
            </a:extLst>
          </p:cNvPr>
          <p:cNvSpPr/>
          <p:nvPr/>
        </p:nvSpPr>
        <p:spPr>
          <a:xfrm>
            <a:off x="3390225" y="3259710"/>
            <a:ext cx="5383601" cy="1812911"/>
          </a:xfrm>
          <a:custGeom>
            <a:avLst/>
            <a:gdLst>
              <a:gd name="connsiteX0" fmla="*/ 302158 w 1812911"/>
              <a:gd name="connsiteY0" fmla="*/ 0 h 5383601"/>
              <a:gd name="connsiteX1" fmla="*/ 1510753 w 1812911"/>
              <a:gd name="connsiteY1" fmla="*/ 0 h 5383601"/>
              <a:gd name="connsiteX2" fmla="*/ 1812911 w 1812911"/>
              <a:gd name="connsiteY2" fmla="*/ 302158 h 5383601"/>
              <a:gd name="connsiteX3" fmla="*/ 1812911 w 1812911"/>
              <a:gd name="connsiteY3" fmla="*/ 5383601 h 5383601"/>
              <a:gd name="connsiteX4" fmla="*/ 1812911 w 1812911"/>
              <a:gd name="connsiteY4" fmla="*/ 5383601 h 5383601"/>
              <a:gd name="connsiteX5" fmla="*/ 0 w 1812911"/>
              <a:gd name="connsiteY5" fmla="*/ 5383601 h 5383601"/>
              <a:gd name="connsiteX6" fmla="*/ 0 w 1812911"/>
              <a:gd name="connsiteY6" fmla="*/ 5383601 h 5383601"/>
              <a:gd name="connsiteX7" fmla="*/ 0 w 1812911"/>
              <a:gd name="connsiteY7" fmla="*/ 302158 h 5383601"/>
              <a:gd name="connsiteX8" fmla="*/ 302158 w 1812911"/>
              <a:gd name="connsiteY8" fmla="*/ 0 h 5383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12911" h="5383601">
                <a:moveTo>
                  <a:pt x="1812911" y="897285"/>
                </a:moveTo>
                <a:lnTo>
                  <a:pt x="1812911" y="4486316"/>
                </a:lnTo>
                <a:cubicBezTo>
                  <a:pt x="1812911" y="4981872"/>
                  <a:pt x="1767356" y="5383601"/>
                  <a:pt x="1711160" y="5383601"/>
                </a:cubicBezTo>
                <a:lnTo>
                  <a:pt x="0" y="5383601"/>
                </a:lnTo>
                <a:lnTo>
                  <a:pt x="0" y="5383601"/>
                </a:lnTo>
                <a:lnTo>
                  <a:pt x="0" y="0"/>
                </a:lnTo>
                <a:lnTo>
                  <a:pt x="0" y="0"/>
                </a:lnTo>
                <a:lnTo>
                  <a:pt x="1711160" y="0"/>
                </a:lnTo>
                <a:cubicBezTo>
                  <a:pt x="1767356" y="0"/>
                  <a:pt x="1812911" y="401729"/>
                  <a:pt x="1812911" y="897285"/>
                </a:cubicBezTo>
                <a:close/>
              </a:path>
            </a:pathLst>
          </a:custGeom>
          <a:solidFill>
            <a:srgbClr val="F19D19">
              <a:tint val="40000"/>
              <a:alpha val="90000"/>
              <a:hueOff val="-7160321"/>
              <a:satOff val="32169"/>
              <a:lumOff val="2211"/>
              <a:alphaOff val="0"/>
            </a:srgbClr>
          </a:solidFill>
          <a:ln w="6350" cap="flat" cmpd="sng" algn="ctr">
            <a:solidFill>
              <a:srgbClr val="F19D19">
                <a:tint val="40000"/>
                <a:alpha val="90000"/>
                <a:hueOff val="-7160321"/>
                <a:satOff val="32169"/>
                <a:lumOff val="2211"/>
                <a:alphaOff val="0"/>
              </a:srgbClr>
            </a:solidFill>
            <a:prstDash val="solid"/>
            <a:miter lim="800000"/>
          </a:ln>
          <a:effectLst/>
        </p:spPr>
        <p:txBody>
          <a:bodyPr spcFirstLastPara="0" vert="horz" wrap="square" lIns="72391" tIns="124694" rIns="160888" bIns="124694" numCol="1" spcCol="1270" anchor="ctr" anchorCtr="0">
            <a:noAutofit/>
          </a:bodyPr>
          <a:lstStyle/>
          <a:p>
            <a:pPr marL="171450" marR="0" lvl="1" indent="-243450" defTabSz="844550" eaLnBrk="1" fontAlgn="auto" latinLnBrk="0" hangingPunct="1">
              <a:lnSpc>
                <a:spcPct val="90000"/>
              </a:lnSpc>
              <a:spcBef>
                <a:spcPct val="0"/>
              </a:spcBef>
              <a:spcAft>
                <a:spcPct val="15000"/>
              </a:spcAft>
              <a:buClrTx/>
              <a:buSzTx/>
              <a:buFont typeface="+mj-lt"/>
              <a:buAutoNum type="arabicPeriod"/>
              <a:tabLst/>
              <a:defRPr/>
            </a:pPr>
            <a:r>
              <a:rPr kumimoji="0" lang="en-US" sz="1900" b="0" i="0" u="none" strike="noStrike" kern="1200" cap="none" spc="0" normalizeH="0" baseline="0" noProof="0" dirty="0">
                <a:ln>
                  <a:noFill/>
                </a:ln>
                <a:solidFill>
                  <a:srgbClr val="212121">
                    <a:hueOff val="0"/>
                    <a:satOff val="0"/>
                    <a:lumOff val="0"/>
                    <a:alphaOff val="0"/>
                  </a:srgbClr>
                </a:solidFill>
                <a:effectLst/>
                <a:uLnTx/>
                <a:uFillTx/>
                <a:latin typeface="Cambria" panose="02040503050406030204" pitchFamily="18" charset="0"/>
                <a:ea typeface="Cambria" panose="02040503050406030204" pitchFamily="18" charset="0"/>
                <a:cs typeface="+mn-cs"/>
              </a:rPr>
              <a:t>Mobile Switching Center (MSC)</a:t>
            </a:r>
          </a:p>
          <a:p>
            <a:pPr marL="171450" marR="0" lvl="1" indent="-243450" defTabSz="844550" eaLnBrk="1" fontAlgn="auto" latinLnBrk="0" hangingPunct="1">
              <a:lnSpc>
                <a:spcPct val="90000"/>
              </a:lnSpc>
              <a:spcBef>
                <a:spcPct val="0"/>
              </a:spcBef>
              <a:spcAft>
                <a:spcPct val="15000"/>
              </a:spcAft>
              <a:buClrTx/>
              <a:buSzTx/>
              <a:buFont typeface="+mj-lt"/>
              <a:buAutoNum type="arabicPeriod"/>
              <a:tabLst/>
              <a:defRPr/>
            </a:pPr>
            <a:r>
              <a:rPr kumimoji="0" lang="en-US" sz="1900" b="0" i="0" u="none" strike="noStrike" kern="1200" cap="none" spc="0" normalizeH="0" baseline="0" noProof="0" dirty="0">
                <a:ln>
                  <a:noFill/>
                </a:ln>
                <a:solidFill>
                  <a:srgbClr val="212121">
                    <a:hueOff val="0"/>
                    <a:satOff val="0"/>
                    <a:lumOff val="0"/>
                    <a:alphaOff val="0"/>
                  </a:srgbClr>
                </a:solidFill>
                <a:effectLst/>
                <a:uLnTx/>
                <a:uFillTx/>
                <a:latin typeface="Cambria" panose="02040503050406030204" pitchFamily="18" charset="0"/>
                <a:ea typeface="Cambria" panose="02040503050406030204" pitchFamily="18" charset="0"/>
                <a:cs typeface="+mn-cs"/>
              </a:rPr>
              <a:t>Home Location Register (HLR)</a:t>
            </a:r>
          </a:p>
          <a:p>
            <a:pPr marL="171450" marR="0" lvl="1" indent="-243450" defTabSz="844550" eaLnBrk="1" fontAlgn="auto" latinLnBrk="0" hangingPunct="1">
              <a:lnSpc>
                <a:spcPct val="90000"/>
              </a:lnSpc>
              <a:spcBef>
                <a:spcPct val="0"/>
              </a:spcBef>
              <a:spcAft>
                <a:spcPct val="15000"/>
              </a:spcAft>
              <a:buClrTx/>
              <a:buSzTx/>
              <a:buFont typeface="+mj-lt"/>
              <a:buAutoNum type="arabicPeriod"/>
              <a:tabLst/>
              <a:defRPr/>
            </a:pPr>
            <a:r>
              <a:rPr kumimoji="0" lang="en-US" sz="1900" b="0" i="0" u="none" strike="noStrike" kern="1200" cap="none" spc="0" normalizeH="0" baseline="0" noProof="0" dirty="0">
                <a:ln>
                  <a:noFill/>
                </a:ln>
                <a:solidFill>
                  <a:srgbClr val="212121">
                    <a:hueOff val="0"/>
                    <a:satOff val="0"/>
                    <a:lumOff val="0"/>
                    <a:alphaOff val="0"/>
                  </a:srgbClr>
                </a:solidFill>
                <a:effectLst/>
                <a:uLnTx/>
                <a:uFillTx/>
                <a:latin typeface="Cambria" panose="02040503050406030204" pitchFamily="18" charset="0"/>
                <a:ea typeface="Cambria" panose="02040503050406030204" pitchFamily="18" charset="0"/>
                <a:cs typeface="+mn-cs"/>
              </a:rPr>
              <a:t>Visitor Location Register (VLR)</a:t>
            </a:r>
          </a:p>
          <a:p>
            <a:pPr marL="171450" marR="0" lvl="1" indent="-243450" defTabSz="844550" eaLnBrk="1" fontAlgn="auto" latinLnBrk="0" hangingPunct="1">
              <a:lnSpc>
                <a:spcPct val="90000"/>
              </a:lnSpc>
              <a:spcBef>
                <a:spcPct val="0"/>
              </a:spcBef>
              <a:spcAft>
                <a:spcPct val="15000"/>
              </a:spcAft>
              <a:buClrTx/>
              <a:buSzTx/>
              <a:buFont typeface="+mj-lt"/>
              <a:buAutoNum type="arabicPeriod"/>
              <a:tabLst/>
              <a:defRPr/>
            </a:pPr>
            <a:r>
              <a:rPr kumimoji="0" lang="en-US" sz="1900" b="0" i="0" u="none" strike="noStrike" kern="1200" cap="none" spc="0" normalizeH="0" baseline="0" noProof="0" dirty="0">
                <a:ln>
                  <a:noFill/>
                </a:ln>
                <a:solidFill>
                  <a:srgbClr val="212121">
                    <a:hueOff val="0"/>
                    <a:satOff val="0"/>
                    <a:lumOff val="0"/>
                    <a:alphaOff val="0"/>
                  </a:srgbClr>
                </a:solidFill>
                <a:effectLst/>
                <a:uLnTx/>
                <a:uFillTx/>
                <a:latin typeface="Cambria" panose="02040503050406030204" pitchFamily="18" charset="0"/>
                <a:ea typeface="Cambria" panose="02040503050406030204" pitchFamily="18" charset="0"/>
                <a:cs typeface="+mn-cs"/>
              </a:rPr>
              <a:t>Equipment Identity Register (EIR)</a:t>
            </a:r>
          </a:p>
          <a:p>
            <a:pPr marL="171450" marR="0" lvl="1" indent="-243450" defTabSz="844550" eaLnBrk="1" fontAlgn="auto" latinLnBrk="0" hangingPunct="1">
              <a:lnSpc>
                <a:spcPct val="90000"/>
              </a:lnSpc>
              <a:spcBef>
                <a:spcPct val="0"/>
              </a:spcBef>
              <a:spcAft>
                <a:spcPct val="15000"/>
              </a:spcAft>
              <a:buClrTx/>
              <a:buSzTx/>
              <a:buFont typeface="+mj-lt"/>
              <a:buAutoNum type="arabicPeriod"/>
              <a:tabLst/>
              <a:defRPr/>
            </a:pPr>
            <a:r>
              <a:rPr kumimoji="0" lang="en-US" sz="1900" b="0" i="0" u="none" strike="noStrike" kern="1200" cap="none" spc="0" normalizeH="0" baseline="0" noProof="0" dirty="0">
                <a:ln>
                  <a:noFill/>
                </a:ln>
                <a:solidFill>
                  <a:srgbClr val="212121">
                    <a:hueOff val="0"/>
                    <a:satOff val="0"/>
                    <a:lumOff val="0"/>
                    <a:alphaOff val="0"/>
                  </a:srgbClr>
                </a:solidFill>
                <a:effectLst/>
                <a:uLnTx/>
                <a:uFillTx/>
                <a:latin typeface="Cambria" panose="02040503050406030204" pitchFamily="18" charset="0"/>
                <a:ea typeface="Cambria" panose="02040503050406030204" pitchFamily="18" charset="0"/>
                <a:cs typeface="+mn-cs"/>
              </a:rPr>
              <a:t>Authentication Center (AUC)</a:t>
            </a:r>
          </a:p>
        </p:txBody>
      </p:sp>
      <p:sp>
        <p:nvSpPr>
          <p:cNvPr id="31" name="Freeform 8">
            <a:extLst>
              <a:ext uri="{FF2B5EF4-FFF2-40B4-BE49-F238E27FC236}">
                <a16:creationId xmlns:a16="http://schemas.microsoft.com/office/drawing/2014/main" id="{D9E35242-5ECB-0700-E609-15BF0A75B78C}"/>
              </a:ext>
            </a:extLst>
          </p:cNvPr>
          <p:cNvSpPr/>
          <p:nvPr/>
        </p:nvSpPr>
        <p:spPr>
          <a:xfrm>
            <a:off x="361950" y="3152893"/>
            <a:ext cx="3028275" cy="2026544"/>
          </a:xfrm>
          <a:custGeom>
            <a:avLst/>
            <a:gdLst>
              <a:gd name="connsiteX0" fmla="*/ 0 w 3028275"/>
              <a:gd name="connsiteY0" fmla="*/ 337764 h 2026544"/>
              <a:gd name="connsiteX1" fmla="*/ 337764 w 3028275"/>
              <a:gd name="connsiteY1" fmla="*/ 0 h 2026544"/>
              <a:gd name="connsiteX2" fmla="*/ 2690511 w 3028275"/>
              <a:gd name="connsiteY2" fmla="*/ 0 h 2026544"/>
              <a:gd name="connsiteX3" fmla="*/ 3028275 w 3028275"/>
              <a:gd name="connsiteY3" fmla="*/ 337764 h 2026544"/>
              <a:gd name="connsiteX4" fmla="*/ 3028275 w 3028275"/>
              <a:gd name="connsiteY4" fmla="*/ 1688780 h 2026544"/>
              <a:gd name="connsiteX5" fmla="*/ 2690511 w 3028275"/>
              <a:gd name="connsiteY5" fmla="*/ 2026544 h 2026544"/>
              <a:gd name="connsiteX6" fmla="*/ 337764 w 3028275"/>
              <a:gd name="connsiteY6" fmla="*/ 2026544 h 2026544"/>
              <a:gd name="connsiteX7" fmla="*/ 0 w 3028275"/>
              <a:gd name="connsiteY7" fmla="*/ 1688780 h 2026544"/>
              <a:gd name="connsiteX8" fmla="*/ 0 w 3028275"/>
              <a:gd name="connsiteY8" fmla="*/ 337764 h 2026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28275" h="2026544">
                <a:moveTo>
                  <a:pt x="0" y="337764"/>
                </a:moveTo>
                <a:cubicBezTo>
                  <a:pt x="0" y="151222"/>
                  <a:pt x="151222" y="0"/>
                  <a:pt x="337764" y="0"/>
                </a:cubicBezTo>
                <a:lnTo>
                  <a:pt x="2690511" y="0"/>
                </a:lnTo>
                <a:cubicBezTo>
                  <a:pt x="2877053" y="0"/>
                  <a:pt x="3028275" y="151222"/>
                  <a:pt x="3028275" y="337764"/>
                </a:cubicBezTo>
                <a:lnTo>
                  <a:pt x="3028275" y="1688780"/>
                </a:lnTo>
                <a:cubicBezTo>
                  <a:pt x="3028275" y="1875322"/>
                  <a:pt x="2877053" y="2026544"/>
                  <a:pt x="2690511" y="2026544"/>
                </a:cubicBezTo>
                <a:lnTo>
                  <a:pt x="337764" y="2026544"/>
                </a:lnTo>
                <a:cubicBezTo>
                  <a:pt x="151222" y="2026544"/>
                  <a:pt x="0" y="1875322"/>
                  <a:pt x="0" y="1688780"/>
                </a:cubicBezTo>
                <a:lnTo>
                  <a:pt x="0" y="337764"/>
                </a:lnTo>
                <a:close/>
              </a:path>
            </a:pathLst>
          </a:custGeom>
          <a:gradFill rotWithShape="1">
            <a:gsLst>
              <a:gs pos="0">
                <a:srgbClr val="F19D19">
                  <a:hueOff val="-6622584"/>
                  <a:satOff val="26541"/>
                  <a:lumOff val="5752"/>
                  <a:alphaOff val="0"/>
                  <a:lumMod val="110000"/>
                  <a:satMod val="105000"/>
                  <a:tint val="67000"/>
                </a:srgbClr>
              </a:gs>
              <a:gs pos="50000">
                <a:srgbClr val="F19D19">
                  <a:hueOff val="-6622584"/>
                  <a:satOff val="26541"/>
                  <a:lumOff val="5752"/>
                  <a:alphaOff val="0"/>
                  <a:lumMod val="105000"/>
                  <a:satMod val="103000"/>
                  <a:tint val="73000"/>
                </a:srgbClr>
              </a:gs>
              <a:gs pos="100000">
                <a:srgbClr val="F19D19">
                  <a:hueOff val="-6622584"/>
                  <a:satOff val="26541"/>
                  <a:lumOff val="5752"/>
                  <a:alphaOff val="0"/>
                  <a:lumMod val="105000"/>
                  <a:satMod val="109000"/>
                  <a:tint val="81000"/>
                </a:srgbClr>
              </a:gs>
            </a:gsLst>
            <a:lin ang="5400000" scaled="0"/>
          </a:gradFill>
          <a:ln>
            <a:noFill/>
          </a:ln>
          <a:effectLst/>
          <a:scene3d>
            <a:camera prst="orthographicFront"/>
            <a:lightRig rig="flat" dir="t"/>
          </a:scene3d>
          <a:sp3d prstMaterial="dkEdge">
            <a:bevelT w="8200" h="38100"/>
          </a:sp3d>
        </p:spPr>
        <p:txBody>
          <a:bodyPr spcFirstLastPara="0" vert="horz" wrap="square" lIns="186558" tIns="142743" rIns="186558" bIns="142743" numCol="1" spcCol="1270" anchor="ctr" anchorCtr="0">
            <a:noAutofit/>
          </a:bodyPr>
          <a:lstStyle/>
          <a:p>
            <a:pPr marL="0" marR="0" lvl="0" indent="0" algn="ctr" defTabSz="1022350" eaLnBrk="1" fontAlgn="auto" latinLnBrk="0" hangingPunct="1">
              <a:lnSpc>
                <a:spcPct val="90000"/>
              </a:lnSpc>
              <a:spcBef>
                <a:spcPct val="0"/>
              </a:spcBef>
              <a:spcAft>
                <a:spcPct val="35000"/>
              </a:spcAft>
              <a:buClrTx/>
              <a:buSzTx/>
              <a:buFontTx/>
              <a:buNone/>
              <a:tabLst/>
              <a:defRPr/>
            </a:pPr>
            <a:r>
              <a:rPr kumimoji="0" lang="en-US" sz="23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cs typeface="+mn-cs"/>
              </a:rPr>
              <a:t>Network and Switching Subsystem (NSS) </a:t>
            </a:r>
          </a:p>
        </p:txBody>
      </p:sp>
      <p:sp>
        <p:nvSpPr>
          <p:cNvPr id="32" name="Freeform 9">
            <a:extLst>
              <a:ext uri="{FF2B5EF4-FFF2-40B4-BE49-F238E27FC236}">
                <a16:creationId xmlns:a16="http://schemas.microsoft.com/office/drawing/2014/main" id="{8B4CAD2D-A74E-9B56-8E97-2140A43FF70B}"/>
              </a:ext>
            </a:extLst>
          </p:cNvPr>
          <p:cNvSpPr/>
          <p:nvPr/>
        </p:nvSpPr>
        <p:spPr>
          <a:xfrm>
            <a:off x="3393185" y="5317486"/>
            <a:ext cx="5388864" cy="736252"/>
          </a:xfrm>
          <a:custGeom>
            <a:avLst/>
            <a:gdLst>
              <a:gd name="connsiteX0" fmla="*/ 122711 w 736252"/>
              <a:gd name="connsiteY0" fmla="*/ 0 h 5388864"/>
              <a:gd name="connsiteX1" fmla="*/ 613541 w 736252"/>
              <a:gd name="connsiteY1" fmla="*/ 0 h 5388864"/>
              <a:gd name="connsiteX2" fmla="*/ 736252 w 736252"/>
              <a:gd name="connsiteY2" fmla="*/ 122711 h 5388864"/>
              <a:gd name="connsiteX3" fmla="*/ 736252 w 736252"/>
              <a:gd name="connsiteY3" fmla="*/ 5388864 h 5388864"/>
              <a:gd name="connsiteX4" fmla="*/ 736252 w 736252"/>
              <a:gd name="connsiteY4" fmla="*/ 5388864 h 5388864"/>
              <a:gd name="connsiteX5" fmla="*/ 0 w 736252"/>
              <a:gd name="connsiteY5" fmla="*/ 5388864 h 5388864"/>
              <a:gd name="connsiteX6" fmla="*/ 0 w 736252"/>
              <a:gd name="connsiteY6" fmla="*/ 5388864 h 5388864"/>
              <a:gd name="connsiteX7" fmla="*/ 0 w 736252"/>
              <a:gd name="connsiteY7" fmla="*/ 122711 h 5388864"/>
              <a:gd name="connsiteX8" fmla="*/ 122711 w 736252"/>
              <a:gd name="connsiteY8" fmla="*/ 0 h 5388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36252" h="5388864">
                <a:moveTo>
                  <a:pt x="736252" y="898164"/>
                </a:moveTo>
                <a:lnTo>
                  <a:pt x="736252" y="4490700"/>
                </a:lnTo>
                <a:cubicBezTo>
                  <a:pt x="736252" y="4986737"/>
                  <a:pt x="728746" y="5388860"/>
                  <a:pt x="719487" y="5388860"/>
                </a:cubicBezTo>
                <a:lnTo>
                  <a:pt x="0" y="5388860"/>
                </a:lnTo>
                <a:lnTo>
                  <a:pt x="0" y="5388860"/>
                </a:lnTo>
                <a:lnTo>
                  <a:pt x="0" y="4"/>
                </a:lnTo>
                <a:lnTo>
                  <a:pt x="0" y="4"/>
                </a:lnTo>
                <a:lnTo>
                  <a:pt x="719487" y="4"/>
                </a:lnTo>
                <a:cubicBezTo>
                  <a:pt x="728746" y="4"/>
                  <a:pt x="736252" y="402127"/>
                  <a:pt x="736252" y="898164"/>
                </a:cubicBezTo>
                <a:close/>
              </a:path>
            </a:pathLst>
          </a:custGeom>
          <a:solidFill>
            <a:srgbClr val="002060">
              <a:alpha val="23000"/>
            </a:srgbClr>
          </a:solidFill>
          <a:ln w="6350" cap="flat" cmpd="sng" algn="ctr">
            <a:solidFill>
              <a:srgbClr val="F19D19">
                <a:tint val="40000"/>
                <a:alpha val="90000"/>
                <a:hueOff val="-10740482"/>
                <a:satOff val="48253"/>
                <a:lumOff val="3317"/>
                <a:alphaOff val="0"/>
              </a:srgbClr>
            </a:solidFill>
            <a:prstDash val="solid"/>
            <a:miter lim="800000"/>
          </a:ln>
          <a:effectLst/>
        </p:spPr>
        <p:txBody>
          <a:bodyPr spcFirstLastPara="0" vert="horz" wrap="square" lIns="72391" tIns="72136" rIns="108330" bIns="72136" numCol="1" spcCol="1270" anchor="ctr" anchorCtr="0">
            <a:noAutofit/>
          </a:bodyPr>
          <a:lstStyle/>
          <a:p>
            <a:pPr marL="171450" marR="0" lvl="1" indent="-243450" defTabSz="844550" eaLnBrk="1" fontAlgn="auto" latinLnBrk="0" hangingPunct="1">
              <a:lnSpc>
                <a:spcPct val="90000"/>
              </a:lnSpc>
              <a:spcBef>
                <a:spcPct val="0"/>
              </a:spcBef>
              <a:spcAft>
                <a:spcPct val="15000"/>
              </a:spcAft>
              <a:buClrTx/>
              <a:buSzTx/>
              <a:buFont typeface="+mj-lt"/>
              <a:buAutoNum type="arabicPeriod"/>
              <a:tabLst/>
              <a:defRPr/>
            </a:pPr>
            <a:r>
              <a:rPr kumimoji="0" lang="en-US" sz="1900" b="0" i="0" u="none" strike="noStrike" kern="1200" cap="none" spc="0" normalizeH="0" baseline="0" noProof="0" dirty="0">
                <a:ln>
                  <a:noFill/>
                </a:ln>
                <a:solidFill>
                  <a:srgbClr val="212121">
                    <a:hueOff val="0"/>
                    <a:satOff val="0"/>
                    <a:lumOff val="0"/>
                    <a:alphaOff val="0"/>
                  </a:srgbClr>
                </a:solidFill>
                <a:effectLst/>
                <a:uLnTx/>
                <a:uFillTx/>
                <a:latin typeface="Cambria" panose="02040503050406030204" pitchFamily="18" charset="0"/>
                <a:ea typeface="Cambria" panose="02040503050406030204" pitchFamily="18" charset="0"/>
                <a:cs typeface="+mn-cs"/>
              </a:rPr>
              <a:t>Operation and Maintenance Center (OMC)</a:t>
            </a:r>
          </a:p>
        </p:txBody>
      </p:sp>
      <p:sp>
        <p:nvSpPr>
          <p:cNvPr id="33" name="Freeform 10">
            <a:extLst>
              <a:ext uri="{FF2B5EF4-FFF2-40B4-BE49-F238E27FC236}">
                <a16:creationId xmlns:a16="http://schemas.microsoft.com/office/drawing/2014/main" id="{833E67FD-5F25-6DB6-1670-73BC9689ED85}"/>
              </a:ext>
            </a:extLst>
          </p:cNvPr>
          <p:cNvSpPr/>
          <p:nvPr/>
        </p:nvSpPr>
        <p:spPr>
          <a:xfrm>
            <a:off x="361950" y="5225454"/>
            <a:ext cx="3031236" cy="920315"/>
          </a:xfrm>
          <a:custGeom>
            <a:avLst/>
            <a:gdLst>
              <a:gd name="connsiteX0" fmla="*/ 0 w 3031236"/>
              <a:gd name="connsiteY0" fmla="*/ 153389 h 920315"/>
              <a:gd name="connsiteX1" fmla="*/ 153389 w 3031236"/>
              <a:gd name="connsiteY1" fmla="*/ 0 h 920315"/>
              <a:gd name="connsiteX2" fmla="*/ 2877847 w 3031236"/>
              <a:gd name="connsiteY2" fmla="*/ 0 h 920315"/>
              <a:gd name="connsiteX3" fmla="*/ 3031236 w 3031236"/>
              <a:gd name="connsiteY3" fmla="*/ 153389 h 920315"/>
              <a:gd name="connsiteX4" fmla="*/ 3031236 w 3031236"/>
              <a:gd name="connsiteY4" fmla="*/ 766926 h 920315"/>
              <a:gd name="connsiteX5" fmla="*/ 2877847 w 3031236"/>
              <a:gd name="connsiteY5" fmla="*/ 920315 h 920315"/>
              <a:gd name="connsiteX6" fmla="*/ 153389 w 3031236"/>
              <a:gd name="connsiteY6" fmla="*/ 920315 h 920315"/>
              <a:gd name="connsiteX7" fmla="*/ 0 w 3031236"/>
              <a:gd name="connsiteY7" fmla="*/ 766926 h 920315"/>
              <a:gd name="connsiteX8" fmla="*/ 0 w 3031236"/>
              <a:gd name="connsiteY8" fmla="*/ 153389 h 92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31236" h="920315">
                <a:moveTo>
                  <a:pt x="0" y="153389"/>
                </a:moveTo>
                <a:cubicBezTo>
                  <a:pt x="0" y="68675"/>
                  <a:pt x="68675" y="0"/>
                  <a:pt x="153389" y="0"/>
                </a:cubicBezTo>
                <a:lnTo>
                  <a:pt x="2877847" y="0"/>
                </a:lnTo>
                <a:cubicBezTo>
                  <a:pt x="2962561" y="0"/>
                  <a:pt x="3031236" y="68675"/>
                  <a:pt x="3031236" y="153389"/>
                </a:cubicBezTo>
                <a:lnTo>
                  <a:pt x="3031236" y="766926"/>
                </a:lnTo>
                <a:cubicBezTo>
                  <a:pt x="3031236" y="851640"/>
                  <a:pt x="2962561" y="920315"/>
                  <a:pt x="2877847" y="920315"/>
                </a:cubicBezTo>
                <a:lnTo>
                  <a:pt x="153389" y="920315"/>
                </a:lnTo>
                <a:cubicBezTo>
                  <a:pt x="68675" y="920315"/>
                  <a:pt x="0" y="851640"/>
                  <a:pt x="0" y="766926"/>
                </a:cubicBezTo>
                <a:lnTo>
                  <a:pt x="0" y="153389"/>
                </a:lnTo>
                <a:close/>
              </a:path>
            </a:pathLst>
          </a:custGeom>
          <a:gradFill rotWithShape="1">
            <a:gsLst>
              <a:gs pos="0">
                <a:srgbClr val="F19D19">
                  <a:hueOff val="-9933876"/>
                  <a:satOff val="39811"/>
                  <a:lumOff val="8628"/>
                  <a:alphaOff val="0"/>
                  <a:lumMod val="110000"/>
                  <a:satMod val="105000"/>
                  <a:tint val="67000"/>
                </a:srgbClr>
              </a:gs>
              <a:gs pos="50000">
                <a:srgbClr val="F19D19">
                  <a:hueOff val="-9933876"/>
                  <a:satOff val="39811"/>
                  <a:lumOff val="8628"/>
                  <a:alphaOff val="0"/>
                  <a:lumMod val="105000"/>
                  <a:satMod val="103000"/>
                  <a:tint val="73000"/>
                </a:srgbClr>
              </a:gs>
              <a:gs pos="100000">
                <a:srgbClr val="F19D19">
                  <a:hueOff val="-9933876"/>
                  <a:satOff val="39811"/>
                  <a:lumOff val="8628"/>
                  <a:alphaOff val="0"/>
                  <a:lumMod val="105000"/>
                  <a:satMod val="109000"/>
                  <a:tint val="81000"/>
                </a:srgbClr>
              </a:gs>
            </a:gsLst>
            <a:lin ang="5400000" scaled="0"/>
          </a:gradFill>
          <a:ln>
            <a:noFill/>
          </a:ln>
          <a:effectLst/>
          <a:scene3d>
            <a:camera prst="orthographicFront"/>
            <a:lightRig rig="flat" dir="t"/>
          </a:scene3d>
          <a:sp3d prstMaterial="dkEdge">
            <a:bevelT w="8200" h="38100"/>
          </a:sp3d>
        </p:spPr>
        <p:txBody>
          <a:bodyPr spcFirstLastPara="0" vert="horz" wrap="square" lIns="132556" tIns="88741" rIns="132556" bIns="88741" numCol="1" spcCol="1270" anchor="ctr" anchorCtr="0">
            <a:noAutofit/>
          </a:bodyPr>
          <a:lstStyle/>
          <a:p>
            <a:pPr marL="0" marR="0" lvl="0" indent="0" algn="ctr" defTabSz="1022350" eaLnBrk="1" fontAlgn="auto" latinLnBrk="0" hangingPunct="1">
              <a:lnSpc>
                <a:spcPct val="90000"/>
              </a:lnSpc>
              <a:spcBef>
                <a:spcPct val="0"/>
              </a:spcBef>
              <a:spcAft>
                <a:spcPct val="35000"/>
              </a:spcAft>
              <a:buClrTx/>
              <a:buSzTx/>
              <a:buFontTx/>
              <a:buNone/>
              <a:tabLst/>
              <a:defRPr/>
            </a:pPr>
            <a:r>
              <a:rPr kumimoji="0" lang="en-US" sz="23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cs typeface="+mn-cs"/>
              </a:rPr>
              <a:t>Operation and Support Subsystem (OSS) </a:t>
            </a:r>
          </a:p>
        </p:txBody>
      </p:sp>
    </p:spTree>
    <p:extLst>
      <p:ext uri="{BB962C8B-B14F-4D97-AF65-F5344CB8AC3E}">
        <p14:creationId xmlns:p14="http://schemas.microsoft.com/office/powerpoint/2010/main" val="33424969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pic>
        <p:nvPicPr>
          <p:cNvPr id="219" name="Google Shape;219;p26"/>
          <p:cNvPicPr preferRelativeResize="0"/>
          <p:nvPr/>
        </p:nvPicPr>
        <p:blipFill>
          <a:blip r:embed="rId3">
            <a:alphaModFix/>
          </a:blip>
          <a:stretch>
            <a:fillRect/>
          </a:stretch>
        </p:blipFill>
        <p:spPr>
          <a:xfrm>
            <a:off x="0" y="1"/>
            <a:ext cx="12192000" cy="6852444"/>
          </a:xfrm>
          <a:prstGeom prst="rect">
            <a:avLst/>
          </a:prstGeom>
          <a:noFill/>
          <a:ln>
            <a:noFill/>
          </a:ln>
        </p:spPr>
      </p:pic>
      <p:pic>
        <p:nvPicPr>
          <p:cNvPr id="220" name="Google Shape;220;p26"/>
          <p:cNvPicPr preferRelativeResize="0"/>
          <p:nvPr/>
        </p:nvPicPr>
        <p:blipFill>
          <a:blip r:embed="rId4">
            <a:alphaModFix/>
          </a:blip>
          <a:stretch>
            <a:fillRect/>
          </a:stretch>
        </p:blipFill>
        <p:spPr>
          <a:xfrm>
            <a:off x="6351" y="6334"/>
            <a:ext cx="12179300" cy="6845300"/>
          </a:xfrm>
          <a:prstGeom prst="rect">
            <a:avLst/>
          </a:prstGeom>
          <a:noFill/>
          <a:ln>
            <a:noFill/>
          </a:ln>
        </p:spPr>
      </p:pic>
      <p:sp>
        <p:nvSpPr>
          <p:cNvPr id="221" name="Google Shape;221;p26"/>
          <p:cNvSpPr txBox="1"/>
          <p:nvPr/>
        </p:nvSpPr>
        <p:spPr>
          <a:xfrm>
            <a:off x="416103" y="1173670"/>
            <a:ext cx="6082853" cy="1231066"/>
          </a:xfrm>
          <a:prstGeom prst="rect">
            <a:avLst/>
          </a:prstGeom>
          <a:noFill/>
          <a:ln>
            <a:noFill/>
          </a:ln>
        </p:spPr>
        <p:txBody>
          <a:bodyPr spcFirstLastPara="1" wrap="square" lIns="121900" tIns="121900" rIns="121900" bIns="121900" anchor="t" anchorCtr="0">
            <a:spAutoFit/>
          </a:bodyPr>
          <a:lstStyle/>
          <a:p>
            <a:pPr lvl="0"/>
            <a:r>
              <a:rPr lang="en-IN" sz="6400" b="1" dirty="0">
                <a:solidFill>
                  <a:schemeClr val="dk2"/>
                </a:solidFill>
                <a:latin typeface="Proxima Nova"/>
                <a:ea typeface="Proxima Nova"/>
                <a:cs typeface="Proxima Nova"/>
                <a:sym typeface="Proxima Nova"/>
              </a:rPr>
              <a:t>Introduction</a:t>
            </a:r>
          </a:p>
        </p:txBody>
      </p:sp>
      <p:pic>
        <p:nvPicPr>
          <p:cNvPr id="225" name="Google Shape;225;p26"/>
          <p:cNvPicPr preferRelativeResize="0"/>
          <p:nvPr/>
        </p:nvPicPr>
        <p:blipFill>
          <a:blip r:embed="rId5">
            <a:alphaModFix/>
          </a:blip>
          <a:stretch>
            <a:fillRect/>
          </a:stretch>
        </p:blipFill>
        <p:spPr>
          <a:xfrm>
            <a:off x="9817918" y="198118"/>
            <a:ext cx="1993900" cy="49530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grpSp>
        <p:nvGrpSpPr>
          <p:cNvPr id="2" name="Group 1">
            <a:extLst>
              <a:ext uri="{FF2B5EF4-FFF2-40B4-BE49-F238E27FC236}">
                <a16:creationId xmlns:a16="http://schemas.microsoft.com/office/drawing/2014/main" id="{9CC6491A-8CAC-92E2-0DB0-E7A025CED5A6}"/>
              </a:ext>
            </a:extLst>
          </p:cNvPr>
          <p:cNvGrpSpPr/>
          <p:nvPr/>
        </p:nvGrpSpPr>
        <p:grpSpPr>
          <a:xfrm>
            <a:off x="-9891" y="0"/>
            <a:ext cx="12201891" cy="6858000"/>
            <a:chOff x="-9891" y="0"/>
            <a:chExt cx="12201891" cy="685800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r>
                <a:rPr lang="en-US" sz="3067" dirty="0">
                  <a:solidFill>
                    <a:srgbClr val="00A4B6"/>
                  </a:solidFill>
                  <a:latin typeface="Cambria" panose="02040503050406030204" pitchFamily="18" charset="0"/>
                  <a:ea typeface="Cambria" panose="02040503050406030204" pitchFamily="18" charset="0"/>
                  <a:cs typeface="Proxima Nova"/>
                  <a:sym typeface="Proxima Nova"/>
                </a:rPr>
                <a:t>GSM Entities-</a:t>
              </a:r>
              <a:r>
                <a:rPr lang="en-US" sz="3067">
                  <a:solidFill>
                    <a:srgbClr val="00A4B6"/>
                  </a:solidFill>
                  <a:latin typeface="Cambria" panose="02040503050406030204" pitchFamily="18" charset="0"/>
                  <a:ea typeface="Cambria" panose="02040503050406030204" pitchFamily="18" charset="0"/>
                  <a:cs typeface="Proxima Nova"/>
                  <a:sym typeface="Proxima Nova"/>
                </a:rPr>
                <a:t>Diagramatic</a:t>
              </a:r>
              <a:r>
                <a:rPr lang="en-US" sz="3067" dirty="0">
                  <a:solidFill>
                    <a:srgbClr val="00A4B6"/>
                  </a:solidFill>
                  <a:latin typeface="Cambria" panose="02040503050406030204" pitchFamily="18" charset="0"/>
                  <a:ea typeface="Cambria" panose="02040503050406030204" pitchFamily="18" charset="0"/>
                  <a:cs typeface="Proxima Nova"/>
                  <a:sym typeface="Proxima Nova"/>
                </a:rPr>
                <a:t> Representation</a:t>
              </a:r>
              <a:endParaRPr sz="3067" dirty="0">
                <a:solidFill>
                  <a:srgbClr val="00A4B6"/>
                </a:solidFill>
                <a:latin typeface="Cambria" panose="02040503050406030204" pitchFamily="18" charset="0"/>
                <a:ea typeface="Cambria" panose="02040503050406030204" pitchFamily="18" charset="0"/>
                <a:cs typeface="Proxima Nova"/>
                <a:sym typeface="Proxima Nova"/>
              </a:endParaRPr>
            </a:p>
          </p:txBody>
        </p:sp>
      </p:grpSp>
      <p:sp>
        <p:nvSpPr>
          <p:cNvPr id="93" name="Cube 92">
            <a:extLst>
              <a:ext uri="{FF2B5EF4-FFF2-40B4-BE49-F238E27FC236}">
                <a16:creationId xmlns:a16="http://schemas.microsoft.com/office/drawing/2014/main" id="{9D28B094-09FC-763F-C9B7-2E25E04D8D1C}"/>
              </a:ext>
            </a:extLst>
          </p:cNvPr>
          <p:cNvSpPr/>
          <p:nvPr/>
        </p:nvSpPr>
        <p:spPr>
          <a:xfrm>
            <a:off x="6045199" y="2872815"/>
            <a:ext cx="838200" cy="838200"/>
          </a:xfrm>
          <a:prstGeom prst="cube">
            <a:avLst/>
          </a:prstGeom>
          <a:gradFill rotWithShape="1">
            <a:gsLst>
              <a:gs pos="0">
                <a:srgbClr val="F19D19">
                  <a:lumMod val="110000"/>
                  <a:satMod val="105000"/>
                  <a:tint val="67000"/>
                </a:srgbClr>
              </a:gs>
              <a:gs pos="50000">
                <a:srgbClr val="F19D19">
                  <a:lumMod val="105000"/>
                  <a:satMod val="103000"/>
                  <a:tint val="73000"/>
                </a:srgbClr>
              </a:gs>
              <a:gs pos="100000">
                <a:srgbClr val="F19D19">
                  <a:lumMod val="105000"/>
                  <a:satMod val="109000"/>
                  <a:tint val="81000"/>
                </a:srgbClr>
              </a:gs>
            </a:gsLst>
            <a:lin ang="5400000" scaled="0"/>
          </a:gradFill>
          <a:ln w="6350" cap="flat" cmpd="sng" algn="ctr">
            <a:solidFill>
              <a:srgbClr val="F19D19"/>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212121"/>
                </a:solidFill>
                <a:effectLst/>
                <a:uLnTx/>
                <a:uFillTx/>
                <a:latin typeface="Roboto Condensed"/>
                <a:ea typeface="+mn-ea"/>
                <a:cs typeface="+mn-cs"/>
              </a:rPr>
              <a:t>MSC</a:t>
            </a:r>
          </a:p>
        </p:txBody>
      </p:sp>
      <p:sp>
        <p:nvSpPr>
          <p:cNvPr id="94" name="Cube 93">
            <a:extLst>
              <a:ext uri="{FF2B5EF4-FFF2-40B4-BE49-F238E27FC236}">
                <a16:creationId xmlns:a16="http://schemas.microsoft.com/office/drawing/2014/main" id="{0F6BC9E3-687B-6B1E-A743-A5433F56D62A}"/>
              </a:ext>
            </a:extLst>
          </p:cNvPr>
          <p:cNvSpPr/>
          <p:nvPr/>
        </p:nvSpPr>
        <p:spPr>
          <a:xfrm>
            <a:off x="8325406" y="2650532"/>
            <a:ext cx="838200" cy="838200"/>
          </a:xfrm>
          <a:prstGeom prst="cube">
            <a:avLst/>
          </a:prstGeom>
          <a:gradFill rotWithShape="1">
            <a:gsLst>
              <a:gs pos="0">
                <a:srgbClr val="909090">
                  <a:lumMod val="110000"/>
                  <a:satMod val="105000"/>
                  <a:tint val="67000"/>
                </a:srgbClr>
              </a:gs>
              <a:gs pos="50000">
                <a:srgbClr val="909090">
                  <a:lumMod val="105000"/>
                  <a:satMod val="103000"/>
                  <a:tint val="73000"/>
                </a:srgbClr>
              </a:gs>
              <a:gs pos="100000">
                <a:srgbClr val="909090">
                  <a:lumMod val="105000"/>
                  <a:satMod val="109000"/>
                  <a:tint val="81000"/>
                </a:srgbClr>
              </a:gs>
            </a:gsLst>
            <a:lin ang="5400000" scaled="0"/>
          </a:gradFill>
          <a:ln w="6350" cap="flat" cmpd="sng" algn="ctr">
            <a:solidFill>
              <a:srgbClr val="90909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1" i="0" u="none" strike="noStrike" kern="1200" cap="none" spc="0" normalizeH="0" baseline="0" noProof="0" dirty="0">
                <a:ln>
                  <a:noFill/>
                </a:ln>
                <a:solidFill>
                  <a:srgbClr val="212121"/>
                </a:solidFill>
                <a:effectLst/>
                <a:uLnTx/>
                <a:uFillTx/>
                <a:latin typeface="Roboto Condensed"/>
                <a:ea typeface="+mn-ea"/>
                <a:cs typeface="+mn-cs"/>
              </a:rPr>
              <a:t>GMSC</a:t>
            </a:r>
          </a:p>
        </p:txBody>
      </p:sp>
      <p:sp>
        <p:nvSpPr>
          <p:cNvPr id="95" name="Cube 94">
            <a:extLst>
              <a:ext uri="{FF2B5EF4-FFF2-40B4-BE49-F238E27FC236}">
                <a16:creationId xmlns:a16="http://schemas.microsoft.com/office/drawing/2014/main" id="{9EB03922-C94F-B49F-B68B-38FF0F999239}"/>
              </a:ext>
            </a:extLst>
          </p:cNvPr>
          <p:cNvSpPr/>
          <p:nvPr/>
        </p:nvSpPr>
        <p:spPr>
          <a:xfrm>
            <a:off x="8534144" y="1220284"/>
            <a:ext cx="838200" cy="838200"/>
          </a:xfrm>
          <a:prstGeom prst="cube">
            <a:avLst/>
          </a:prstGeom>
          <a:gradFill rotWithShape="1">
            <a:gsLst>
              <a:gs pos="0">
                <a:srgbClr val="909090">
                  <a:lumMod val="110000"/>
                  <a:satMod val="105000"/>
                  <a:tint val="67000"/>
                </a:srgbClr>
              </a:gs>
              <a:gs pos="50000">
                <a:srgbClr val="909090">
                  <a:lumMod val="105000"/>
                  <a:satMod val="103000"/>
                  <a:tint val="73000"/>
                </a:srgbClr>
              </a:gs>
              <a:gs pos="100000">
                <a:srgbClr val="909090">
                  <a:lumMod val="105000"/>
                  <a:satMod val="109000"/>
                  <a:tint val="81000"/>
                </a:srgbClr>
              </a:gs>
            </a:gsLst>
            <a:lin ang="5400000" scaled="0"/>
          </a:gradFill>
          <a:ln w="6350" cap="flat" cmpd="sng" algn="ctr">
            <a:solidFill>
              <a:srgbClr val="90909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212121"/>
                </a:solidFill>
                <a:effectLst/>
                <a:uLnTx/>
                <a:uFillTx/>
                <a:latin typeface="Roboto Condensed"/>
                <a:ea typeface="+mn-ea"/>
                <a:cs typeface="+mn-cs"/>
              </a:rPr>
              <a:t>ISC</a:t>
            </a:r>
          </a:p>
        </p:txBody>
      </p:sp>
      <p:sp>
        <p:nvSpPr>
          <p:cNvPr id="96" name="Cube 95">
            <a:extLst>
              <a:ext uri="{FF2B5EF4-FFF2-40B4-BE49-F238E27FC236}">
                <a16:creationId xmlns:a16="http://schemas.microsoft.com/office/drawing/2014/main" id="{580261C8-FE53-0F1A-CB71-A3FDA19CAA11}"/>
              </a:ext>
            </a:extLst>
          </p:cNvPr>
          <p:cNvSpPr/>
          <p:nvPr/>
        </p:nvSpPr>
        <p:spPr>
          <a:xfrm>
            <a:off x="6254749" y="1066800"/>
            <a:ext cx="838200" cy="838200"/>
          </a:xfrm>
          <a:prstGeom prst="cube">
            <a:avLst/>
          </a:prstGeom>
          <a:gradFill rotWithShape="1">
            <a:gsLst>
              <a:gs pos="0">
                <a:srgbClr val="909090">
                  <a:lumMod val="110000"/>
                  <a:satMod val="105000"/>
                  <a:tint val="67000"/>
                </a:srgbClr>
              </a:gs>
              <a:gs pos="50000">
                <a:srgbClr val="909090">
                  <a:lumMod val="105000"/>
                  <a:satMod val="103000"/>
                  <a:tint val="73000"/>
                </a:srgbClr>
              </a:gs>
              <a:gs pos="100000">
                <a:srgbClr val="909090">
                  <a:lumMod val="105000"/>
                  <a:satMod val="109000"/>
                  <a:tint val="81000"/>
                </a:srgbClr>
              </a:gs>
            </a:gsLst>
            <a:lin ang="5400000" scaled="0"/>
          </a:gradFill>
          <a:ln w="6350" cap="flat" cmpd="sng" algn="ctr">
            <a:solidFill>
              <a:srgbClr val="90909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212121"/>
                </a:solidFill>
                <a:effectLst/>
                <a:uLnTx/>
                <a:uFillTx/>
                <a:latin typeface="Roboto Condensed"/>
                <a:ea typeface="+mn-ea"/>
                <a:cs typeface="+mn-cs"/>
              </a:rPr>
              <a:t>OMC</a:t>
            </a:r>
          </a:p>
        </p:txBody>
      </p:sp>
      <p:sp>
        <p:nvSpPr>
          <p:cNvPr id="97" name="Cube 96">
            <a:extLst>
              <a:ext uri="{FF2B5EF4-FFF2-40B4-BE49-F238E27FC236}">
                <a16:creationId xmlns:a16="http://schemas.microsoft.com/office/drawing/2014/main" id="{110E3769-0818-E6E8-6D40-887213956BE3}"/>
              </a:ext>
            </a:extLst>
          </p:cNvPr>
          <p:cNvSpPr/>
          <p:nvPr/>
        </p:nvSpPr>
        <p:spPr>
          <a:xfrm>
            <a:off x="4634676" y="4173928"/>
            <a:ext cx="685800" cy="685800"/>
          </a:xfrm>
          <a:prstGeom prst="cube">
            <a:avLst/>
          </a:prstGeom>
          <a:gradFill rotWithShape="1">
            <a:gsLst>
              <a:gs pos="0">
                <a:srgbClr val="B84742">
                  <a:lumMod val="110000"/>
                  <a:satMod val="105000"/>
                  <a:tint val="67000"/>
                </a:srgbClr>
              </a:gs>
              <a:gs pos="50000">
                <a:srgbClr val="B84742">
                  <a:lumMod val="105000"/>
                  <a:satMod val="103000"/>
                  <a:tint val="73000"/>
                </a:srgbClr>
              </a:gs>
              <a:gs pos="100000">
                <a:srgbClr val="B84742">
                  <a:lumMod val="105000"/>
                  <a:satMod val="109000"/>
                  <a:tint val="81000"/>
                </a:srgbClr>
              </a:gs>
            </a:gsLst>
            <a:lin ang="5400000" scaled="0"/>
          </a:gradFill>
          <a:ln w="6350" cap="flat" cmpd="sng" algn="ctr">
            <a:solidFill>
              <a:srgbClr val="B8474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212121"/>
                </a:solidFill>
                <a:effectLst/>
                <a:uLnTx/>
                <a:uFillTx/>
                <a:latin typeface="Roboto Condensed"/>
                <a:ea typeface="+mn-ea"/>
                <a:cs typeface="+mn-cs"/>
              </a:rPr>
              <a:t>BSC</a:t>
            </a:r>
          </a:p>
        </p:txBody>
      </p:sp>
      <p:sp>
        <p:nvSpPr>
          <p:cNvPr id="98" name="Cube 97">
            <a:extLst>
              <a:ext uri="{FF2B5EF4-FFF2-40B4-BE49-F238E27FC236}">
                <a16:creationId xmlns:a16="http://schemas.microsoft.com/office/drawing/2014/main" id="{6F68ADCB-FDEA-F1FD-2818-D44965CECAE3}"/>
              </a:ext>
            </a:extLst>
          </p:cNvPr>
          <p:cNvSpPr/>
          <p:nvPr/>
        </p:nvSpPr>
        <p:spPr>
          <a:xfrm>
            <a:off x="4168915" y="2176016"/>
            <a:ext cx="685800" cy="685800"/>
          </a:xfrm>
          <a:prstGeom prst="cube">
            <a:avLst/>
          </a:prstGeom>
          <a:gradFill rotWithShape="1">
            <a:gsLst>
              <a:gs pos="0">
                <a:srgbClr val="B84742">
                  <a:lumMod val="110000"/>
                  <a:satMod val="105000"/>
                  <a:tint val="67000"/>
                </a:srgbClr>
              </a:gs>
              <a:gs pos="50000">
                <a:srgbClr val="B84742">
                  <a:lumMod val="105000"/>
                  <a:satMod val="103000"/>
                  <a:tint val="73000"/>
                </a:srgbClr>
              </a:gs>
              <a:gs pos="100000">
                <a:srgbClr val="B84742">
                  <a:lumMod val="105000"/>
                  <a:satMod val="109000"/>
                  <a:tint val="81000"/>
                </a:srgbClr>
              </a:gs>
            </a:gsLst>
            <a:lin ang="5400000" scaled="0"/>
          </a:gradFill>
          <a:ln w="6350" cap="flat" cmpd="sng" algn="ctr">
            <a:solidFill>
              <a:srgbClr val="B8474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212121"/>
                </a:solidFill>
                <a:effectLst/>
                <a:uLnTx/>
                <a:uFillTx/>
                <a:latin typeface="Roboto Condensed"/>
                <a:ea typeface="+mn-ea"/>
                <a:cs typeface="+mn-cs"/>
              </a:rPr>
              <a:t>BSC</a:t>
            </a:r>
          </a:p>
        </p:txBody>
      </p:sp>
      <p:sp>
        <p:nvSpPr>
          <p:cNvPr id="99" name="Cube 98">
            <a:extLst>
              <a:ext uri="{FF2B5EF4-FFF2-40B4-BE49-F238E27FC236}">
                <a16:creationId xmlns:a16="http://schemas.microsoft.com/office/drawing/2014/main" id="{7CC6BF3B-B133-A4C2-5947-5E918A614FD8}"/>
              </a:ext>
            </a:extLst>
          </p:cNvPr>
          <p:cNvSpPr/>
          <p:nvPr/>
        </p:nvSpPr>
        <p:spPr>
          <a:xfrm>
            <a:off x="2000216" y="2408349"/>
            <a:ext cx="556083" cy="556083"/>
          </a:xfrm>
          <a:prstGeom prst="cube">
            <a:avLst/>
          </a:prstGeom>
          <a:gradFill rotWithShape="1">
            <a:gsLst>
              <a:gs pos="0">
                <a:srgbClr val="8BC145">
                  <a:lumMod val="110000"/>
                  <a:satMod val="105000"/>
                  <a:tint val="67000"/>
                </a:srgbClr>
              </a:gs>
              <a:gs pos="50000">
                <a:srgbClr val="8BC145">
                  <a:lumMod val="105000"/>
                  <a:satMod val="103000"/>
                  <a:tint val="73000"/>
                </a:srgbClr>
              </a:gs>
              <a:gs pos="100000">
                <a:srgbClr val="8BC145">
                  <a:lumMod val="105000"/>
                  <a:satMod val="109000"/>
                  <a:tint val="81000"/>
                </a:srgbClr>
              </a:gs>
            </a:gsLst>
            <a:lin ang="5400000" scaled="0"/>
          </a:gradFill>
          <a:ln w="6350" cap="flat" cmpd="sng" algn="ctr">
            <a:solidFill>
              <a:srgbClr val="8BC14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212121"/>
                </a:solidFill>
                <a:effectLst/>
                <a:uLnTx/>
                <a:uFillTx/>
                <a:latin typeface="Roboto Condensed"/>
                <a:ea typeface="+mn-ea"/>
                <a:cs typeface="+mn-cs"/>
              </a:rPr>
              <a:t>BTS</a:t>
            </a:r>
            <a:endParaRPr kumimoji="0" lang="en-US" sz="1400" b="1" i="0" u="none" strike="noStrike" kern="1200" cap="none" spc="0" normalizeH="0" baseline="0" noProof="0" dirty="0">
              <a:ln>
                <a:noFill/>
              </a:ln>
              <a:solidFill>
                <a:srgbClr val="212121"/>
              </a:solidFill>
              <a:effectLst/>
              <a:uLnTx/>
              <a:uFillTx/>
              <a:latin typeface="Roboto Condensed"/>
              <a:ea typeface="+mn-ea"/>
              <a:cs typeface="+mn-cs"/>
            </a:endParaRPr>
          </a:p>
        </p:txBody>
      </p:sp>
      <p:sp>
        <p:nvSpPr>
          <p:cNvPr id="100" name="Cube 99">
            <a:extLst>
              <a:ext uri="{FF2B5EF4-FFF2-40B4-BE49-F238E27FC236}">
                <a16:creationId xmlns:a16="http://schemas.microsoft.com/office/drawing/2014/main" id="{D3C597AB-40FA-F7F0-C1C2-AC095DA07B9A}"/>
              </a:ext>
            </a:extLst>
          </p:cNvPr>
          <p:cNvSpPr/>
          <p:nvPr/>
        </p:nvSpPr>
        <p:spPr>
          <a:xfrm>
            <a:off x="2203183" y="4368197"/>
            <a:ext cx="558793" cy="558793"/>
          </a:xfrm>
          <a:prstGeom prst="cube">
            <a:avLst/>
          </a:prstGeom>
          <a:gradFill rotWithShape="1">
            <a:gsLst>
              <a:gs pos="0">
                <a:srgbClr val="8BC145">
                  <a:lumMod val="110000"/>
                  <a:satMod val="105000"/>
                  <a:tint val="67000"/>
                </a:srgbClr>
              </a:gs>
              <a:gs pos="50000">
                <a:srgbClr val="8BC145">
                  <a:lumMod val="105000"/>
                  <a:satMod val="103000"/>
                  <a:tint val="73000"/>
                </a:srgbClr>
              </a:gs>
              <a:gs pos="100000">
                <a:srgbClr val="8BC145">
                  <a:lumMod val="105000"/>
                  <a:satMod val="109000"/>
                  <a:tint val="81000"/>
                </a:srgbClr>
              </a:gs>
            </a:gsLst>
            <a:lin ang="5400000" scaled="0"/>
          </a:gradFill>
          <a:ln w="6350" cap="flat" cmpd="sng" algn="ctr">
            <a:solidFill>
              <a:srgbClr val="8BC14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212121"/>
                </a:solidFill>
                <a:effectLst/>
                <a:uLnTx/>
                <a:uFillTx/>
                <a:latin typeface="Roboto Condensed"/>
                <a:ea typeface="+mn-ea"/>
                <a:cs typeface="+mn-cs"/>
              </a:rPr>
              <a:t>BTS</a:t>
            </a:r>
            <a:endParaRPr kumimoji="0" lang="en-US" sz="1400" b="1" i="0" u="none" strike="noStrike" kern="1200" cap="none" spc="0" normalizeH="0" baseline="0" noProof="0" dirty="0">
              <a:ln>
                <a:noFill/>
              </a:ln>
              <a:solidFill>
                <a:srgbClr val="212121"/>
              </a:solidFill>
              <a:effectLst/>
              <a:uLnTx/>
              <a:uFillTx/>
              <a:latin typeface="Roboto Condensed"/>
              <a:ea typeface="+mn-ea"/>
              <a:cs typeface="+mn-cs"/>
            </a:endParaRPr>
          </a:p>
        </p:txBody>
      </p:sp>
      <p:sp>
        <p:nvSpPr>
          <p:cNvPr id="101" name="Hexagon 100">
            <a:extLst>
              <a:ext uri="{FF2B5EF4-FFF2-40B4-BE49-F238E27FC236}">
                <a16:creationId xmlns:a16="http://schemas.microsoft.com/office/drawing/2014/main" id="{C1245210-030F-AF10-2FF3-76CB6D579E85}"/>
              </a:ext>
            </a:extLst>
          </p:cNvPr>
          <p:cNvSpPr/>
          <p:nvPr/>
        </p:nvSpPr>
        <p:spPr>
          <a:xfrm rot="1631668">
            <a:off x="2359122" y="5159205"/>
            <a:ext cx="1333500" cy="1149569"/>
          </a:xfrm>
          <a:prstGeom prst="hexagon">
            <a:avLst/>
          </a:prstGeom>
          <a:noFill/>
          <a:ln w="9525" cap="flat" cmpd="sng" algn="ctr">
            <a:solidFill>
              <a:srgbClr val="212121"/>
            </a:solidFill>
            <a:prstDash val="dash"/>
            <a:roun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12121"/>
              </a:solidFill>
              <a:effectLst/>
              <a:uLnTx/>
              <a:uFillTx/>
              <a:latin typeface="Roboto Condensed"/>
              <a:ea typeface="+mn-ea"/>
              <a:cs typeface="+mn-cs"/>
            </a:endParaRPr>
          </a:p>
        </p:txBody>
      </p:sp>
      <p:sp>
        <p:nvSpPr>
          <p:cNvPr id="102" name="Hexagon 101">
            <a:extLst>
              <a:ext uri="{FF2B5EF4-FFF2-40B4-BE49-F238E27FC236}">
                <a16:creationId xmlns:a16="http://schemas.microsoft.com/office/drawing/2014/main" id="{BC1F0617-C072-83CE-57F7-851C8DE1234B}"/>
              </a:ext>
            </a:extLst>
          </p:cNvPr>
          <p:cNvSpPr/>
          <p:nvPr/>
        </p:nvSpPr>
        <p:spPr>
          <a:xfrm rot="1631668">
            <a:off x="1705637" y="4155622"/>
            <a:ext cx="1333500" cy="1149569"/>
          </a:xfrm>
          <a:prstGeom prst="hexagon">
            <a:avLst/>
          </a:prstGeom>
          <a:noFill/>
          <a:ln w="9525" cap="flat" cmpd="sng" algn="ctr">
            <a:solidFill>
              <a:srgbClr val="212121"/>
            </a:solidFill>
            <a:prstDash val="dash"/>
            <a:roun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12121"/>
              </a:solidFill>
              <a:effectLst/>
              <a:uLnTx/>
              <a:uFillTx/>
              <a:latin typeface="Roboto Condensed"/>
              <a:ea typeface="+mn-ea"/>
              <a:cs typeface="+mn-cs"/>
            </a:endParaRPr>
          </a:p>
        </p:txBody>
      </p:sp>
      <p:sp>
        <p:nvSpPr>
          <p:cNvPr id="103" name="Cube 102">
            <a:extLst>
              <a:ext uri="{FF2B5EF4-FFF2-40B4-BE49-F238E27FC236}">
                <a16:creationId xmlns:a16="http://schemas.microsoft.com/office/drawing/2014/main" id="{9C5CD531-91F3-4B93-E02A-DC0D7BB92127}"/>
              </a:ext>
            </a:extLst>
          </p:cNvPr>
          <p:cNvSpPr/>
          <p:nvPr/>
        </p:nvSpPr>
        <p:spPr>
          <a:xfrm>
            <a:off x="2744106" y="5410200"/>
            <a:ext cx="557893" cy="557893"/>
          </a:xfrm>
          <a:prstGeom prst="cube">
            <a:avLst/>
          </a:prstGeom>
          <a:gradFill rotWithShape="1">
            <a:gsLst>
              <a:gs pos="0">
                <a:srgbClr val="8BC145">
                  <a:lumMod val="110000"/>
                  <a:satMod val="105000"/>
                  <a:tint val="67000"/>
                </a:srgbClr>
              </a:gs>
              <a:gs pos="50000">
                <a:srgbClr val="8BC145">
                  <a:lumMod val="105000"/>
                  <a:satMod val="103000"/>
                  <a:tint val="73000"/>
                </a:srgbClr>
              </a:gs>
              <a:gs pos="100000">
                <a:srgbClr val="8BC145">
                  <a:lumMod val="105000"/>
                  <a:satMod val="109000"/>
                  <a:tint val="81000"/>
                </a:srgbClr>
              </a:gs>
            </a:gsLst>
            <a:lin ang="5400000" scaled="0"/>
          </a:gradFill>
          <a:ln w="6350" cap="flat" cmpd="sng" algn="ctr">
            <a:solidFill>
              <a:srgbClr val="8BC14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212121"/>
                </a:solidFill>
                <a:effectLst/>
                <a:uLnTx/>
                <a:uFillTx/>
                <a:latin typeface="Roboto Condensed"/>
                <a:ea typeface="+mn-ea"/>
                <a:cs typeface="+mn-cs"/>
              </a:rPr>
              <a:t>BTS</a:t>
            </a:r>
            <a:endParaRPr kumimoji="0" lang="en-US" sz="1400" b="1" i="0" u="none" strike="noStrike" kern="1200" cap="none" spc="0" normalizeH="0" baseline="0" noProof="0" dirty="0">
              <a:ln>
                <a:noFill/>
              </a:ln>
              <a:solidFill>
                <a:srgbClr val="212121"/>
              </a:solidFill>
              <a:effectLst/>
              <a:uLnTx/>
              <a:uFillTx/>
              <a:latin typeface="Roboto Condensed"/>
              <a:ea typeface="+mn-ea"/>
              <a:cs typeface="+mn-cs"/>
            </a:endParaRPr>
          </a:p>
        </p:txBody>
      </p:sp>
      <p:sp>
        <p:nvSpPr>
          <p:cNvPr id="104" name="Hexagon 103">
            <a:extLst>
              <a:ext uri="{FF2B5EF4-FFF2-40B4-BE49-F238E27FC236}">
                <a16:creationId xmlns:a16="http://schemas.microsoft.com/office/drawing/2014/main" id="{AF45025C-18B1-A7DA-3B4B-5D77203344CE}"/>
              </a:ext>
            </a:extLst>
          </p:cNvPr>
          <p:cNvSpPr/>
          <p:nvPr/>
        </p:nvSpPr>
        <p:spPr>
          <a:xfrm rot="1631668">
            <a:off x="2243833" y="3142750"/>
            <a:ext cx="1333500" cy="1149569"/>
          </a:xfrm>
          <a:prstGeom prst="hexagon">
            <a:avLst/>
          </a:prstGeom>
          <a:noFill/>
          <a:ln w="9525" cap="flat" cmpd="sng" algn="ctr">
            <a:solidFill>
              <a:srgbClr val="212121"/>
            </a:solidFill>
            <a:prstDash val="dash"/>
            <a:roun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12121"/>
              </a:solidFill>
              <a:effectLst/>
              <a:uLnTx/>
              <a:uFillTx/>
              <a:latin typeface="Roboto Condensed"/>
              <a:ea typeface="+mn-ea"/>
              <a:cs typeface="+mn-cs"/>
            </a:endParaRPr>
          </a:p>
        </p:txBody>
      </p:sp>
      <p:sp>
        <p:nvSpPr>
          <p:cNvPr id="105" name="Hexagon 104">
            <a:extLst>
              <a:ext uri="{FF2B5EF4-FFF2-40B4-BE49-F238E27FC236}">
                <a16:creationId xmlns:a16="http://schemas.microsoft.com/office/drawing/2014/main" id="{22AD5084-DFF3-5F40-1ABA-102AD73A9FF4}"/>
              </a:ext>
            </a:extLst>
          </p:cNvPr>
          <p:cNvSpPr/>
          <p:nvPr/>
        </p:nvSpPr>
        <p:spPr>
          <a:xfrm rot="1631668">
            <a:off x="1585981" y="2146177"/>
            <a:ext cx="1333500" cy="1149569"/>
          </a:xfrm>
          <a:prstGeom prst="hexagon">
            <a:avLst/>
          </a:prstGeom>
          <a:noFill/>
          <a:ln w="9525" cap="flat" cmpd="sng" algn="ctr">
            <a:solidFill>
              <a:srgbClr val="212121"/>
            </a:solidFill>
            <a:prstDash val="dash"/>
            <a:roun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12121"/>
              </a:solidFill>
              <a:effectLst/>
              <a:uLnTx/>
              <a:uFillTx/>
              <a:latin typeface="Roboto Condensed"/>
              <a:ea typeface="+mn-ea"/>
              <a:cs typeface="+mn-cs"/>
            </a:endParaRPr>
          </a:p>
        </p:txBody>
      </p:sp>
      <p:grpSp>
        <p:nvGrpSpPr>
          <p:cNvPr id="106" name="Group 105">
            <a:extLst>
              <a:ext uri="{FF2B5EF4-FFF2-40B4-BE49-F238E27FC236}">
                <a16:creationId xmlns:a16="http://schemas.microsoft.com/office/drawing/2014/main" id="{EC2DDF6E-F9BA-DB48-C9BF-05F3FDA6A049}"/>
              </a:ext>
            </a:extLst>
          </p:cNvPr>
          <p:cNvGrpSpPr/>
          <p:nvPr/>
        </p:nvGrpSpPr>
        <p:grpSpPr>
          <a:xfrm rot="13835909">
            <a:off x="2814895" y="5078481"/>
            <a:ext cx="395309" cy="284997"/>
            <a:chOff x="7305676" y="3613321"/>
            <a:chExt cx="562724" cy="527866"/>
          </a:xfrm>
        </p:grpSpPr>
        <p:sp>
          <p:nvSpPr>
            <p:cNvPr id="107" name="Half Frame 106">
              <a:extLst>
                <a:ext uri="{FF2B5EF4-FFF2-40B4-BE49-F238E27FC236}">
                  <a16:creationId xmlns:a16="http://schemas.microsoft.com/office/drawing/2014/main" id="{EB107391-ADB8-39B6-D87A-1AA110524AEA}"/>
                </a:ext>
              </a:extLst>
            </p:cNvPr>
            <p:cNvSpPr/>
            <p:nvPr/>
          </p:nvSpPr>
          <p:spPr>
            <a:xfrm>
              <a:off x="7620000" y="3892550"/>
              <a:ext cx="248400" cy="248637"/>
            </a:xfrm>
            <a:prstGeom prst="halfFrame">
              <a:avLst>
                <a:gd name="adj1" fmla="val 0"/>
                <a:gd name="adj2" fmla="val 0"/>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12121"/>
                </a:solidFill>
                <a:effectLst/>
                <a:uLnTx/>
                <a:uFillTx/>
                <a:latin typeface="Roboto Condensed"/>
                <a:ea typeface="+mn-ea"/>
                <a:cs typeface="+mn-cs"/>
              </a:endParaRPr>
            </a:p>
          </p:txBody>
        </p:sp>
        <p:cxnSp>
          <p:nvCxnSpPr>
            <p:cNvPr id="108" name="Straight Connector 107">
              <a:extLst>
                <a:ext uri="{FF2B5EF4-FFF2-40B4-BE49-F238E27FC236}">
                  <a16:creationId xmlns:a16="http://schemas.microsoft.com/office/drawing/2014/main" id="{974E17D6-C705-B7D3-C3E5-F56B29BBBA9A}"/>
                </a:ext>
              </a:extLst>
            </p:cNvPr>
            <p:cNvCxnSpPr>
              <a:cxnSpLocks/>
            </p:cNvCxnSpPr>
            <p:nvPr/>
          </p:nvCxnSpPr>
          <p:spPr>
            <a:xfrm flipH="1" flipV="1">
              <a:off x="7305676" y="3613321"/>
              <a:ext cx="466724" cy="428625"/>
            </a:xfrm>
            <a:prstGeom prst="line">
              <a:avLst/>
            </a:prstGeom>
            <a:noFill/>
            <a:ln w="19050" cap="flat" cmpd="sng" algn="ctr">
              <a:solidFill>
                <a:srgbClr val="909090"/>
              </a:solidFill>
              <a:prstDash val="solid"/>
              <a:miter lim="800000"/>
            </a:ln>
            <a:effectLst/>
          </p:spPr>
        </p:cxnSp>
      </p:grpSp>
      <p:pic>
        <p:nvPicPr>
          <p:cNvPr id="109" name="Picture 108">
            <a:extLst>
              <a:ext uri="{FF2B5EF4-FFF2-40B4-BE49-F238E27FC236}">
                <a16:creationId xmlns:a16="http://schemas.microsoft.com/office/drawing/2014/main" id="{4655CD4B-3D82-04CF-34CD-0BA943E842E0}"/>
              </a:ext>
            </a:extLst>
          </p:cNvPr>
          <p:cNvPicPr>
            <a:picLocks noChangeAspect="1"/>
          </p:cNvPicPr>
          <p:nvPr/>
        </p:nvPicPr>
        <p:blipFill>
          <a:blip r:embed="rId6"/>
          <a:stretch>
            <a:fillRect/>
          </a:stretch>
        </p:blipFill>
        <p:spPr>
          <a:xfrm>
            <a:off x="3013252" y="5977225"/>
            <a:ext cx="342900" cy="342900"/>
          </a:xfrm>
          <a:prstGeom prst="rect">
            <a:avLst/>
          </a:prstGeom>
        </p:spPr>
      </p:pic>
      <p:grpSp>
        <p:nvGrpSpPr>
          <p:cNvPr id="110" name="Group 109">
            <a:extLst>
              <a:ext uri="{FF2B5EF4-FFF2-40B4-BE49-F238E27FC236}">
                <a16:creationId xmlns:a16="http://schemas.microsoft.com/office/drawing/2014/main" id="{7A22AC87-7B94-BDD6-C70A-52D424097AF1}"/>
              </a:ext>
            </a:extLst>
          </p:cNvPr>
          <p:cNvGrpSpPr/>
          <p:nvPr/>
        </p:nvGrpSpPr>
        <p:grpSpPr>
          <a:xfrm rot="13835909">
            <a:off x="2174031" y="4106235"/>
            <a:ext cx="395309" cy="284997"/>
            <a:chOff x="7305676" y="3613321"/>
            <a:chExt cx="562724" cy="527866"/>
          </a:xfrm>
        </p:grpSpPr>
        <p:sp>
          <p:nvSpPr>
            <p:cNvPr id="111" name="Half Frame 110">
              <a:extLst>
                <a:ext uri="{FF2B5EF4-FFF2-40B4-BE49-F238E27FC236}">
                  <a16:creationId xmlns:a16="http://schemas.microsoft.com/office/drawing/2014/main" id="{4AE65704-76C8-BC00-5750-1C53F1CD1B44}"/>
                </a:ext>
              </a:extLst>
            </p:cNvPr>
            <p:cNvSpPr/>
            <p:nvPr/>
          </p:nvSpPr>
          <p:spPr>
            <a:xfrm>
              <a:off x="7620000" y="3892550"/>
              <a:ext cx="248400" cy="248637"/>
            </a:xfrm>
            <a:prstGeom prst="halfFrame">
              <a:avLst>
                <a:gd name="adj1" fmla="val 0"/>
                <a:gd name="adj2" fmla="val 0"/>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12121"/>
                </a:solidFill>
                <a:effectLst/>
                <a:uLnTx/>
                <a:uFillTx/>
                <a:latin typeface="Roboto Condensed"/>
                <a:ea typeface="+mn-ea"/>
                <a:cs typeface="+mn-cs"/>
              </a:endParaRPr>
            </a:p>
          </p:txBody>
        </p:sp>
        <p:cxnSp>
          <p:nvCxnSpPr>
            <p:cNvPr id="112" name="Straight Connector 111">
              <a:extLst>
                <a:ext uri="{FF2B5EF4-FFF2-40B4-BE49-F238E27FC236}">
                  <a16:creationId xmlns:a16="http://schemas.microsoft.com/office/drawing/2014/main" id="{12CECF45-442E-A80C-A305-71B4F67F33EE}"/>
                </a:ext>
              </a:extLst>
            </p:cNvPr>
            <p:cNvCxnSpPr>
              <a:cxnSpLocks/>
            </p:cNvCxnSpPr>
            <p:nvPr/>
          </p:nvCxnSpPr>
          <p:spPr>
            <a:xfrm flipH="1" flipV="1">
              <a:off x="7305676" y="3613321"/>
              <a:ext cx="466724" cy="428625"/>
            </a:xfrm>
            <a:prstGeom prst="line">
              <a:avLst/>
            </a:prstGeom>
            <a:noFill/>
            <a:ln w="19050" cap="flat" cmpd="sng" algn="ctr">
              <a:solidFill>
                <a:srgbClr val="909090"/>
              </a:solidFill>
              <a:prstDash val="solid"/>
              <a:miter lim="800000"/>
            </a:ln>
            <a:effectLst/>
          </p:spPr>
        </p:cxnSp>
      </p:grpSp>
      <p:grpSp>
        <p:nvGrpSpPr>
          <p:cNvPr id="113" name="Group 112">
            <a:extLst>
              <a:ext uri="{FF2B5EF4-FFF2-40B4-BE49-F238E27FC236}">
                <a16:creationId xmlns:a16="http://schemas.microsoft.com/office/drawing/2014/main" id="{55EDFDB4-D2BC-90DD-3AF8-A26FE375BE45}"/>
              </a:ext>
            </a:extLst>
          </p:cNvPr>
          <p:cNvGrpSpPr/>
          <p:nvPr/>
        </p:nvGrpSpPr>
        <p:grpSpPr>
          <a:xfrm rot="13835909">
            <a:off x="1999984" y="2193141"/>
            <a:ext cx="395309" cy="284997"/>
            <a:chOff x="7305676" y="3613321"/>
            <a:chExt cx="562724" cy="527866"/>
          </a:xfrm>
        </p:grpSpPr>
        <p:sp>
          <p:nvSpPr>
            <p:cNvPr id="114" name="Half Frame 113">
              <a:extLst>
                <a:ext uri="{FF2B5EF4-FFF2-40B4-BE49-F238E27FC236}">
                  <a16:creationId xmlns:a16="http://schemas.microsoft.com/office/drawing/2014/main" id="{83A6BD4C-3A88-9B98-868C-C1F5E72BFBBE}"/>
                </a:ext>
              </a:extLst>
            </p:cNvPr>
            <p:cNvSpPr/>
            <p:nvPr/>
          </p:nvSpPr>
          <p:spPr>
            <a:xfrm>
              <a:off x="7620000" y="3892550"/>
              <a:ext cx="248400" cy="248637"/>
            </a:xfrm>
            <a:prstGeom prst="halfFrame">
              <a:avLst>
                <a:gd name="adj1" fmla="val 0"/>
                <a:gd name="adj2" fmla="val 0"/>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12121"/>
                </a:solidFill>
                <a:effectLst/>
                <a:uLnTx/>
                <a:uFillTx/>
                <a:latin typeface="Roboto Condensed"/>
                <a:ea typeface="+mn-ea"/>
                <a:cs typeface="+mn-cs"/>
              </a:endParaRPr>
            </a:p>
          </p:txBody>
        </p:sp>
        <p:cxnSp>
          <p:nvCxnSpPr>
            <p:cNvPr id="115" name="Straight Connector 114">
              <a:extLst>
                <a:ext uri="{FF2B5EF4-FFF2-40B4-BE49-F238E27FC236}">
                  <a16:creationId xmlns:a16="http://schemas.microsoft.com/office/drawing/2014/main" id="{BCA9D234-CBCC-180F-8FF8-F0246980413D}"/>
                </a:ext>
              </a:extLst>
            </p:cNvPr>
            <p:cNvCxnSpPr>
              <a:cxnSpLocks/>
            </p:cNvCxnSpPr>
            <p:nvPr/>
          </p:nvCxnSpPr>
          <p:spPr>
            <a:xfrm flipH="1" flipV="1">
              <a:off x="7305676" y="3613321"/>
              <a:ext cx="466724" cy="428625"/>
            </a:xfrm>
            <a:prstGeom prst="line">
              <a:avLst/>
            </a:prstGeom>
            <a:noFill/>
            <a:ln w="19050" cap="flat" cmpd="sng" algn="ctr">
              <a:solidFill>
                <a:srgbClr val="909090"/>
              </a:solidFill>
              <a:prstDash val="solid"/>
              <a:miter lim="800000"/>
            </a:ln>
            <a:effectLst/>
          </p:spPr>
        </p:cxnSp>
      </p:grpSp>
      <p:pic>
        <p:nvPicPr>
          <p:cNvPr id="116" name="Picture 115">
            <a:extLst>
              <a:ext uri="{FF2B5EF4-FFF2-40B4-BE49-F238E27FC236}">
                <a16:creationId xmlns:a16="http://schemas.microsoft.com/office/drawing/2014/main" id="{16CDE4BB-90A4-0DA8-60AA-5457A6BBF23F}"/>
              </a:ext>
            </a:extLst>
          </p:cNvPr>
          <p:cNvPicPr>
            <a:picLocks noChangeAspect="1"/>
          </p:cNvPicPr>
          <p:nvPr/>
        </p:nvPicPr>
        <p:blipFill>
          <a:blip r:embed="rId6"/>
          <a:stretch>
            <a:fillRect/>
          </a:stretch>
        </p:blipFill>
        <p:spPr>
          <a:xfrm>
            <a:off x="3363773" y="5634325"/>
            <a:ext cx="342900" cy="342900"/>
          </a:xfrm>
          <a:prstGeom prst="rect">
            <a:avLst/>
          </a:prstGeom>
        </p:spPr>
      </p:pic>
      <p:pic>
        <p:nvPicPr>
          <p:cNvPr id="117" name="Picture 116">
            <a:extLst>
              <a:ext uri="{FF2B5EF4-FFF2-40B4-BE49-F238E27FC236}">
                <a16:creationId xmlns:a16="http://schemas.microsoft.com/office/drawing/2014/main" id="{0383E908-3787-2ECA-FF9F-84BE1387EE15}"/>
              </a:ext>
            </a:extLst>
          </p:cNvPr>
          <p:cNvPicPr>
            <a:picLocks noChangeAspect="1"/>
          </p:cNvPicPr>
          <p:nvPr/>
        </p:nvPicPr>
        <p:blipFill>
          <a:blip r:embed="rId6"/>
          <a:stretch>
            <a:fillRect/>
          </a:stretch>
        </p:blipFill>
        <p:spPr>
          <a:xfrm>
            <a:off x="1696817" y="2726732"/>
            <a:ext cx="342900" cy="342900"/>
          </a:xfrm>
          <a:prstGeom prst="rect">
            <a:avLst/>
          </a:prstGeom>
        </p:spPr>
      </p:pic>
      <p:pic>
        <p:nvPicPr>
          <p:cNvPr id="118" name="Picture 117">
            <a:extLst>
              <a:ext uri="{FF2B5EF4-FFF2-40B4-BE49-F238E27FC236}">
                <a16:creationId xmlns:a16="http://schemas.microsoft.com/office/drawing/2014/main" id="{17346294-347F-4104-C68B-02BFED5430F0}"/>
              </a:ext>
            </a:extLst>
          </p:cNvPr>
          <p:cNvPicPr>
            <a:picLocks noChangeAspect="1"/>
          </p:cNvPicPr>
          <p:nvPr/>
        </p:nvPicPr>
        <p:blipFill>
          <a:blip r:embed="rId6"/>
          <a:stretch>
            <a:fillRect/>
          </a:stretch>
        </p:blipFill>
        <p:spPr>
          <a:xfrm>
            <a:off x="2512775" y="2638785"/>
            <a:ext cx="342900" cy="342900"/>
          </a:xfrm>
          <a:prstGeom prst="rect">
            <a:avLst/>
          </a:prstGeom>
        </p:spPr>
      </p:pic>
      <p:pic>
        <p:nvPicPr>
          <p:cNvPr id="119" name="Picture 118">
            <a:extLst>
              <a:ext uri="{FF2B5EF4-FFF2-40B4-BE49-F238E27FC236}">
                <a16:creationId xmlns:a16="http://schemas.microsoft.com/office/drawing/2014/main" id="{72BC29E0-8D4B-67E8-8923-56397432A1F2}"/>
              </a:ext>
            </a:extLst>
          </p:cNvPr>
          <p:cNvPicPr>
            <a:picLocks noChangeAspect="1"/>
          </p:cNvPicPr>
          <p:nvPr/>
        </p:nvPicPr>
        <p:blipFill>
          <a:blip r:embed="rId6"/>
          <a:stretch>
            <a:fillRect/>
          </a:stretch>
        </p:blipFill>
        <p:spPr>
          <a:xfrm>
            <a:off x="1854739" y="4656798"/>
            <a:ext cx="342900" cy="342900"/>
          </a:xfrm>
          <a:prstGeom prst="rect">
            <a:avLst/>
          </a:prstGeom>
        </p:spPr>
      </p:pic>
      <p:sp>
        <p:nvSpPr>
          <p:cNvPr id="120" name="Freeform 30">
            <a:extLst>
              <a:ext uri="{FF2B5EF4-FFF2-40B4-BE49-F238E27FC236}">
                <a16:creationId xmlns:a16="http://schemas.microsoft.com/office/drawing/2014/main" id="{E2FED43C-551A-8E71-7712-14D9C81C9AF8}"/>
              </a:ext>
            </a:extLst>
          </p:cNvPr>
          <p:cNvSpPr/>
          <p:nvPr/>
        </p:nvSpPr>
        <p:spPr>
          <a:xfrm>
            <a:off x="2242372" y="2335641"/>
            <a:ext cx="501734" cy="301910"/>
          </a:xfrm>
          <a:custGeom>
            <a:avLst/>
            <a:gdLst>
              <a:gd name="connsiteX0" fmla="*/ 0 w 509666"/>
              <a:gd name="connsiteY0" fmla="*/ 0 h 374755"/>
              <a:gd name="connsiteX1" fmla="*/ 254833 w 509666"/>
              <a:gd name="connsiteY1" fmla="*/ 254833 h 374755"/>
              <a:gd name="connsiteX2" fmla="*/ 254833 w 509666"/>
              <a:gd name="connsiteY2" fmla="*/ 119922 h 374755"/>
              <a:gd name="connsiteX3" fmla="*/ 509666 w 509666"/>
              <a:gd name="connsiteY3" fmla="*/ 374755 h 374755"/>
            </a:gdLst>
            <a:ahLst/>
            <a:cxnLst>
              <a:cxn ang="0">
                <a:pos x="connsiteX0" y="connsiteY0"/>
              </a:cxn>
              <a:cxn ang="0">
                <a:pos x="connsiteX1" y="connsiteY1"/>
              </a:cxn>
              <a:cxn ang="0">
                <a:pos x="connsiteX2" y="connsiteY2"/>
              </a:cxn>
              <a:cxn ang="0">
                <a:pos x="connsiteX3" y="connsiteY3"/>
              </a:cxn>
            </a:cxnLst>
            <a:rect l="l" t="t" r="r" b="b"/>
            <a:pathLst>
              <a:path w="509666" h="374755">
                <a:moveTo>
                  <a:pt x="0" y="0"/>
                </a:moveTo>
                <a:lnTo>
                  <a:pt x="254833" y="254833"/>
                </a:lnTo>
                <a:lnTo>
                  <a:pt x="254833" y="119922"/>
                </a:lnTo>
                <a:lnTo>
                  <a:pt x="509666" y="374755"/>
                </a:lnTo>
              </a:path>
            </a:pathLst>
          </a:custGeom>
          <a:noFill/>
          <a:ln w="9525"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boto Condensed"/>
              <a:ea typeface="+mn-ea"/>
              <a:cs typeface="+mn-cs"/>
            </a:endParaRPr>
          </a:p>
        </p:txBody>
      </p:sp>
      <p:sp>
        <p:nvSpPr>
          <p:cNvPr id="121" name="Freeform 31">
            <a:extLst>
              <a:ext uri="{FF2B5EF4-FFF2-40B4-BE49-F238E27FC236}">
                <a16:creationId xmlns:a16="http://schemas.microsoft.com/office/drawing/2014/main" id="{20056F4A-414B-A522-147B-1AD3E157CCF9}"/>
              </a:ext>
            </a:extLst>
          </p:cNvPr>
          <p:cNvSpPr/>
          <p:nvPr/>
        </p:nvSpPr>
        <p:spPr>
          <a:xfrm rot="16552411">
            <a:off x="1921316" y="4238612"/>
            <a:ext cx="509666" cy="374755"/>
          </a:xfrm>
          <a:custGeom>
            <a:avLst/>
            <a:gdLst>
              <a:gd name="connsiteX0" fmla="*/ 0 w 509666"/>
              <a:gd name="connsiteY0" fmla="*/ 0 h 374755"/>
              <a:gd name="connsiteX1" fmla="*/ 254833 w 509666"/>
              <a:gd name="connsiteY1" fmla="*/ 254833 h 374755"/>
              <a:gd name="connsiteX2" fmla="*/ 254833 w 509666"/>
              <a:gd name="connsiteY2" fmla="*/ 119922 h 374755"/>
              <a:gd name="connsiteX3" fmla="*/ 509666 w 509666"/>
              <a:gd name="connsiteY3" fmla="*/ 374755 h 374755"/>
            </a:gdLst>
            <a:ahLst/>
            <a:cxnLst>
              <a:cxn ang="0">
                <a:pos x="connsiteX0" y="connsiteY0"/>
              </a:cxn>
              <a:cxn ang="0">
                <a:pos x="connsiteX1" y="connsiteY1"/>
              </a:cxn>
              <a:cxn ang="0">
                <a:pos x="connsiteX2" y="connsiteY2"/>
              </a:cxn>
              <a:cxn ang="0">
                <a:pos x="connsiteX3" y="connsiteY3"/>
              </a:cxn>
            </a:cxnLst>
            <a:rect l="l" t="t" r="r" b="b"/>
            <a:pathLst>
              <a:path w="509666" h="374755">
                <a:moveTo>
                  <a:pt x="0" y="0"/>
                </a:moveTo>
                <a:lnTo>
                  <a:pt x="254833" y="254833"/>
                </a:lnTo>
                <a:lnTo>
                  <a:pt x="254833" y="119922"/>
                </a:lnTo>
                <a:lnTo>
                  <a:pt x="509666" y="374755"/>
                </a:lnTo>
              </a:path>
            </a:pathLst>
          </a:custGeom>
          <a:noFill/>
          <a:ln w="9525"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boto Condensed"/>
              <a:ea typeface="+mn-ea"/>
              <a:cs typeface="+mn-cs"/>
            </a:endParaRPr>
          </a:p>
        </p:txBody>
      </p:sp>
      <p:sp>
        <p:nvSpPr>
          <p:cNvPr id="122" name="Freeform 32">
            <a:extLst>
              <a:ext uri="{FF2B5EF4-FFF2-40B4-BE49-F238E27FC236}">
                <a16:creationId xmlns:a16="http://schemas.microsoft.com/office/drawing/2014/main" id="{F7014CAD-745B-1889-E145-E453E90703C9}"/>
              </a:ext>
            </a:extLst>
          </p:cNvPr>
          <p:cNvSpPr/>
          <p:nvPr/>
        </p:nvSpPr>
        <p:spPr>
          <a:xfrm flipH="1">
            <a:off x="1854739" y="2335640"/>
            <a:ext cx="387633" cy="480213"/>
          </a:xfrm>
          <a:custGeom>
            <a:avLst/>
            <a:gdLst>
              <a:gd name="connsiteX0" fmla="*/ 0 w 509666"/>
              <a:gd name="connsiteY0" fmla="*/ 0 h 374755"/>
              <a:gd name="connsiteX1" fmla="*/ 254833 w 509666"/>
              <a:gd name="connsiteY1" fmla="*/ 254833 h 374755"/>
              <a:gd name="connsiteX2" fmla="*/ 254833 w 509666"/>
              <a:gd name="connsiteY2" fmla="*/ 119922 h 374755"/>
              <a:gd name="connsiteX3" fmla="*/ 509666 w 509666"/>
              <a:gd name="connsiteY3" fmla="*/ 374755 h 374755"/>
            </a:gdLst>
            <a:ahLst/>
            <a:cxnLst>
              <a:cxn ang="0">
                <a:pos x="connsiteX0" y="connsiteY0"/>
              </a:cxn>
              <a:cxn ang="0">
                <a:pos x="connsiteX1" y="connsiteY1"/>
              </a:cxn>
              <a:cxn ang="0">
                <a:pos x="connsiteX2" y="connsiteY2"/>
              </a:cxn>
              <a:cxn ang="0">
                <a:pos x="connsiteX3" y="connsiteY3"/>
              </a:cxn>
            </a:cxnLst>
            <a:rect l="l" t="t" r="r" b="b"/>
            <a:pathLst>
              <a:path w="509666" h="374755">
                <a:moveTo>
                  <a:pt x="0" y="0"/>
                </a:moveTo>
                <a:lnTo>
                  <a:pt x="254833" y="254833"/>
                </a:lnTo>
                <a:lnTo>
                  <a:pt x="254833" y="119922"/>
                </a:lnTo>
                <a:lnTo>
                  <a:pt x="509666" y="374755"/>
                </a:lnTo>
              </a:path>
            </a:pathLst>
          </a:custGeom>
          <a:noFill/>
          <a:ln w="9525"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boto Condensed"/>
              <a:ea typeface="+mn-ea"/>
              <a:cs typeface="+mn-cs"/>
            </a:endParaRPr>
          </a:p>
        </p:txBody>
      </p:sp>
      <p:sp>
        <p:nvSpPr>
          <p:cNvPr id="123" name="Freeform 33">
            <a:extLst>
              <a:ext uri="{FF2B5EF4-FFF2-40B4-BE49-F238E27FC236}">
                <a16:creationId xmlns:a16="http://schemas.microsoft.com/office/drawing/2014/main" id="{11206D12-6A1D-F969-ED94-BB9AF5248F95}"/>
              </a:ext>
            </a:extLst>
          </p:cNvPr>
          <p:cNvSpPr/>
          <p:nvPr/>
        </p:nvSpPr>
        <p:spPr>
          <a:xfrm>
            <a:off x="3039817" y="5153067"/>
            <a:ext cx="490782" cy="466731"/>
          </a:xfrm>
          <a:custGeom>
            <a:avLst/>
            <a:gdLst>
              <a:gd name="connsiteX0" fmla="*/ 0 w 509666"/>
              <a:gd name="connsiteY0" fmla="*/ 0 h 374755"/>
              <a:gd name="connsiteX1" fmla="*/ 254833 w 509666"/>
              <a:gd name="connsiteY1" fmla="*/ 254833 h 374755"/>
              <a:gd name="connsiteX2" fmla="*/ 254833 w 509666"/>
              <a:gd name="connsiteY2" fmla="*/ 119922 h 374755"/>
              <a:gd name="connsiteX3" fmla="*/ 509666 w 509666"/>
              <a:gd name="connsiteY3" fmla="*/ 374755 h 374755"/>
            </a:gdLst>
            <a:ahLst/>
            <a:cxnLst>
              <a:cxn ang="0">
                <a:pos x="connsiteX0" y="connsiteY0"/>
              </a:cxn>
              <a:cxn ang="0">
                <a:pos x="connsiteX1" y="connsiteY1"/>
              </a:cxn>
              <a:cxn ang="0">
                <a:pos x="connsiteX2" y="connsiteY2"/>
              </a:cxn>
              <a:cxn ang="0">
                <a:pos x="connsiteX3" y="connsiteY3"/>
              </a:cxn>
            </a:cxnLst>
            <a:rect l="l" t="t" r="r" b="b"/>
            <a:pathLst>
              <a:path w="509666" h="374755">
                <a:moveTo>
                  <a:pt x="0" y="0"/>
                </a:moveTo>
                <a:lnTo>
                  <a:pt x="254833" y="254833"/>
                </a:lnTo>
                <a:lnTo>
                  <a:pt x="254833" y="119922"/>
                </a:lnTo>
                <a:lnTo>
                  <a:pt x="509666" y="374755"/>
                </a:lnTo>
              </a:path>
            </a:pathLst>
          </a:custGeom>
          <a:noFill/>
          <a:ln w="9525"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boto Condensed"/>
              <a:ea typeface="+mn-ea"/>
              <a:cs typeface="+mn-cs"/>
            </a:endParaRPr>
          </a:p>
        </p:txBody>
      </p:sp>
      <p:sp>
        <p:nvSpPr>
          <p:cNvPr id="124" name="Freeform 34">
            <a:extLst>
              <a:ext uri="{FF2B5EF4-FFF2-40B4-BE49-F238E27FC236}">
                <a16:creationId xmlns:a16="http://schemas.microsoft.com/office/drawing/2014/main" id="{59BC1558-55FA-8644-9A15-05B06412A237}"/>
              </a:ext>
            </a:extLst>
          </p:cNvPr>
          <p:cNvSpPr/>
          <p:nvPr/>
        </p:nvSpPr>
        <p:spPr>
          <a:xfrm>
            <a:off x="3039817" y="5283967"/>
            <a:ext cx="192790" cy="866078"/>
          </a:xfrm>
          <a:custGeom>
            <a:avLst/>
            <a:gdLst>
              <a:gd name="connsiteX0" fmla="*/ 0 w 509666"/>
              <a:gd name="connsiteY0" fmla="*/ 0 h 374755"/>
              <a:gd name="connsiteX1" fmla="*/ 254833 w 509666"/>
              <a:gd name="connsiteY1" fmla="*/ 254833 h 374755"/>
              <a:gd name="connsiteX2" fmla="*/ 254833 w 509666"/>
              <a:gd name="connsiteY2" fmla="*/ 119922 h 374755"/>
              <a:gd name="connsiteX3" fmla="*/ 509666 w 509666"/>
              <a:gd name="connsiteY3" fmla="*/ 374755 h 374755"/>
            </a:gdLst>
            <a:ahLst/>
            <a:cxnLst>
              <a:cxn ang="0">
                <a:pos x="connsiteX0" y="connsiteY0"/>
              </a:cxn>
              <a:cxn ang="0">
                <a:pos x="connsiteX1" y="connsiteY1"/>
              </a:cxn>
              <a:cxn ang="0">
                <a:pos x="connsiteX2" y="connsiteY2"/>
              </a:cxn>
              <a:cxn ang="0">
                <a:pos x="connsiteX3" y="connsiteY3"/>
              </a:cxn>
            </a:cxnLst>
            <a:rect l="l" t="t" r="r" b="b"/>
            <a:pathLst>
              <a:path w="509666" h="374755">
                <a:moveTo>
                  <a:pt x="0" y="0"/>
                </a:moveTo>
                <a:lnTo>
                  <a:pt x="254833" y="254833"/>
                </a:lnTo>
                <a:lnTo>
                  <a:pt x="254833" y="119922"/>
                </a:lnTo>
                <a:lnTo>
                  <a:pt x="509666" y="374755"/>
                </a:lnTo>
              </a:path>
            </a:pathLst>
          </a:custGeom>
          <a:noFill/>
          <a:ln w="9525"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boto Condensed"/>
              <a:ea typeface="+mn-ea"/>
              <a:cs typeface="+mn-cs"/>
            </a:endParaRPr>
          </a:p>
        </p:txBody>
      </p:sp>
      <p:cxnSp>
        <p:nvCxnSpPr>
          <p:cNvPr id="125" name="Straight Connector 124">
            <a:extLst>
              <a:ext uri="{FF2B5EF4-FFF2-40B4-BE49-F238E27FC236}">
                <a16:creationId xmlns:a16="http://schemas.microsoft.com/office/drawing/2014/main" id="{A98992BA-5ABD-99D1-F589-BBA09B893863}"/>
              </a:ext>
            </a:extLst>
          </p:cNvPr>
          <p:cNvCxnSpPr>
            <a:cxnSpLocks/>
            <a:stCxn id="93" idx="2"/>
            <a:endCxn id="98" idx="5"/>
          </p:cNvCxnSpPr>
          <p:nvPr/>
        </p:nvCxnSpPr>
        <p:spPr>
          <a:xfrm flipH="1" flipV="1">
            <a:off x="4854715" y="2433191"/>
            <a:ext cx="1190484" cy="963499"/>
          </a:xfrm>
          <a:prstGeom prst="line">
            <a:avLst/>
          </a:prstGeom>
          <a:noFill/>
          <a:ln w="12700" cap="flat" cmpd="sng" algn="ctr">
            <a:solidFill>
              <a:srgbClr val="212121"/>
            </a:solidFill>
            <a:prstDash val="solid"/>
            <a:miter lim="800000"/>
          </a:ln>
          <a:effectLst/>
        </p:spPr>
      </p:cxnSp>
      <p:cxnSp>
        <p:nvCxnSpPr>
          <p:cNvPr id="126" name="Straight Connector 125">
            <a:extLst>
              <a:ext uri="{FF2B5EF4-FFF2-40B4-BE49-F238E27FC236}">
                <a16:creationId xmlns:a16="http://schemas.microsoft.com/office/drawing/2014/main" id="{D30FA20D-7857-63FF-DBE7-F23F8E0D7B50}"/>
              </a:ext>
            </a:extLst>
          </p:cNvPr>
          <p:cNvCxnSpPr>
            <a:cxnSpLocks/>
            <a:stCxn id="93" idx="3"/>
            <a:endCxn id="97" idx="5"/>
          </p:cNvCxnSpPr>
          <p:nvPr/>
        </p:nvCxnSpPr>
        <p:spPr>
          <a:xfrm flipH="1">
            <a:off x="5320476" y="3711015"/>
            <a:ext cx="1039048" cy="720088"/>
          </a:xfrm>
          <a:prstGeom prst="line">
            <a:avLst/>
          </a:prstGeom>
          <a:noFill/>
          <a:ln w="12700" cap="flat" cmpd="sng" algn="ctr">
            <a:solidFill>
              <a:srgbClr val="212121"/>
            </a:solidFill>
            <a:prstDash val="solid"/>
            <a:miter lim="800000"/>
          </a:ln>
          <a:effectLst/>
        </p:spPr>
      </p:cxnSp>
      <p:cxnSp>
        <p:nvCxnSpPr>
          <p:cNvPr id="127" name="Straight Connector 126">
            <a:extLst>
              <a:ext uri="{FF2B5EF4-FFF2-40B4-BE49-F238E27FC236}">
                <a16:creationId xmlns:a16="http://schemas.microsoft.com/office/drawing/2014/main" id="{89EAAA3B-E2D0-ABE9-99CD-529475311FD4}"/>
              </a:ext>
            </a:extLst>
          </p:cNvPr>
          <p:cNvCxnSpPr>
            <a:cxnSpLocks/>
            <a:stCxn id="97" idx="2"/>
            <a:endCxn id="103" idx="5"/>
          </p:cNvCxnSpPr>
          <p:nvPr/>
        </p:nvCxnSpPr>
        <p:spPr>
          <a:xfrm flipH="1">
            <a:off x="3301999" y="4602553"/>
            <a:ext cx="1332677" cy="1016857"/>
          </a:xfrm>
          <a:prstGeom prst="line">
            <a:avLst/>
          </a:prstGeom>
          <a:noFill/>
          <a:ln w="12700" cap="flat" cmpd="sng" algn="ctr">
            <a:solidFill>
              <a:srgbClr val="212121"/>
            </a:solidFill>
            <a:prstDash val="solid"/>
            <a:miter lim="800000"/>
          </a:ln>
          <a:effectLst/>
        </p:spPr>
      </p:cxnSp>
      <p:cxnSp>
        <p:nvCxnSpPr>
          <p:cNvPr id="128" name="Straight Connector 127">
            <a:extLst>
              <a:ext uri="{FF2B5EF4-FFF2-40B4-BE49-F238E27FC236}">
                <a16:creationId xmlns:a16="http://schemas.microsoft.com/office/drawing/2014/main" id="{5A8E2415-8E75-8D05-43C8-041C41578AA7}"/>
              </a:ext>
            </a:extLst>
          </p:cNvPr>
          <p:cNvCxnSpPr>
            <a:cxnSpLocks/>
            <a:stCxn id="97" idx="2"/>
            <a:endCxn id="100" idx="5"/>
          </p:cNvCxnSpPr>
          <p:nvPr/>
        </p:nvCxnSpPr>
        <p:spPr>
          <a:xfrm flipH="1" flipV="1">
            <a:off x="2761976" y="4577744"/>
            <a:ext cx="1872700" cy="24809"/>
          </a:xfrm>
          <a:prstGeom prst="line">
            <a:avLst/>
          </a:prstGeom>
          <a:noFill/>
          <a:ln w="12700" cap="flat" cmpd="sng" algn="ctr">
            <a:solidFill>
              <a:srgbClr val="212121"/>
            </a:solidFill>
            <a:prstDash val="solid"/>
            <a:miter lim="800000"/>
          </a:ln>
          <a:effectLst/>
        </p:spPr>
      </p:cxnSp>
      <p:cxnSp>
        <p:nvCxnSpPr>
          <p:cNvPr id="129" name="Straight Connector 128">
            <a:extLst>
              <a:ext uri="{FF2B5EF4-FFF2-40B4-BE49-F238E27FC236}">
                <a16:creationId xmlns:a16="http://schemas.microsoft.com/office/drawing/2014/main" id="{C22E1711-132F-B4D0-08EF-F203D120C92B}"/>
              </a:ext>
            </a:extLst>
          </p:cNvPr>
          <p:cNvCxnSpPr>
            <a:cxnSpLocks/>
            <a:stCxn id="98" idx="2"/>
            <a:endCxn id="99" idx="5"/>
          </p:cNvCxnSpPr>
          <p:nvPr/>
        </p:nvCxnSpPr>
        <p:spPr>
          <a:xfrm flipH="1">
            <a:off x="2556299" y="2604641"/>
            <a:ext cx="1612616" cy="12239"/>
          </a:xfrm>
          <a:prstGeom prst="line">
            <a:avLst/>
          </a:prstGeom>
          <a:noFill/>
          <a:ln w="12700" cap="flat" cmpd="sng" algn="ctr">
            <a:solidFill>
              <a:srgbClr val="212121"/>
            </a:solidFill>
            <a:prstDash val="solid"/>
            <a:miter lim="800000"/>
          </a:ln>
          <a:effectLst/>
        </p:spPr>
      </p:cxnSp>
      <p:sp>
        <p:nvSpPr>
          <p:cNvPr id="130" name="Can 40">
            <a:extLst>
              <a:ext uri="{FF2B5EF4-FFF2-40B4-BE49-F238E27FC236}">
                <a16:creationId xmlns:a16="http://schemas.microsoft.com/office/drawing/2014/main" id="{F9E4C3AC-A18B-8ACF-E23B-C686E403BB59}"/>
              </a:ext>
            </a:extLst>
          </p:cNvPr>
          <p:cNvSpPr/>
          <p:nvPr/>
        </p:nvSpPr>
        <p:spPr>
          <a:xfrm>
            <a:off x="6653153" y="4025936"/>
            <a:ext cx="508259" cy="551808"/>
          </a:xfrm>
          <a:prstGeom prst="can">
            <a:avLst/>
          </a:prstGeom>
          <a:gradFill rotWithShape="1">
            <a:gsLst>
              <a:gs pos="0">
                <a:srgbClr val="212121">
                  <a:lumMod val="110000"/>
                  <a:satMod val="105000"/>
                  <a:tint val="67000"/>
                </a:srgbClr>
              </a:gs>
              <a:gs pos="50000">
                <a:srgbClr val="212121">
                  <a:lumMod val="105000"/>
                  <a:satMod val="103000"/>
                  <a:tint val="73000"/>
                </a:srgbClr>
              </a:gs>
              <a:gs pos="100000">
                <a:srgbClr val="212121">
                  <a:lumMod val="105000"/>
                  <a:satMod val="109000"/>
                  <a:tint val="81000"/>
                </a:srgbClr>
              </a:gs>
            </a:gsLst>
            <a:lin ang="5400000" scaled="0"/>
          </a:gradFill>
          <a:ln w="6350" cap="flat" cmpd="sng" algn="ctr">
            <a:solidFill>
              <a:srgbClr val="21212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212121"/>
                </a:solidFill>
                <a:effectLst/>
                <a:uLnTx/>
                <a:uFillTx/>
                <a:latin typeface="Roboto Condensed"/>
                <a:ea typeface="+mn-ea"/>
                <a:cs typeface="+mn-cs"/>
              </a:rPr>
              <a:t>VLR</a:t>
            </a:r>
            <a:endParaRPr kumimoji="0" lang="en-US" sz="1800" b="1" i="0" u="none" strike="noStrike" kern="1200" cap="none" spc="0" normalizeH="0" baseline="0" noProof="0" dirty="0">
              <a:ln>
                <a:noFill/>
              </a:ln>
              <a:solidFill>
                <a:srgbClr val="212121"/>
              </a:solidFill>
              <a:effectLst/>
              <a:uLnTx/>
              <a:uFillTx/>
              <a:latin typeface="Roboto Condensed"/>
              <a:ea typeface="+mn-ea"/>
              <a:cs typeface="+mn-cs"/>
            </a:endParaRPr>
          </a:p>
        </p:txBody>
      </p:sp>
      <p:sp>
        <p:nvSpPr>
          <p:cNvPr id="131" name="Can 41">
            <a:extLst>
              <a:ext uri="{FF2B5EF4-FFF2-40B4-BE49-F238E27FC236}">
                <a16:creationId xmlns:a16="http://schemas.microsoft.com/office/drawing/2014/main" id="{8873C6F3-2BD6-220D-F0DD-2F29E438386A}"/>
              </a:ext>
            </a:extLst>
          </p:cNvPr>
          <p:cNvSpPr/>
          <p:nvPr/>
        </p:nvSpPr>
        <p:spPr>
          <a:xfrm>
            <a:off x="7444251" y="4577744"/>
            <a:ext cx="508259" cy="551808"/>
          </a:xfrm>
          <a:prstGeom prst="can">
            <a:avLst/>
          </a:prstGeom>
          <a:gradFill rotWithShape="1">
            <a:gsLst>
              <a:gs pos="0">
                <a:srgbClr val="212121">
                  <a:lumMod val="110000"/>
                  <a:satMod val="105000"/>
                  <a:tint val="67000"/>
                </a:srgbClr>
              </a:gs>
              <a:gs pos="50000">
                <a:srgbClr val="212121">
                  <a:lumMod val="105000"/>
                  <a:satMod val="103000"/>
                  <a:tint val="73000"/>
                </a:srgbClr>
              </a:gs>
              <a:gs pos="100000">
                <a:srgbClr val="212121">
                  <a:lumMod val="105000"/>
                  <a:satMod val="109000"/>
                  <a:tint val="81000"/>
                </a:srgbClr>
              </a:gs>
            </a:gsLst>
            <a:lin ang="5400000" scaled="0"/>
          </a:gradFill>
          <a:ln w="6350" cap="flat" cmpd="sng" algn="ctr">
            <a:solidFill>
              <a:srgbClr val="21212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212121"/>
                </a:solidFill>
                <a:effectLst/>
                <a:uLnTx/>
                <a:uFillTx/>
                <a:latin typeface="Roboto Condensed"/>
                <a:ea typeface="+mn-ea"/>
                <a:cs typeface="+mn-cs"/>
              </a:rPr>
              <a:t>HLR</a:t>
            </a:r>
            <a:endParaRPr kumimoji="0" lang="en-US" sz="1800" b="1" i="0" u="none" strike="noStrike" kern="1200" cap="none" spc="0" normalizeH="0" baseline="0" noProof="0" dirty="0">
              <a:ln>
                <a:noFill/>
              </a:ln>
              <a:solidFill>
                <a:srgbClr val="212121"/>
              </a:solidFill>
              <a:effectLst/>
              <a:uLnTx/>
              <a:uFillTx/>
              <a:latin typeface="Roboto Condensed"/>
              <a:ea typeface="+mn-ea"/>
              <a:cs typeface="+mn-cs"/>
            </a:endParaRPr>
          </a:p>
        </p:txBody>
      </p:sp>
      <p:sp>
        <p:nvSpPr>
          <p:cNvPr id="132" name="Can 42">
            <a:extLst>
              <a:ext uri="{FF2B5EF4-FFF2-40B4-BE49-F238E27FC236}">
                <a16:creationId xmlns:a16="http://schemas.microsoft.com/office/drawing/2014/main" id="{43FDEA54-AE40-AC40-879B-77435AE7650F}"/>
              </a:ext>
            </a:extLst>
          </p:cNvPr>
          <p:cNvSpPr/>
          <p:nvPr/>
        </p:nvSpPr>
        <p:spPr>
          <a:xfrm>
            <a:off x="8193917" y="5086992"/>
            <a:ext cx="508259" cy="551808"/>
          </a:xfrm>
          <a:prstGeom prst="can">
            <a:avLst/>
          </a:prstGeom>
          <a:gradFill rotWithShape="1">
            <a:gsLst>
              <a:gs pos="0">
                <a:srgbClr val="212121">
                  <a:lumMod val="110000"/>
                  <a:satMod val="105000"/>
                  <a:tint val="67000"/>
                </a:srgbClr>
              </a:gs>
              <a:gs pos="50000">
                <a:srgbClr val="212121">
                  <a:lumMod val="105000"/>
                  <a:satMod val="103000"/>
                  <a:tint val="73000"/>
                </a:srgbClr>
              </a:gs>
              <a:gs pos="100000">
                <a:srgbClr val="212121">
                  <a:lumMod val="105000"/>
                  <a:satMod val="109000"/>
                  <a:tint val="81000"/>
                </a:srgbClr>
              </a:gs>
            </a:gsLst>
            <a:lin ang="5400000" scaled="0"/>
          </a:gradFill>
          <a:ln w="6350" cap="flat" cmpd="sng" algn="ctr">
            <a:solidFill>
              <a:srgbClr val="21212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212121"/>
                </a:solidFill>
                <a:effectLst/>
                <a:uLnTx/>
                <a:uFillTx/>
                <a:latin typeface="Roboto Condensed"/>
                <a:ea typeface="+mn-ea"/>
                <a:cs typeface="+mn-cs"/>
              </a:rPr>
              <a:t>AUC</a:t>
            </a:r>
            <a:endParaRPr kumimoji="0" lang="en-US" sz="1800" b="1" i="0" u="none" strike="noStrike" kern="1200" cap="none" spc="0" normalizeH="0" baseline="0" noProof="0" dirty="0">
              <a:ln>
                <a:noFill/>
              </a:ln>
              <a:solidFill>
                <a:srgbClr val="212121"/>
              </a:solidFill>
              <a:effectLst/>
              <a:uLnTx/>
              <a:uFillTx/>
              <a:latin typeface="Roboto Condensed"/>
              <a:ea typeface="+mn-ea"/>
              <a:cs typeface="+mn-cs"/>
            </a:endParaRPr>
          </a:p>
        </p:txBody>
      </p:sp>
      <p:sp>
        <p:nvSpPr>
          <p:cNvPr id="133" name="Can 43">
            <a:extLst>
              <a:ext uri="{FF2B5EF4-FFF2-40B4-BE49-F238E27FC236}">
                <a16:creationId xmlns:a16="http://schemas.microsoft.com/office/drawing/2014/main" id="{815DA244-DCE1-343B-D5BD-13F1A747D9BB}"/>
              </a:ext>
            </a:extLst>
          </p:cNvPr>
          <p:cNvSpPr/>
          <p:nvPr/>
        </p:nvSpPr>
        <p:spPr>
          <a:xfrm>
            <a:off x="9120509" y="5531641"/>
            <a:ext cx="508259" cy="551808"/>
          </a:xfrm>
          <a:prstGeom prst="can">
            <a:avLst/>
          </a:prstGeom>
          <a:gradFill rotWithShape="1">
            <a:gsLst>
              <a:gs pos="0">
                <a:srgbClr val="212121">
                  <a:lumMod val="110000"/>
                  <a:satMod val="105000"/>
                  <a:tint val="67000"/>
                </a:srgbClr>
              </a:gs>
              <a:gs pos="50000">
                <a:srgbClr val="212121">
                  <a:lumMod val="105000"/>
                  <a:satMod val="103000"/>
                  <a:tint val="73000"/>
                </a:srgbClr>
              </a:gs>
              <a:gs pos="100000">
                <a:srgbClr val="212121">
                  <a:lumMod val="105000"/>
                  <a:satMod val="109000"/>
                  <a:tint val="81000"/>
                </a:srgbClr>
              </a:gs>
            </a:gsLst>
            <a:lin ang="5400000" scaled="0"/>
          </a:gradFill>
          <a:ln w="6350" cap="flat" cmpd="sng" algn="ctr">
            <a:solidFill>
              <a:srgbClr val="21212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212121"/>
                </a:solidFill>
                <a:effectLst/>
                <a:uLnTx/>
                <a:uFillTx/>
                <a:latin typeface="Roboto Condensed"/>
                <a:ea typeface="+mn-ea"/>
                <a:cs typeface="+mn-cs"/>
              </a:rPr>
              <a:t>EIR</a:t>
            </a:r>
            <a:endParaRPr kumimoji="0" lang="en-US" sz="1800" b="1" i="0" u="none" strike="noStrike" kern="1200" cap="none" spc="0" normalizeH="0" baseline="0" noProof="0" dirty="0">
              <a:ln>
                <a:noFill/>
              </a:ln>
              <a:solidFill>
                <a:srgbClr val="212121"/>
              </a:solidFill>
              <a:effectLst/>
              <a:uLnTx/>
              <a:uFillTx/>
              <a:latin typeface="Roboto Condensed"/>
              <a:ea typeface="+mn-ea"/>
              <a:cs typeface="+mn-cs"/>
            </a:endParaRPr>
          </a:p>
        </p:txBody>
      </p:sp>
      <p:cxnSp>
        <p:nvCxnSpPr>
          <p:cNvPr id="134" name="Straight Connector 133">
            <a:extLst>
              <a:ext uri="{FF2B5EF4-FFF2-40B4-BE49-F238E27FC236}">
                <a16:creationId xmlns:a16="http://schemas.microsoft.com/office/drawing/2014/main" id="{24614BC8-15A0-0BED-30D7-7F19DB4D38CC}"/>
              </a:ext>
            </a:extLst>
          </p:cNvPr>
          <p:cNvCxnSpPr>
            <a:cxnSpLocks/>
            <a:endCxn id="93" idx="4"/>
          </p:cNvCxnSpPr>
          <p:nvPr/>
        </p:nvCxnSpPr>
        <p:spPr>
          <a:xfrm flipH="1" flipV="1">
            <a:off x="6673849" y="3396690"/>
            <a:ext cx="3600450" cy="2222720"/>
          </a:xfrm>
          <a:prstGeom prst="line">
            <a:avLst/>
          </a:prstGeom>
          <a:noFill/>
          <a:ln w="12700" cap="flat" cmpd="sng" algn="ctr">
            <a:solidFill>
              <a:srgbClr val="212121"/>
            </a:solidFill>
            <a:prstDash val="solid"/>
            <a:miter lim="800000"/>
          </a:ln>
          <a:effectLst/>
        </p:spPr>
      </p:cxnSp>
      <p:cxnSp>
        <p:nvCxnSpPr>
          <p:cNvPr id="135" name="Straight Connector 134">
            <a:extLst>
              <a:ext uri="{FF2B5EF4-FFF2-40B4-BE49-F238E27FC236}">
                <a16:creationId xmlns:a16="http://schemas.microsoft.com/office/drawing/2014/main" id="{5247E2DA-B629-08FA-73F2-95A590EAD58F}"/>
              </a:ext>
            </a:extLst>
          </p:cNvPr>
          <p:cNvCxnSpPr>
            <a:cxnSpLocks/>
            <a:endCxn id="130" idx="4"/>
          </p:cNvCxnSpPr>
          <p:nvPr/>
        </p:nvCxnSpPr>
        <p:spPr>
          <a:xfrm flipH="1">
            <a:off x="7161412" y="4301840"/>
            <a:ext cx="980110" cy="0"/>
          </a:xfrm>
          <a:prstGeom prst="line">
            <a:avLst/>
          </a:prstGeom>
          <a:noFill/>
          <a:ln w="12700" cap="flat" cmpd="sng" algn="ctr">
            <a:solidFill>
              <a:srgbClr val="212121"/>
            </a:solidFill>
            <a:prstDash val="solid"/>
            <a:miter lim="800000"/>
          </a:ln>
          <a:effectLst/>
        </p:spPr>
      </p:cxnSp>
      <p:cxnSp>
        <p:nvCxnSpPr>
          <p:cNvPr id="136" name="Straight Connector 135">
            <a:extLst>
              <a:ext uri="{FF2B5EF4-FFF2-40B4-BE49-F238E27FC236}">
                <a16:creationId xmlns:a16="http://schemas.microsoft.com/office/drawing/2014/main" id="{978951EA-3642-3BBD-CEF9-43F0B91C9C8B}"/>
              </a:ext>
            </a:extLst>
          </p:cNvPr>
          <p:cNvCxnSpPr>
            <a:cxnSpLocks/>
          </p:cNvCxnSpPr>
          <p:nvPr/>
        </p:nvCxnSpPr>
        <p:spPr>
          <a:xfrm flipH="1">
            <a:off x="7952510" y="4711097"/>
            <a:ext cx="835889" cy="0"/>
          </a:xfrm>
          <a:prstGeom prst="line">
            <a:avLst/>
          </a:prstGeom>
          <a:noFill/>
          <a:ln w="12700" cap="flat" cmpd="sng" algn="ctr">
            <a:solidFill>
              <a:srgbClr val="212121"/>
            </a:solidFill>
            <a:prstDash val="solid"/>
            <a:miter lim="800000"/>
          </a:ln>
          <a:effectLst/>
        </p:spPr>
      </p:cxnSp>
      <p:cxnSp>
        <p:nvCxnSpPr>
          <p:cNvPr id="137" name="Straight Connector 136">
            <a:extLst>
              <a:ext uri="{FF2B5EF4-FFF2-40B4-BE49-F238E27FC236}">
                <a16:creationId xmlns:a16="http://schemas.microsoft.com/office/drawing/2014/main" id="{60FF2C82-65AD-E43B-22E0-694AEB7FEB18}"/>
              </a:ext>
            </a:extLst>
          </p:cNvPr>
          <p:cNvCxnSpPr>
            <a:cxnSpLocks/>
          </p:cNvCxnSpPr>
          <p:nvPr/>
        </p:nvCxnSpPr>
        <p:spPr>
          <a:xfrm flipH="1">
            <a:off x="8702176" y="5264040"/>
            <a:ext cx="980110" cy="0"/>
          </a:xfrm>
          <a:prstGeom prst="line">
            <a:avLst/>
          </a:prstGeom>
          <a:noFill/>
          <a:ln w="12700" cap="flat" cmpd="sng" algn="ctr">
            <a:solidFill>
              <a:srgbClr val="212121"/>
            </a:solidFill>
            <a:prstDash val="solid"/>
            <a:miter lim="800000"/>
          </a:ln>
          <a:effectLst/>
        </p:spPr>
      </p:cxnSp>
      <p:cxnSp>
        <p:nvCxnSpPr>
          <p:cNvPr id="138" name="Straight Connector 137">
            <a:extLst>
              <a:ext uri="{FF2B5EF4-FFF2-40B4-BE49-F238E27FC236}">
                <a16:creationId xmlns:a16="http://schemas.microsoft.com/office/drawing/2014/main" id="{0762DBD5-F05F-7B8F-BE1E-D242C075AE00}"/>
              </a:ext>
            </a:extLst>
          </p:cNvPr>
          <p:cNvCxnSpPr>
            <a:cxnSpLocks/>
          </p:cNvCxnSpPr>
          <p:nvPr/>
        </p:nvCxnSpPr>
        <p:spPr>
          <a:xfrm flipH="1">
            <a:off x="9628769" y="5619410"/>
            <a:ext cx="645530" cy="14915"/>
          </a:xfrm>
          <a:prstGeom prst="line">
            <a:avLst/>
          </a:prstGeom>
          <a:noFill/>
          <a:ln w="12700" cap="flat" cmpd="sng" algn="ctr">
            <a:solidFill>
              <a:srgbClr val="212121"/>
            </a:solidFill>
            <a:prstDash val="solid"/>
            <a:miter lim="800000"/>
          </a:ln>
          <a:effectLst/>
        </p:spPr>
      </p:cxnSp>
      <p:cxnSp>
        <p:nvCxnSpPr>
          <p:cNvPr id="139" name="Straight Connector 138">
            <a:extLst>
              <a:ext uri="{FF2B5EF4-FFF2-40B4-BE49-F238E27FC236}">
                <a16:creationId xmlns:a16="http://schemas.microsoft.com/office/drawing/2014/main" id="{0D4D76B5-79E4-A5B5-8FD2-4426B0C207A7}"/>
              </a:ext>
            </a:extLst>
          </p:cNvPr>
          <p:cNvCxnSpPr>
            <a:cxnSpLocks/>
            <a:stCxn id="93" idx="5"/>
            <a:endCxn id="95" idx="2"/>
          </p:cNvCxnSpPr>
          <p:nvPr/>
        </p:nvCxnSpPr>
        <p:spPr>
          <a:xfrm flipV="1">
            <a:off x="6883399" y="1744159"/>
            <a:ext cx="1650745" cy="1442981"/>
          </a:xfrm>
          <a:prstGeom prst="line">
            <a:avLst/>
          </a:prstGeom>
          <a:noFill/>
          <a:ln w="12700" cap="flat" cmpd="sng" algn="ctr">
            <a:solidFill>
              <a:srgbClr val="212121"/>
            </a:solidFill>
            <a:prstDash val="solid"/>
            <a:miter lim="800000"/>
          </a:ln>
          <a:effectLst/>
        </p:spPr>
      </p:cxnSp>
      <p:cxnSp>
        <p:nvCxnSpPr>
          <p:cNvPr id="140" name="Straight Connector 139">
            <a:extLst>
              <a:ext uri="{FF2B5EF4-FFF2-40B4-BE49-F238E27FC236}">
                <a16:creationId xmlns:a16="http://schemas.microsoft.com/office/drawing/2014/main" id="{3436F4FB-5494-4ABE-74EC-FD3BB5AE2668}"/>
              </a:ext>
            </a:extLst>
          </p:cNvPr>
          <p:cNvCxnSpPr>
            <a:cxnSpLocks/>
            <a:stCxn id="93" idx="5"/>
            <a:endCxn id="94" idx="2"/>
          </p:cNvCxnSpPr>
          <p:nvPr/>
        </p:nvCxnSpPr>
        <p:spPr>
          <a:xfrm flipV="1">
            <a:off x="6883399" y="3174407"/>
            <a:ext cx="1442007" cy="12733"/>
          </a:xfrm>
          <a:prstGeom prst="line">
            <a:avLst/>
          </a:prstGeom>
          <a:noFill/>
          <a:ln w="12700" cap="flat" cmpd="sng" algn="ctr">
            <a:solidFill>
              <a:srgbClr val="212121"/>
            </a:solidFill>
            <a:prstDash val="solid"/>
            <a:miter lim="800000"/>
          </a:ln>
          <a:effectLst/>
        </p:spPr>
      </p:cxnSp>
      <p:cxnSp>
        <p:nvCxnSpPr>
          <p:cNvPr id="141" name="Straight Connector 140">
            <a:extLst>
              <a:ext uri="{FF2B5EF4-FFF2-40B4-BE49-F238E27FC236}">
                <a16:creationId xmlns:a16="http://schemas.microsoft.com/office/drawing/2014/main" id="{07EE7E65-DBF5-5798-0333-5F973EA07DC7}"/>
              </a:ext>
            </a:extLst>
          </p:cNvPr>
          <p:cNvCxnSpPr>
            <a:cxnSpLocks/>
            <a:stCxn id="93" idx="0"/>
            <a:endCxn id="96" idx="3"/>
          </p:cNvCxnSpPr>
          <p:nvPr/>
        </p:nvCxnSpPr>
        <p:spPr>
          <a:xfrm flipV="1">
            <a:off x="6569074" y="1905000"/>
            <a:ext cx="0" cy="967815"/>
          </a:xfrm>
          <a:prstGeom prst="line">
            <a:avLst/>
          </a:prstGeom>
          <a:noFill/>
          <a:ln w="3175" cap="flat" cmpd="sng" algn="ctr">
            <a:solidFill>
              <a:srgbClr val="212121"/>
            </a:solidFill>
            <a:prstDash val="solid"/>
            <a:miter lim="800000"/>
          </a:ln>
          <a:effectLst/>
        </p:spPr>
      </p:cxnSp>
      <p:cxnSp>
        <p:nvCxnSpPr>
          <p:cNvPr id="142" name="Straight Connector 141">
            <a:extLst>
              <a:ext uri="{FF2B5EF4-FFF2-40B4-BE49-F238E27FC236}">
                <a16:creationId xmlns:a16="http://schemas.microsoft.com/office/drawing/2014/main" id="{EB70518A-E099-4427-F039-98E32E260CA6}"/>
              </a:ext>
            </a:extLst>
          </p:cNvPr>
          <p:cNvCxnSpPr>
            <a:cxnSpLocks/>
            <a:stCxn id="95" idx="5"/>
          </p:cNvCxnSpPr>
          <p:nvPr/>
        </p:nvCxnSpPr>
        <p:spPr>
          <a:xfrm>
            <a:off x="9372344" y="1534609"/>
            <a:ext cx="211032" cy="0"/>
          </a:xfrm>
          <a:prstGeom prst="line">
            <a:avLst/>
          </a:prstGeom>
          <a:noFill/>
          <a:ln w="12700" cap="flat" cmpd="sng" algn="ctr">
            <a:solidFill>
              <a:srgbClr val="212121"/>
            </a:solidFill>
            <a:prstDash val="solid"/>
            <a:miter lim="800000"/>
          </a:ln>
          <a:effectLst/>
        </p:spPr>
      </p:cxnSp>
      <p:cxnSp>
        <p:nvCxnSpPr>
          <p:cNvPr id="143" name="Straight Connector 142">
            <a:extLst>
              <a:ext uri="{FF2B5EF4-FFF2-40B4-BE49-F238E27FC236}">
                <a16:creationId xmlns:a16="http://schemas.microsoft.com/office/drawing/2014/main" id="{B07E79F5-210D-A148-FE72-0A7C9D5337D2}"/>
              </a:ext>
            </a:extLst>
          </p:cNvPr>
          <p:cNvCxnSpPr>
            <a:cxnSpLocks/>
          </p:cNvCxnSpPr>
          <p:nvPr/>
        </p:nvCxnSpPr>
        <p:spPr>
          <a:xfrm flipH="1">
            <a:off x="9163606" y="3069632"/>
            <a:ext cx="211032" cy="0"/>
          </a:xfrm>
          <a:prstGeom prst="line">
            <a:avLst/>
          </a:prstGeom>
          <a:noFill/>
          <a:ln w="12700" cap="flat" cmpd="sng" algn="ctr">
            <a:solidFill>
              <a:srgbClr val="212121"/>
            </a:solidFill>
            <a:prstDash val="solid"/>
            <a:miter lim="800000"/>
          </a:ln>
          <a:effectLst/>
        </p:spPr>
      </p:cxnSp>
      <p:sp>
        <p:nvSpPr>
          <p:cNvPr id="144" name="TextBox 143">
            <a:extLst>
              <a:ext uri="{FF2B5EF4-FFF2-40B4-BE49-F238E27FC236}">
                <a16:creationId xmlns:a16="http://schemas.microsoft.com/office/drawing/2014/main" id="{63167A94-7A7E-0386-D6FC-6F1D3DF29B97}"/>
              </a:ext>
            </a:extLst>
          </p:cNvPr>
          <p:cNvSpPr txBox="1"/>
          <p:nvPr/>
        </p:nvSpPr>
        <p:spPr>
          <a:xfrm>
            <a:off x="9375170" y="2720961"/>
            <a:ext cx="1114753" cy="738664"/>
          </a:xfrm>
          <a:prstGeom prst="rect">
            <a:avLst/>
          </a:prstGeom>
          <a:noFill/>
        </p:spPr>
        <p:txBody>
          <a:bodyPr wrap="square" rtlCol="0">
            <a:spAutoFit/>
          </a:bodyPr>
          <a:lstStyle/>
          <a:p>
            <a:pPr>
              <a:buClrTx/>
              <a:buFontTx/>
              <a:buNone/>
            </a:pPr>
            <a:r>
              <a:rPr lang="en-US" sz="1400" b="1" kern="1200" dirty="0">
                <a:solidFill>
                  <a:srgbClr val="212121"/>
                </a:solidFill>
                <a:latin typeface="Roboto Condensed"/>
                <a:ea typeface="+mn-ea"/>
                <a:cs typeface="+mn-cs"/>
              </a:rPr>
              <a:t>PSTN</a:t>
            </a:r>
          </a:p>
          <a:p>
            <a:pPr>
              <a:buClrTx/>
              <a:buFontTx/>
              <a:buNone/>
            </a:pPr>
            <a:r>
              <a:rPr lang="en-US" sz="1400" b="1" kern="1200" dirty="0">
                <a:solidFill>
                  <a:srgbClr val="212121"/>
                </a:solidFill>
                <a:latin typeface="Roboto Condensed"/>
                <a:ea typeface="+mn-ea"/>
                <a:cs typeface="+mn-cs"/>
              </a:rPr>
              <a:t>ISDN</a:t>
            </a:r>
          </a:p>
          <a:p>
            <a:pPr>
              <a:buClrTx/>
              <a:buFontTx/>
              <a:buNone/>
            </a:pPr>
            <a:r>
              <a:rPr lang="en-US" sz="1400" b="1" kern="1200" dirty="0">
                <a:solidFill>
                  <a:srgbClr val="212121"/>
                </a:solidFill>
                <a:latin typeface="Roboto Condensed"/>
                <a:ea typeface="+mn-ea"/>
                <a:cs typeface="+mn-cs"/>
              </a:rPr>
              <a:t>PDN</a:t>
            </a:r>
          </a:p>
        </p:txBody>
      </p:sp>
      <p:sp>
        <p:nvSpPr>
          <p:cNvPr id="145" name="TextBox 144">
            <a:extLst>
              <a:ext uri="{FF2B5EF4-FFF2-40B4-BE49-F238E27FC236}">
                <a16:creationId xmlns:a16="http://schemas.microsoft.com/office/drawing/2014/main" id="{5AEE7239-CE57-69A7-91A7-046F82D0DEFC}"/>
              </a:ext>
            </a:extLst>
          </p:cNvPr>
          <p:cNvSpPr txBox="1"/>
          <p:nvPr/>
        </p:nvSpPr>
        <p:spPr>
          <a:xfrm>
            <a:off x="9547580" y="1269769"/>
            <a:ext cx="1114753" cy="523220"/>
          </a:xfrm>
          <a:prstGeom prst="rect">
            <a:avLst/>
          </a:prstGeom>
          <a:noFill/>
        </p:spPr>
        <p:txBody>
          <a:bodyPr wrap="square" rtlCol="0">
            <a:spAutoFit/>
          </a:bodyPr>
          <a:lstStyle/>
          <a:p>
            <a:pPr>
              <a:buClrTx/>
              <a:buFontTx/>
              <a:buNone/>
            </a:pPr>
            <a:r>
              <a:rPr lang="en-US" sz="1400" b="1" kern="1200" dirty="0">
                <a:solidFill>
                  <a:srgbClr val="212121"/>
                </a:solidFill>
                <a:latin typeface="Roboto Condensed"/>
                <a:ea typeface="+mn-ea"/>
                <a:cs typeface="+mn-cs"/>
              </a:rPr>
              <a:t>PLMN &amp; INTERNET</a:t>
            </a:r>
          </a:p>
        </p:txBody>
      </p:sp>
      <p:cxnSp>
        <p:nvCxnSpPr>
          <p:cNvPr id="146" name="Straight Connector 145">
            <a:extLst>
              <a:ext uri="{FF2B5EF4-FFF2-40B4-BE49-F238E27FC236}">
                <a16:creationId xmlns:a16="http://schemas.microsoft.com/office/drawing/2014/main" id="{B4162A11-90E8-3CCC-FD6F-B1AF5B36B576}"/>
              </a:ext>
            </a:extLst>
          </p:cNvPr>
          <p:cNvCxnSpPr>
            <a:stCxn id="96" idx="2"/>
            <a:endCxn id="97" idx="0"/>
          </p:cNvCxnSpPr>
          <p:nvPr/>
        </p:nvCxnSpPr>
        <p:spPr>
          <a:xfrm flipH="1">
            <a:off x="5063301" y="1590675"/>
            <a:ext cx="1191448" cy="2583253"/>
          </a:xfrm>
          <a:prstGeom prst="line">
            <a:avLst/>
          </a:prstGeom>
          <a:noFill/>
          <a:ln w="6350" cap="flat" cmpd="sng" algn="ctr">
            <a:solidFill>
              <a:srgbClr val="212121"/>
            </a:solidFill>
            <a:prstDash val="solid"/>
            <a:miter lim="800000"/>
          </a:ln>
          <a:effectLst/>
        </p:spPr>
      </p:cxnSp>
      <p:cxnSp>
        <p:nvCxnSpPr>
          <p:cNvPr id="147" name="Straight Connector 146">
            <a:extLst>
              <a:ext uri="{FF2B5EF4-FFF2-40B4-BE49-F238E27FC236}">
                <a16:creationId xmlns:a16="http://schemas.microsoft.com/office/drawing/2014/main" id="{E6F08AA8-9D7F-D158-526B-777799FF5DDA}"/>
              </a:ext>
            </a:extLst>
          </p:cNvPr>
          <p:cNvCxnSpPr>
            <a:cxnSpLocks/>
            <a:stCxn id="96" idx="2"/>
            <a:endCxn id="98" idx="0"/>
          </p:cNvCxnSpPr>
          <p:nvPr/>
        </p:nvCxnSpPr>
        <p:spPr>
          <a:xfrm flipH="1">
            <a:off x="4597540" y="1590675"/>
            <a:ext cx="1657209" cy="585341"/>
          </a:xfrm>
          <a:prstGeom prst="line">
            <a:avLst/>
          </a:prstGeom>
          <a:noFill/>
          <a:ln w="6350" cap="flat" cmpd="sng" algn="ctr">
            <a:solidFill>
              <a:srgbClr val="212121"/>
            </a:solidFill>
            <a:prstDash val="solid"/>
            <a:miter lim="800000"/>
          </a:ln>
          <a:effectLst/>
        </p:spPr>
      </p:cxnSp>
      <p:cxnSp>
        <p:nvCxnSpPr>
          <p:cNvPr id="148" name="Straight Connector 147">
            <a:extLst>
              <a:ext uri="{FF2B5EF4-FFF2-40B4-BE49-F238E27FC236}">
                <a16:creationId xmlns:a16="http://schemas.microsoft.com/office/drawing/2014/main" id="{DF7BEE17-12BD-2333-F646-9335B3AB0832}"/>
              </a:ext>
            </a:extLst>
          </p:cNvPr>
          <p:cNvCxnSpPr>
            <a:cxnSpLocks/>
            <a:endCxn id="95" idx="0"/>
          </p:cNvCxnSpPr>
          <p:nvPr/>
        </p:nvCxnSpPr>
        <p:spPr>
          <a:xfrm flipV="1">
            <a:off x="7072017" y="1220284"/>
            <a:ext cx="1986002" cy="38962"/>
          </a:xfrm>
          <a:prstGeom prst="line">
            <a:avLst/>
          </a:prstGeom>
          <a:noFill/>
          <a:ln w="6350" cap="flat" cmpd="sng" algn="ctr">
            <a:solidFill>
              <a:srgbClr val="212121"/>
            </a:solidFill>
            <a:prstDash val="solid"/>
            <a:miter lim="800000"/>
          </a:ln>
          <a:effectLst/>
        </p:spPr>
      </p:cxnSp>
      <p:cxnSp>
        <p:nvCxnSpPr>
          <p:cNvPr id="149" name="Straight Connector 148">
            <a:extLst>
              <a:ext uri="{FF2B5EF4-FFF2-40B4-BE49-F238E27FC236}">
                <a16:creationId xmlns:a16="http://schemas.microsoft.com/office/drawing/2014/main" id="{B8978D9D-FAEE-46A3-59AE-7ADDA6565C9C}"/>
              </a:ext>
            </a:extLst>
          </p:cNvPr>
          <p:cNvCxnSpPr>
            <a:cxnSpLocks/>
            <a:endCxn id="94" idx="1"/>
          </p:cNvCxnSpPr>
          <p:nvPr/>
        </p:nvCxnSpPr>
        <p:spPr>
          <a:xfrm>
            <a:off x="7072017" y="1259246"/>
            <a:ext cx="1567714" cy="1600836"/>
          </a:xfrm>
          <a:prstGeom prst="line">
            <a:avLst/>
          </a:prstGeom>
          <a:noFill/>
          <a:ln w="6350" cap="flat" cmpd="sng" algn="ctr">
            <a:solidFill>
              <a:srgbClr val="212121"/>
            </a:solidFill>
            <a:prstDash val="solid"/>
            <a:miter lim="800000"/>
          </a:ln>
          <a:effectLst/>
        </p:spPr>
      </p:cxnSp>
      <p:cxnSp>
        <p:nvCxnSpPr>
          <p:cNvPr id="150" name="Straight Connector 149">
            <a:extLst>
              <a:ext uri="{FF2B5EF4-FFF2-40B4-BE49-F238E27FC236}">
                <a16:creationId xmlns:a16="http://schemas.microsoft.com/office/drawing/2014/main" id="{964B6036-0DB7-77B5-E747-CA24CA139137}"/>
              </a:ext>
            </a:extLst>
          </p:cNvPr>
          <p:cNvCxnSpPr>
            <a:cxnSpLocks/>
            <a:stCxn id="95" idx="3"/>
            <a:endCxn id="94" idx="0"/>
          </p:cNvCxnSpPr>
          <p:nvPr/>
        </p:nvCxnSpPr>
        <p:spPr>
          <a:xfrm>
            <a:off x="8848469" y="2058484"/>
            <a:ext cx="812" cy="592048"/>
          </a:xfrm>
          <a:prstGeom prst="line">
            <a:avLst/>
          </a:prstGeom>
          <a:noFill/>
          <a:ln w="12700" cap="flat" cmpd="sng" algn="ctr">
            <a:solidFill>
              <a:srgbClr val="212121"/>
            </a:solidFill>
            <a:prstDash val="solid"/>
            <a:miter lim="800000"/>
          </a:ln>
          <a:effectLst/>
        </p:spPr>
      </p:cxnSp>
      <p:sp>
        <p:nvSpPr>
          <p:cNvPr id="151" name="Freeform 61">
            <a:extLst>
              <a:ext uri="{FF2B5EF4-FFF2-40B4-BE49-F238E27FC236}">
                <a16:creationId xmlns:a16="http://schemas.microsoft.com/office/drawing/2014/main" id="{7C71304C-E4E5-4F79-2EE4-9B3E5ADDCC81}"/>
              </a:ext>
            </a:extLst>
          </p:cNvPr>
          <p:cNvSpPr/>
          <p:nvPr/>
        </p:nvSpPr>
        <p:spPr>
          <a:xfrm>
            <a:off x="6882150" y="1903751"/>
            <a:ext cx="209862" cy="2173574"/>
          </a:xfrm>
          <a:custGeom>
            <a:avLst/>
            <a:gdLst>
              <a:gd name="connsiteX0" fmla="*/ 0 w 209862"/>
              <a:gd name="connsiteY0" fmla="*/ 0 h 2173574"/>
              <a:gd name="connsiteX1" fmla="*/ 209862 w 209862"/>
              <a:gd name="connsiteY1" fmla="*/ 1633928 h 2173574"/>
              <a:gd name="connsiteX2" fmla="*/ 209862 w 209862"/>
              <a:gd name="connsiteY2" fmla="*/ 2173574 h 2173574"/>
            </a:gdLst>
            <a:ahLst/>
            <a:cxnLst>
              <a:cxn ang="0">
                <a:pos x="connsiteX0" y="connsiteY0"/>
              </a:cxn>
              <a:cxn ang="0">
                <a:pos x="connsiteX1" y="connsiteY1"/>
              </a:cxn>
              <a:cxn ang="0">
                <a:pos x="connsiteX2" y="connsiteY2"/>
              </a:cxn>
            </a:cxnLst>
            <a:rect l="l" t="t" r="r" b="b"/>
            <a:pathLst>
              <a:path w="209862" h="2173574">
                <a:moveTo>
                  <a:pt x="0" y="0"/>
                </a:moveTo>
                <a:lnTo>
                  <a:pt x="209862" y="1633928"/>
                </a:lnTo>
                <a:lnTo>
                  <a:pt x="209862" y="2173574"/>
                </a:lnTo>
              </a:path>
            </a:pathLst>
          </a:custGeom>
          <a:noFill/>
          <a:ln w="6350" cap="flat" cmpd="sng" algn="ctr">
            <a:solidFill>
              <a:srgbClr val="21212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boto Condensed"/>
              <a:ea typeface="+mn-ea"/>
              <a:cs typeface="+mn-cs"/>
            </a:endParaRPr>
          </a:p>
        </p:txBody>
      </p:sp>
      <p:sp>
        <p:nvSpPr>
          <p:cNvPr id="152" name="Freeform 62">
            <a:extLst>
              <a:ext uri="{FF2B5EF4-FFF2-40B4-BE49-F238E27FC236}">
                <a16:creationId xmlns:a16="http://schemas.microsoft.com/office/drawing/2014/main" id="{D413AC91-5C70-1C8E-2E35-4FAFF5C6702F}"/>
              </a:ext>
            </a:extLst>
          </p:cNvPr>
          <p:cNvSpPr/>
          <p:nvPr/>
        </p:nvSpPr>
        <p:spPr>
          <a:xfrm>
            <a:off x="6972091" y="1798820"/>
            <a:ext cx="584616" cy="2818150"/>
          </a:xfrm>
          <a:custGeom>
            <a:avLst/>
            <a:gdLst>
              <a:gd name="connsiteX0" fmla="*/ 0 w 584616"/>
              <a:gd name="connsiteY0" fmla="*/ 0 h 2818150"/>
              <a:gd name="connsiteX1" fmla="*/ 584616 w 584616"/>
              <a:gd name="connsiteY1" fmla="*/ 2008682 h 2818150"/>
              <a:gd name="connsiteX2" fmla="*/ 584616 w 584616"/>
              <a:gd name="connsiteY2" fmla="*/ 2818150 h 2818150"/>
            </a:gdLst>
            <a:ahLst/>
            <a:cxnLst>
              <a:cxn ang="0">
                <a:pos x="connsiteX0" y="connsiteY0"/>
              </a:cxn>
              <a:cxn ang="0">
                <a:pos x="connsiteX1" y="connsiteY1"/>
              </a:cxn>
              <a:cxn ang="0">
                <a:pos x="connsiteX2" y="connsiteY2"/>
              </a:cxn>
            </a:cxnLst>
            <a:rect l="l" t="t" r="r" b="b"/>
            <a:pathLst>
              <a:path w="584616" h="2818150">
                <a:moveTo>
                  <a:pt x="0" y="0"/>
                </a:moveTo>
                <a:lnTo>
                  <a:pt x="584616" y="2008682"/>
                </a:lnTo>
                <a:lnTo>
                  <a:pt x="584616" y="2818150"/>
                </a:lnTo>
              </a:path>
            </a:pathLst>
          </a:custGeom>
          <a:noFill/>
          <a:ln w="6350" cap="flat" cmpd="sng" algn="ctr">
            <a:solidFill>
              <a:srgbClr val="21212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boto Condensed"/>
              <a:ea typeface="+mn-ea"/>
              <a:cs typeface="+mn-cs"/>
            </a:endParaRPr>
          </a:p>
        </p:txBody>
      </p:sp>
      <p:sp>
        <p:nvSpPr>
          <p:cNvPr id="153" name="Freeform 63">
            <a:extLst>
              <a:ext uri="{FF2B5EF4-FFF2-40B4-BE49-F238E27FC236}">
                <a16:creationId xmlns:a16="http://schemas.microsoft.com/office/drawing/2014/main" id="{B5BD31BC-7C0E-E0C3-01D8-13360446FC3E}"/>
              </a:ext>
            </a:extLst>
          </p:cNvPr>
          <p:cNvSpPr/>
          <p:nvPr/>
        </p:nvSpPr>
        <p:spPr>
          <a:xfrm>
            <a:off x="7072018" y="3463042"/>
            <a:ext cx="454710" cy="224537"/>
          </a:xfrm>
          <a:custGeom>
            <a:avLst/>
            <a:gdLst>
              <a:gd name="connsiteX0" fmla="*/ 0 w 419725"/>
              <a:gd name="connsiteY0" fmla="*/ 0 h 239842"/>
              <a:gd name="connsiteX1" fmla="*/ 419725 w 419725"/>
              <a:gd name="connsiteY1" fmla="*/ 239842 h 239842"/>
            </a:gdLst>
            <a:ahLst/>
            <a:cxnLst>
              <a:cxn ang="0">
                <a:pos x="connsiteX0" y="connsiteY0"/>
              </a:cxn>
              <a:cxn ang="0">
                <a:pos x="connsiteX1" y="connsiteY1"/>
              </a:cxn>
            </a:cxnLst>
            <a:rect l="l" t="t" r="r" b="b"/>
            <a:pathLst>
              <a:path w="419725" h="239842">
                <a:moveTo>
                  <a:pt x="0" y="0"/>
                </a:moveTo>
                <a:lnTo>
                  <a:pt x="419725" y="239842"/>
                </a:lnTo>
              </a:path>
            </a:pathLst>
          </a:custGeom>
          <a:noFill/>
          <a:ln w="6350" cap="flat" cmpd="sng" algn="ctr">
            <a:solidFill>
              <a:srgbClr val="21212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boto Condensed"/>
              <a:ea typeface="+mn-ea"/>
              <a:cs typeface="+mn-cs"/>
            </a:endParaRPr>
          </a:p>
        </p:txBody>
      </p:sp>
      <p:sp>
        <p:nvSpPr>
          <p:cNvPr id="154" name="Oval 153">
            <a:extLst>
              <a:ext uri="{FF2B5EF4-FFF2-40B4-BE49-F238E27FC236}">
                <a16:creationId xmlns:a16="http://schemas.microsoft.com/office/drawing/2014/main" id="{8AA06AFB-A107-90A5-20A7-14F7FE14EF17}"/>
              </a:ext>
            </a:extLst>
          </p:cNvPr>
          <p:cNvSpPr/>
          <p:nvPr/>
        </p:nvSpPr>
        <p:spPr>
          <a:xfrm>
            <a:off x="1135117" y="1259246"/>
            <a:ext cx="4445387" cy="5290705"/>
          </a:xfrm>
          <a:prstGeom prst="ellipse">
            <a:avLst/>
          </a:prstGeom>
          <a:solidFill>
            <a:srgbClr val="FFFF00">
              <a:alpha val="15000"/>
            </a:srgbClr>
          </a:solidFill>
          <a:ln>
            <a:solidFill>
              <a:srgbClr val="F19D19">
                <a:lumMod val="50000"/>
              </a:srgbClr>
            </a:solidFill>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boto Condensed"/>
              <a:ea typeface="+mn-ea"/>
              <a:cs typeface="+mn-cs"/>
            </a:endParaRPr>
          </a:p>
        </p:txBody>
      </p:sp>
      <p:sp>
        <p:nvSpPr>
          <p:cNvPr id="155" name="TextBox 154">
            <a:extLst>
              <a:ext uri="{FF2B5EF4-FFF2-40B4-BE49-F238E27FC236}">
                <a16:creationId xmlns:a16="http://schemas.microsoft.com/office/drawing/2014/main" id="{F8969F64-24C5-AFA1-84D4-8CE933BEDCCF}"/>
              </a:ext>
            </a:extLst>
          </p:cNvPr>
          <p:cNvSpPr txBox="1"/>
          <p:nvPr/>
        </p:nvSpPr>
        <p:spPr>
          <a:xfrm>
            <a:off x="2969158" y="1345189"/>
            <a:ext cx="709610" cy="461665"/>
          </a:xfrm>
          <a:prstGeom prst="rect">
            <a:avLst/>
          </a:prstGeom>
          <a:noFill/>
        </p:spPr>
        <p:txBody>
          <a:bodyPr wrap="square" rtlCol="0">
            <a:spAutoFit/>
          </a:bodyPr>
          <a:lstStyle/>
          <a:p>
            <a:pPr>
              <a:buClrTx/>
              <a:buFontTx/>
              <a:buNone/>
            </a:pPr>
            <a:r>
              <a:rPr lang="en-US" sz="2400" b="1" kern="1200" dirty="0">
                <a:solidFill>
                  <a:srgbClr val="C00000"/>
                </a:solidFill>
                <a:latin typeface="Roboto Condensed"/>
                <a:ea typeface="+mn-ea"/>
                <a:cs typeface="+mn-cs"/>
              </a:rPr>
              <a:t>BSS</a:t>
            </a:r>
            <a:endParaRPr lang="en-US" sz="1800" b="1" kern="1200" dirty="0">
              <a:solidFill>
                <a:srgbClr val="C00000"/>
              </a:solidFill>
              <a:latin typeface="Roboto Condensed"/>
              <a:ea typeface="+mn-ea"/>
              <a:cs typeface="+mn-cs"/>
            </a:endParaRPr>
          </a:p>
        </p:txBody>
      </p:sp>
      <p:sp>
        <p:nvSpPr>
          <p:cNvPr id="156" name="Oval 155">
            <a:extLst>
              <a:ext uri="{FF2B5EF4-FFF2-40B4-BE49-F238E27FC236}">
                <a16:creationId xmlns:a16="http://schemas.microsoft.com/office/drawing/2014/main" id="{7A6DF6DF-8B66-00EB-465E-8DC27104AD0F}"/>
              </a:ext>
            </a:extLst>
          </p:cNvPr>
          <p:cNvSpPr/>
          <p:nvPr/>
        </p:nvSpPr>
        <p:spPr>
          <a:xfrm rot="1980000">
            <a:off x="5294741" y="3442374"/>
            <a:ext cx="5372205" cy="2614771"/>
          </a:xfrm>
          <a:prstGeom prst="ellipse">
            <a:avLst/>
          </a:prstGeom>
          <a:solidFill>
            <a:srgbClr val="FFFF00">
              <a:alpha val="15000"/>
            </a:srgbClr>
          </a:solidFill>
          <a:ln>
            <a:solidFill>
              <a:srgbClr val="F19D19">
                <a:lumMod val="50000"/>
              </a:srgbClr>
            </a:solidFill>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boto Condensed"/>
              <a:ea typeface="+mn-ea"/>
              <a:cs typeface="+mn-cs"/>
            </a:endParaRPr>
          </a:p>
        </p:txBody>
      </p:sp>
      <p:sp>
        <p:nvSpPr>
          <p:cNvPr id="157" name="TextBox 156">
            <a:extLst>
              <a:ext uri="{FF2B5EF4-FFF2-40B4-BE49-F238E27FC236}">
                <a16:creationId xmlns:a16="http://schemas.microsoft.com/office/drawing/2014/main" id="{E0422381-52A2-74B4-75EB-81EB856902EA}"/>
              </a:ext>
            </a:extLst>
          </p:cNvPr>
          <p:cNvSpPr txBox="1"/>
          <p:nvPr/>
        </p:nvSpPr>
        <p:spPr>
          <a:xfrm>
            <a:off x="7065974" y="5407768"/>
            <a:ext cx="709610" cy="461665"/>
          </a:xfrm>
          <a:prstGeom prst="rect">
            <a:avLst/>
          </a:prstGeom>
          <a:noFill/>
        </p:spPr>
        <p:txBody>
          <a:bodyPr wrap="square" rtlCol="0">
            <a:spAutoFit/>
          </a:bodyPr>
          <a:lstStyle/>
          <a:p>
            <a:pPr>
              <a:buClrTx/>
              <a:buFontTx/>
              <a:buNone/>
            </a:pPr>
            <a:r>
              <a:rPr lang="en-US" sz="2400" b="1" kern="1200" dirty="0">
                <a:solidFill>
                  <a:srgbClr val="C00000"/>
                </a:solidFill>
                <a:latin typeface="Roboto Condensed"/>
                <a:ea typeface="+mn-ea"/>
                <a:cs typeface="+mn-cs"/>
              </a:rPr>
              <a:t>NSS</a:t>
            </a:r>
            <a:endParaRPr lang="en-US" sz="1800" b="1" kern="1200" dirty="0">
              <a:solidFill>
                <a:srgbClr val="C00000"/>
              </a:solidFill>
              <a:latin typeface="Roboto Condensed"/>
              <a:ea typeface="+mn-ea"/>
              <a:cs typeface="+mn-cs"/>
            </a:endParaRPr>
          </a:p>
        </p:txBody>
      </p:sp>
      <p:sp>
        <p:nvSpPr>
          <p:cNvPr id="158" name="TextBox 157">
            <a:extLst>
              <a:ext uri="{FF2B5EF4-FFF2-40B4-BE49-F238E27FC236}">
                <a16:creationId xmlns:a16="http://schemas.microsoft.com/office/drawing/2014/main" id="{DCD3D8F9-9E31-FB38-7467-BE5D4F469392}"/>
              </a:ext>
            </a:extLst>
          </p:cNvPr>
          <p:cNvSpPr txBox="1"/>
          <p:nvPr/>
        </p:nvSpPr>
        <p:spPr>
          <a:xfrm>
            <a:off x="5590637" y="1075746"/>
            <a:ext cx="909124" cy="461665"/>
          </a:xfrm>
          <a:prstGeom prst="rect">
            <a:avLst/>
          </a:prstGeom>
          <a:noFill/>
        </p:spPr>
        <p:txBody>
          <a:bodyPr wrap="square" rtlCol="0">
            <a:spAutoFit/>
          </a:bodyPr>
          <a:lstStyle/>
          <a:p>
            <a:pPr>
              <a:buClrTx/>
              <a:buFontTx/>
              <a:buNone/>
            </a:pPr>
            <a:r>
              <a:rPr lang="en-US" sz="2400" b="1" kern="1200" dirty="0">
                <a:solidFill>
                  <a:srgbClr val="C00000"/>
                </a:solidFill>
                <a:latin typeface="Roboto Condensed"/>
                <a:ea typeface="+mn-ea"/>
                <a:cs typeface="+mn-cs"/>
              </a:rPr>
              <a:t>OSS</a:t>
            </a:r>
            <a:endParaRPr lang="en-US" sz="1800" b="1" kern="1200" dirty="0">
              <a:solidFill>
                <a:srgbClr val="C00000"/>
              </a:solidFill>
              <a:latin typeface="Roboto Condensed"/>
              <a:ea typeface="+mn-ea"/>
              <a:cs typeface="+mn-cs"/>
            </a:endParaRPr>
          </a:p>
        </p:txBody>
      </p:sp>
    </p:spTree>
    <p:extLst>
      <p:ext uri="{BB962C8B-B14F-4D97-AF65-F5344CB8AC3E}">
        <p14:creationId xmlns:p14="http://schemas.microsoft.com/office/powerpoint/2010/main" val="387513380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pic>
        <p:nvPicPr>
          <p:cNvPr id="219" name="Google Shape;219;p26"/>
          <p:cNvPicPr preferRelativeResize="0"/>
          <p:nvPr/>
        </p:nvPicPr>
        <p:blipFill>
          <a:blip r:embed="rId3">
            <a:alphaModFix/>
          </a:blip>
          <a:stretch>
            <a:fillRect/>
          </a:stretch>
        </p:blipFill>
        <p:spPr>
          <a:xfrm>
            <a:off x="0" y="1"/>
            <a:ext cx="12192000" cy="6852444"/>
          </a:xfrm>
          <a:prstGeom prst="rect">
            <a:avLst/>
          </a:prstGeom>
          <a:noFill/>
          <a:ln>
            <a:noFill/>
          </a:ln>
        </p:spPr>
      </p:pic>
      <p:pic>
        <p:nvPicPr>
          <p:cNvPr id="220" name="Google Shape;220;p26"/>
          <p:cNvPicPr preferRelativeResize="0"/>
          <p:nvPr/>
        </p:nvPicPr>
        <p:blipFill>
          <a:blip r:embed="rId4">
            <a:alphaModFix/>
          </a:blip>
          <a:stretch>
            <a:fillRect/>
          </a:stretch>
        </p:blipFill>
        <p:spPr>
          <a:xfrm>
            <a:off x="6351" y="6334"/>
            <a:ext cx="12179300" cy="6845300"/>
          </a:xfrm>
          <a:prstGeom prst="rect">
            <a:avLst/>
          </a:prstGeom>
          <a:noFill/>
          <a:ln>
            <a:noFill/>
          </a:ln>
        </p:spPr>
      </p:pic>
      <p:sp>
        <p:nvSpPr>
          <p:cNvPr id="221" name="Google Shape;221;p26"/>
          <p:cNvSpPr txBox="1"/>
          <p:nvPr/>
        </p:nvSpPr>
        <p:spPr>
          <a:xfrm>
            <a:off x="416102" y="1173670"/>
            <a:ext cx="8190623" cy="2215951"/>
          </a:xfrm>
          <a:prstGeom prst="rect">
            <a:avLst/>
          </a:prstGeom>
          <a:noFill/>
          <a:ln>
            <a:noFill/>
          </a:ln>
        </p:spPr>
        <p:txBody>
          <a:bodyPr spcFirstLastPara="1" wrap="square" lIns="121900" tIns="121900" rIns="121900" bIns="121900" anchor="t" anchorCtr="0">
            <a:spAutoFit/>
          </a:bodyPr>
          <a:lstStyle/>
          <a:p>
            <a:pPr lvl="0"/>
            <a:r>
              <a:rPr lang="en-IN" sz="6400" b="1" dirty="0">
                <a:solidFill>
                  <a:schemeClr val="dk2"/>
                </a:solidFill>
                <a:latin typeface="Proxima Nova"/>
                <a:ea typeface="Proxima Nova"/>
                <a:cs typeface="Proxima Nova"/>
                <a:sym typeface="Proxima Nova"/>
              </a:rPr>
              <a:t>GSM Addresses and Identifiers</a:t>
            </a:r>
          </a:p>
        </p:txBody>
      </p:sp>
      <p:pic>
        <p:nvPicPr>
          <p:cNvPr id="225" name="Google Shape;225;p26"/>
          <p:cNvPicPr preferRelativeResize="0"/>
          <p:nvPr/>
        </p:nvPicPr>
        <p:blipFill>
          <a:blip r:embed="rId5">
            <a:alphaModFix/>
          </a:blip>
          <a:stretch>
            <a:fillRect/>
          </a:stretch>
        </p:blipFill>
        <p:spPr>
          <a:xfrm>
            <a:off x="9817918" y="198118"/>
            <a:ext cx="1993900" cy="495300"/>
          </a:xfrm>
          <a:prstGeom prst="rect">
            <a:avLst/>
          </a:prstGeom>
          <a:noFill/>
          <a:ln>
            <a:noFill/>
          </a:ln>
        </p:spPr>
      </p:pic>
    </p:spTree>
    <p:extLst>
      <p:ext uri="{BB962C8B-B14F-4D97-AF65-F5344CB8AC3E}">
        <p14:creationId xmlns:p14="http://schemas.microsoft.com/office/powerpoint/2010/main" val="256530615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r>
              <a:rPr lang="en-US" sz="3067" dirty="0">
                <a:solidFill>
                  <a:srgbClr val="00A4B6"/>
                </a:solidFill>
                <a:latin typeface="Cambria" panose="02040503050406030204" pitchFamily="18" charset="0"/>
                <a:ea typeface="Cambria" panose="02040503050406030204" pitchFamily="18" charset="0"/>
                <a:cs typeface="Proxima Nova"/>
                <a:sym typeface="Proxima Nova"/>
              </a:rPr>
              <a:t>GSM Addresses and Identifiers</a:t>
            </a:r>
            <a:endParaRPr sz="3067" dirty="0">
              <a:solidFill>
                <a:srgbClr val="00A4B6"/>
              </a:solidFill>
              <a:latin typeface="Cambria" panose="02040503050406030204" pitchFamily="18" charset="0"/>
              <a:ea typeface="Cambria" panose="02040503050406030204" pitchFamily="18" charset="0"/>
              <a:cs typeface="Proxima Nova"/>
              <a:sym typeface="Proxima Nova"/>
            </a:endParaRPr>
          </a:p>
        </p:txBody>
      </p:sp>
      <p:pic>
        <p:nvPicPr>
          <p:cNvPr id="12" name="Picture 2" descr="https://i1.wp.com/mobilepacketcore.com/wp-content/uploads/2018/11/ms-identifiers.png?fit=730%2C459&amp;ssl=1">
            <a:extLst>
              <a:ext uri="{FF2B5EF4-FFF2-40B4-BE49-F238E27FC236}">
                <a16:creationId xmlns:a16="http://schemas.microsoft.com/office/drawing/2014/main" id="{6F4437DD-75FE-6814-7825-E403869AB47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5280" y="974181"/>
            <a:ext cx="6953250" cy="437197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What is the difference between ICCID, IMSI and IMEI numbers? - Quora">
            <a:extLst>
              <a:ext uri="{FF2B5EF4-FFF2-40B4-BE49-F238E27FC236}">
                <a16:creationId xmlns:a16="http://schemas.microsoft.com/office/drawing/2014/main" id="{0FB0C3C4-44D9-CE49-4141-C5CF80995AD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946800" y="1652086"/>
            <a:ext cx="5015834" cy="30161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039171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r>
              <a:rPr lang="en-US" sz="3067" dirty="0">
                <a:solidFill>
                  <a:srgbClr val="00A4B6"/>
                </a:solidFill>
                <a:latin typeface="Cambria" panose="02040503050406030204" pitchFamily="18" charset="0"/>
                <a:ea typeface="Cambria" panose="02040503050406030204" pitchFamily="18" charset="0"/>
                <a:cs typeface="Proxima Nova"/>
                <a:sym typeface="Proxima Nova"/>
              </a:rPr>
              <a:t>GSM Addresses and Identifiers: IMSI</a:t>
            </a:r>
          </a:p>
        </p:txBody>
      </p:sp>
      <p:sp>
        <p:nvSpPr>
          <p:cNvPr id="27" name="Content Placeholder 2">
            <a:extLst>
              <a:ext uri="{FF2B5EF4-FFF2-40B4-BE49-F238E27FC236}">
                <a16:creationId xmlns:a16="http://schemas.microsoft.com/office/drawing/2014/main" id="{1B06AEE8-9554-BD92-382B-E8D235B951D4}"/>
              </a:ext>
            </a:extLst>
          </p:cNvPr>
          <p:cNvSpPr txBox="1">
            <a:spLocks/>
          </p:cNvSpPr>
          <p:nvPr/>
        </p:nvSpPr>
        <p:spPr>
          <a:xfrm>
            <a:off x="131181" y="1015413"/>
            <a:ext cx="7405266" cy="5438596"/>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rgbClr val="5430AA"/>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5430AA"/>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5430AA"/>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5430AA"/>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5430AA"/>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r>
              <a:rPr kumimoji="0" lang="en-US" sz="2400" b="1"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IMSI</a:t>
            </a:r>
            <a:r>
              <a:rPr kumimoji="0" lang="en-US"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a:t>
            </a:r>
            <a:r>
              <a:rPr kumimoji="0" lang="en-US" sz="2400" b="1"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I</a:t>
            </a:r>
            <a:r>
              <a:rPr kumimoji="0" lang="en-US"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nternational </a:t>
            </a:r>
            <a:r>
              <a:rPr kumimoji="0" lang="en-US" sz="2400" b="1"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M</a:t>
            </a:r>
            <a:r>
              <a:rPr kumimoji="0" lang="en-US"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obile </a:t>
            </a:r>
            <a:r>
              <a:rPr kumimoji="0" lang="en-US" sz="2400" b="1"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S</a:t>
            </a:r>
            <a:r>
              <a:rPr kumimoji="0" lang="en-US"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ubscriber </a:t>
            </a:r>
            <a:r>
              <a:rPr kumimoji="0" lang="en-US" sz="2400" b="1"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I</a:t>
            </a:r>
            <a:r>
              <a:rPr kumimoji="0" lang="en-US"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dentity</a:t>
            </a:r>
            <a:endParaRPr kumimoji="0" lang="en-IN"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endParaRPr>
          </a:p>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r>
              <a:rPr kumimoji="0" lang="en-IN"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IMSI </a:t>
            </a:r>
            <a:r>
              <a:rPr kumimoji="0" lang="en-IN" sz="24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identifies</a:t>
            </a:r>
            <a:r>
              <a:rPr kumimoji="0" lang="en-IN"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a:t>
            </a:r>
            <a:r>
              <a:rPr kumimoji="0" lang="en-IN" sz="24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registered</a:t>
            </a:r>
            <a:r>
              <a:rPr kumimoji="0" lang="en-IN"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smartphone users </a:t>
            </a:r>
          </a:p>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r>
              <a:rPr kumimoji="0" lang="en-IN"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A working </a:t>
            </a:r>
            <a:r>
              <a:rPr kumimoji="0" lang="en-IN" sz="24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SIM card </a:t>
            </a:r>
            <a:r>
              <a:rPr kumimoji="0" lang="en-IN"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has a </a:t>
            </a:r>
            <a:r>
              <a:rPr kumimoji="0" lang="en-IN" sz="24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valid IMSI</a:t>
            </a:r>
          </a:p>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r>
              <a:rPr kumimoji="0" lang="en-IN"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Each IMSI consists of three parts: </a:t>
            </a:r>
          </a:p>
          <a:p>
            <a:pPr marL="457200" marR="0" lvl="0" indent="-457200" algn="just" defTabSz="914400" rtl="0" eaLnBrk="1" fontAlgn="auto" latinLnBrk="0" hangingPunct="1">
              <a:lnSpc>
                <a:spcPct val="90000"/>
              </a:lnSpc>
              <a:spcBef>
                <a:spcPts val="1000"/>
              </a:spcBef>
              <a:spcAft>
                <a:spcPts val="0"/>
              </a:spcAft>
              <a:buClr>
                <a:srgbClr val="5430AA"/>
              </a:buClr>
              <a:buSzTx/>
              <a:buFont typeface="+mj-lt"/>
              <a:buAutoNum type="arabicPeriod"/>
              <a:tabLst/>
              <a:defRPr/>
            </a:pPr>
            <a:r>
              <a:rPr kumimoji="0" lang="en-IN"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Mobile Subscriber Identification Number (</a:t>
            </a:r>
            <a:r>
              <a:rPr kumimoji="0" lang="en-IN" sz="24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MSIN</a:t>
            </a:r>
            <a:r>
              <a:rPr kumimoji="0" lang="en-IN"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a:t>
            </a:r>
          </a:p>
          <a:p>
            <a:pPr marL="809625" marR="0" lvl="1" indent="-352425" algn="just" defTabSz="914400" rtl="0" eaLnBrk="1" fontAlgn="auto" latinLnBrk="0" hangingPunct="1">
              <a:lnSpc>
                <a:spcPct val="90000"/>
              </a:lnSpc>
              <a:spcBef>
                <a:spcPts val="500"/>
              </a:spcBef>
              <a:spcAft>
                <a:spcPts val="0"/>
              </a:spcAft>
              <a:buClr>
                <a:srgbClr val="5430AA"/>
              </a:buClr>
              <a:buSzTx/>
              <a:buFont typeface="Wingdings 3" panose="05040102010807070707" pitchFamily="18" charset="2"/>
              <a:buChar char=""/>
              <a:tabLst/>
              <a:defRPr/>
            </a:pPr>
            <a:r>
              <a:rPr kumimoji="0" lang="en-IN" sz="20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identifies the subscriber in his or her mobile network.</a:t>
            </a:r>
          </a:p>
          <a:p>
            <a:pPr marL="457200" marR="0" lvl="0" indent="-457200" algn="just" defTabSz="914400" rtl="0" eaLnBrk="1" fontAlgn="auto" latinLnBrk="0" hangingPunct="1">
              <a:lnSpc>
                <a:spcPct val="90000"/>
              </a:lnSpc>
              <a:spcBef>
                <a:spcPts val="1000"/>
              </a:spcBef>
              <a:spcAft>
                <a:spcPts val="0"/>
              </a:spcAft>
              <a:buClr>
                <a:srgbClr val="5430AA"/>
              </a:buClr>
              <a:buSzTx/>
              <a:buFont typeface="+mj-lt"/>
              <a:buAutoNum type="arabicPeriod"/>
              <a:tabLst/>
              <a:defRPr/>
            </a:pPr>
            <a:r>
              <a:rPr kumimoji="0" lang="en-IN"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Mobile Country Code (</a:t>
            </a:r>
            <a:r>
              <a:rPr kumimoji="0" lang="en-IN" sz="24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MCC</a:t>
            </a:r>
            <a:r>
              <a:rPr kumimoji="0" lang="en-IN"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a:t>
            </a:r>
          </a:p>
          <a:p>
            <a:pPr marL="809625" marR="0" lvl="1" indent="-352425" algn="just" defTabSz="914400" rtl="0" eaLnBrk="1" fontAlgn="auto" latinLnBrk="0" hangingPunct="1">
              <a:lnSpc>
                <a:spcPct val="90000"/>
              </a:lnSpc>
              <a:spcBef>
                <a:spcPts val="500"/>
              </a:spcBef>
              <a:spcAft>
                <a:spcPts val="0"/>
              </a:spcAft>
              <a:buClr>
                <a:srgbClr val="5430AA"/>
              </a:buClr>
              <a:buSzTx/>
              <a:buFont typeface="Wingdings 3" panose="05040102010807070707" pitchFamily="18" charset="2"/>
              <a:buChar char=""/>
              <a:tabLst/>
              <a:defRPr/>
            </a:pPr>
            <a:r>
              <a:rPr kumimoji="0" lang="en-IN" sz="20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It gets 3 decimal places and identifies the country of mobile device owner. </a:t>
            </a:r>
          </a:p>
          <a:p>
            <a:pPr marL="457200" marR="0" lvl="0" indent="-457200" algn="just" defTabSz="914400" rtl="0" eaLnBrk="1" fontAlgn="auto" latinLnBrk="0" hangingPunct="1">
              <a:lnSpc>
                <a:spcPct val="90000"/>
              </a:lnSpc>
              <a:spcBef>
                <a:spcPts val="1000"/>
              </a:spcBef>
              <a:spcAft>
                <a:spcPts val="0"/>
              </a:spcAft>
              <a:buClr>
                <a:srgbClr val="5430AA"/>
              </a:buClr>
              <a:buSzTx/>
              <a:buFont typeface="+mj-lt"/>
              <a:buAutoNum type="arabicPeriod"/>
              <a:tabLst/>
              <a:defRPr/>
            </a:pPr>
            <a:r>
              <a:rPr kumimoji="0" lang="en-IN"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Mobile Network Code (</a:t>
            </a:r>
            <a:r>
              <a:rPr kumimoji="0" lang="en-IN" sz="24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MNC</a:t>
            </a:r>
            <a:r>
              <a:rPr kumimoji="0" lang="en-IN"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a:t>
            </a:r>
          </a:p>
          <a:p>
            <a:pPr marL="809625" marR="0" lvl="1" indent="-352425" algn="just" defTabSz="914400" rtl="0" eaLnBrk="1" fontAlgn="auto" latinLnBrk="0" hangingPunct="1">
              <a:lnSpc>
                <a:spcPct val="90000"/>
              </a:lnSpc>
              <a:spcBef>
                <a:spcPts val="500"/>
              </a:spcBef>
              <a:spcAft>
                <a:spcPts val="0"/>
              </a:spcAft>
              <a:buClr>
                <a:srgbClr val="5430AA"/>
              </a:buClr>
              <a:buSzTx/>
              <a:buFont typeface="Wingdings 3" panose="05040102010807070707" pitchFamily="18" charset="2"/>
              <a:buChar char=""/>
              <a:tabLst/>
              <a:defRPr/>
            </a:pPr>
            <a:r>
              <a:rPr kumimoji="0" lang="en-IN" sz="20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It identifies your carrier network</a:t>
            </a:r>
          </a:p>
        </p:txBody>
      </p:sp>
      <p:sp>
        <p:nvSpPr>
          <p:cNvPr id="28" name="Rounded Rectangle 29">
            <a:extLst>
              <a:ext uri="{FF2B5EF4-FFF2-40B4-BE49-F238E27FC236}">
                <a16:creationId xmlns:a16="http://schemas.microsoft.com/office/drawing/2014/main" id="{69F90EDD-FB48-2C67-BE83-7EDFB3E4A9D7}"/>
              </a:ext>
            </a:extLst>
          </p:cNvPr>
          <p:cNvSpPr/>
          <p:nvPr/>
        </p:nvSpPr>
        <p:spPr>
          <a:xfrm>
            <a:off x="7478696" y="2193758"/>
            <a:ext cx="1066800" cy="381861"/>
          </a:xfrm>
          <a:prstGeom prst="roundRect">
            <a:avLst/>
          </a:prstGeom>
          <a:solidFill>
            <a:srgbClr val="CC99FF"/>
          </a:solidFill>
          <a:ln w="6350" cap="flat" cmpd="sng" algn="ctr">
            <a:solidFill>
              <a:srgbClr val="5430AA"/>
            </a:solid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212121"/>
                </a:solidFill>
                <a:effectLst/>
                <a:uLnTx/>
                <a:uFillTx/>
                <a:latin typeface="Roboto Condensed"/>
                <a:ea typeface="+mn-ea"/>
                <a:cs typeface="+mn-cs"/>
              </a:rPr>
              <a:t>MCC</a:t>
            </a:r>
          </a:p>
        </p:txBody>
      </p:sp>
      <p:sp>
        <p:nvSpPr>
          <p:cNvPr id="29" name="Rounded Rectangle 30">
            <a:extLst>
              <a:ext uri="{FF2B5EF4-FFF2-40B4-BE49-F238E27FC236}">
                <a16:creationId xmlns:a16="http://schemas.microsoft.com/office/drawing/2014/main" id="{B4C7EEB4-BECE-3D54-B9C9-B41A6E58A6ED}"/>
              </a:ext>
            </a:extLst>
          </p:cNvPr>
          <p:cNvSpPr/>
          <p:nvPr/>
        </p:nvSpPr>
        <p:spPr>
          <a:xfrm>
            <a:off x="9030857" y="2206255"/>
            <a:ext cx="1111526" cy="358814"/>
          </a:xfrm>
          <a:prstGeom prst="roundRect">
            <a:avLst/>
          </a:prstGeom>
          <a:solidFill>
            <a:srgbClr val="CC99FF"/>
          </a:solidFill>
          <a:ln w="6350" cap="flat" cmpd="sng" algn="ctr">
            <a:solidFill>
              <a:srgbClr val="5430AA"/>
            </a:solid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212121"/>
                </a:solidFill>
                <a:effectLst/>
                <a:uLnTx/>
                <a:uFillTx/>
                <a:latin typeface="Roboto Condensed"/>
                <a:ea typeface="+mn-ea"/>
                <a:cs typeface="+mn-cs"/>
              </a:rPr>
              <a:t>MNC</a:t>
            </a:r>
          </a:p>
        </p:txBody>
      </p:sp>
      <p:sp>
        <p:nvSpPr>
          <p:cNvPr id="30" name="Rounded Rectangle 31">
            <a:extLst>
              <a:ext uri="{FF2B5EF4-FFF2-40B4-BE49-F238E27FC236}">
                <a16:creationId xmlns:a16="http://schemas.microsoft.com/office/drawing/2014/main" id="{DB8E3EF2-118B-22BF-ABCA-2B57100FB50B}"/>
              </a:ext>
            </a:extLst>
          </p:cNvPr>
          <p:cNvSpPr/>
          <p:nvPr/>
        </p:nvSpPr>
        <p:spPr>
          <a:xfrm>
            <a:off x="10627744" y="2206255"/>
            <a:ext cx="930137" cy="358814"/>
          </a:xfrm>
          <a:prstGeom prst="roundRect">
            <a:avLst/>
          </a:prstGeom>
          <a:solidFill>
            <a:srgbClr val="CC99FF"/>
          </a:solidFill>
          <a:ln w="6350" cap="flat" cmpd="sng" algn="ctr">
            <a:solidFill>
              <a:srgbClr val="5430AA"/>
            </a:solid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212121"/>
                </a:solidFill>
                <a:effectLst/>
                <a:uLnTx/>
                <a:uFillTx/>
                <a:latin typeface="Roboto Condensed"/>
                <a:ea typeface="+mn-ea"/>
                <a:cs typeface="+mn-cs"/>
              </a:rPr>
              <a:t>MSIN</a:t>
            </a:r>
          </a:p>
        </p:txBody>
      </p:sp>
      <p:cxnSp>
        <p:nvCxnSpPr>
          <p:cNvPr id="31" name="Straight Arrow Connector 30">
            <a:extLst>
              <a:ext uri="{FF2B5EF4-FFF2-40B4-BE49-F238E27FC236}">
                <a16:creationId xmlns:a16="http://schemas.microsoft.com/office/drawing/2014/main" id="{FF8BBE77-F314-0F10-39F7-DB6A1E696CC2}"/>
              </a:ext>
            </a:extLst>
          </p:cNvPr>
          <p:cNvCxnSpPr>
            <a:cxnSpLocks/>
          </p:cNvCxnSpPr>
          <p:nvPr/>
        </p:nvCxnSpPr>
        <p:spPr>
          <a:xfrm>
            <a:off x="7326295" y="1507096"/>
            <a:ext cx="4392000" cy="0"/>
          </a:xfrm>
          <a:prstGeom prst="straightConnector1">
            <a:avLst/>
          </a:prstGeom>
          <a:noFill/>
          <a:ln w="12700" cap="flat" cmpd="sng" algn="ctr">
            <a:solidFill>
              <a:srgbClr val="212121"/>
            </a:solidFill>
            <a:prstDash val="solid"/>
            <a:miter lim="800000"/>
            <a:headEnd type="triangle"/>
            <a:tailEnd type="triangle"/>
          </a:ln>
          <a:effectLst/>
        </p:spPr>
      </p:cxnSp>
      <p:cxnSp>
        <p:nvCxnSpPr>
          <p:cNvPr id="32" name="Straight Arrow Connector 31">
            <a:extLst>
              <a:ext uri="{FF2B5EF4-FFF2-40B4-BE49-F238E27FC236}">
                <a16:creationId xmlns:a16="http://schemas.microsoft.com/office/drawing/2014/main" id="{63F5E20C-8E88-8677-DE89-DACBE1F599BA}"/>
              </a:ext>
            </a:extLst>
          </p:cNvPr>
          <p:cNvCxnSpPr>
            <a:cxnSpLocks/>
          </p:cNvCxnSpPr>
          <p:nvPr/>
        </p:nvCxnSpPr>
        <p:spPr>
          <a:xfrm>
            <a:off x="7326296" y="3260558"/>
            <a:ext cx="4311098" cy="0"/>
          </a:xfrm>
          <a:prstGeom prst="straightConnector1">
            <a:avLst/>
          </a:prstGeom>
          <a:noFill/>
          <a:ln w="12700" cap="flat" cmpd="sng" algn="ctr">
            <a:solidFill>
              <a:srgbClr val="212121"/>
            </a:solidFill>
            <a:prstDash val="solid"/>
            <a:miter lim="800000"/>
            <a:headEnd type="triangle"/>
            <a:tailEnd type="triangle"/>
          </a:ln>
          <a:effectLst/>
        </p:spPr>
      </p:cxnSp>
      <p:cxnSp>
        <p:nvCxnSpPr>
          <p:cNvPr id="33" name="Straight Arrow Connector 32">
            <a:extLst>
              <a:ext uri="{FF2B5EF4-FFF2-40B4-BE49-F238E27FC236}">
                <a16:creationId xmlns:a16="http://schemas.microsoft.com/office/drawing/2014/main" id="{F2674169-5E01-8965-B97F-6D69AC078D12}"/>
              </a:ext>
            </a:extLst>
          </p:cNvPr>
          <p:cNvCxnSpPr>
            <a:cxnSpLocks/>
          </p:cNvCxnSpPr>
          <p:nvPr/>
        </p:nvCxnSpPr>
        <p:spPr>
          <a:xfrm>
            <a:off x="9002696" y="2727158"/>
            <a:ext cx="2641324" cy="0"/>
          </a:xfrm>
          <a:prstGeom prst="straightConnector1">
            <a:avLst/>
          </a:prstGeom>
          <a:noFill/>
          <a:ln w="12700" cap="flat" cmpd="sng" algn="ctr">
            <a:solidFill>
              <a:srgbClr val="212121"/>
            </a:solidFill>
            <a:prstDash val="solid"/>
            <a:miter lim="800000"/>
            <a:headEnd type="triangle"/>
            <a:tailEnd type="triangle"/>
          </a:ln>
          <a:effectLst/>
        </p:spPr>
      </p:cxnSp>
      <p:cxnSp>
        <p:nvCxnSpPr>
          <p:cNvPr id="34" name="Straight Arrow Connector 33">
            <a:extLst>
              <a:ext uri="{FF2B5EF4-FFF2-40B4-BE49-F238E27FC236}">
                <a16:creationId xmlns:a16="http://schemas.microsoft.com/office/drawing/2014/main" id="{90B679A0-8D0E-26CF-F7C7-43D466010A8F}"/>
              </a:ext>
            </a:extLst>
          </p:cNvPr>
          <p:cNvCxnSpPr>
            <a:cxnSpLocks/>
          </p:cNvCxnSpPr>
          <p:nvPr/>
        </p:nvCxnSpPr>
        <p:spPr>
          <a:xfrm>
            <a:off x="7478696" y="1996434"/>
            <a:ext cx="1066800" cy="0"/>
          </a:xfrm>
          <a:prstGeom prst="straightConnector1">
            <a:avLst/>
          </a:prstGeom>
          <a:noFill/>
          <a:ln w="12700" cap="flat" cmpd="sng" algn="ctr">
            <a:solidFill>
              <a:srgbClr val="212121"/>
            </a:solidFill>
            <a:prstDash val="solid"/>
            <a:miter lim="800000"/>
            <a:headEnd type="triangle"/>
            <a:tailEnd type="triangle"/>
          </a:ln>
          <a:effectLst/>
        </p:spPr>
      </p:cxnSp>
      <p:sp>
        <p:nvSpPr>
          <p:cNvPr id="35" name="TextBox 34">
            <a:extLst>
              <a:ext uri="{FF2B5EF4-FFF2-40B4-BE49-F238E27FC236}">
                <a16:creationId xmlns:a16="http://schemas.microsoft.com/office/drawing/2014/main" id="{F829094D-E0CA-57EA-75CF-8F642E660D74}"/>
              </a:ext>
            </a:extLst>
          </p:cNvPr>
          <p:cNvSpPr txBox="1"/>
          <p:nvPr/>
        </p:nvSpPr>
        <p:spPr>
          <a:xfrm>
            <a:off x="8375288" y="1176726"/>
            <a:ext cx="2133600" cy="369332"/>
          </a:xfrm>
          <a:prstGeom prst="rect">
            <a:avLst/>
          </a:prstGeom>
          <a:noFill/>
        </p:spPr>
        <p:txBody>
          <a:bodyPr wrap="square" rtlCol="0">
            <a:spAutoFit/>
          </a:bodyPr>
          <a:lstStyle/>
          <a:p>
            <a:pPr algn="ctr">
              <a:buClrTx/>
              <a:buFontTx/>
              <a:buNone/>
            </a:pPr>
            <a:r>
              <a:rPr lang="en-US" sz="1800" b="1" kern="1200" dirty="0">
                <a:solidFill>
                  <a:srgbClr val="212121"/>
                </a:solidFill>
                <a:latin typeface="Roboto Condensed"/>
                <a:ea typeface="+mn-ea"/>
                <a:cs typeface="+mn-cs"/>
              </a:rPr>
              <a:t>Maximum 15 digit</a:t>
            </a:r>
          </a:p>
        </p:txBody>
      </p:sp>
      <p:sp>
        <p:nvSpPr>
          <p:cNvPr id="36" name="TextBox 35">
            <a:extLst>
              <a:ext uri="{FF2B5EF4-FFF2-40B4-BE49-F238E27FC236}">
                <a16:creationId xmlns:a16="http://schemas.microsoft.com/office/drawing/2014/main" id="{F47E07AC-03AC-5384-A6BE-01BD7851B14A}"/>
              </a:ext>
            </a:extLst>
          </p:cNvPr>
          <p:cNvSpPr txBox="1"/>
          <p:nvPr/>
        </p:nvSpPr>
        <p:spPr>
          <a:xfrm>
            <a:off x="7554896" y="1579338"/>
            <a:ext cx="914400" cy="369332"/>
          </a:xfrm>
          <a:prstGeom prst="rect">
            <a:avLst/>
          </a:prstGeom>
          <a:noFill/>
        </p:spPr>
        <p:txBody>
          <a:bodyPr wrap="square" rtlCol="0">
            <a:spAutoFit/>
          </a:bodyPr>
          <a:lstStyle/>
          <a:p>
            <a:pPr algn="ctr">
              <a:buClrTx/>
              <a:buFontTx/>
              <a:buNone/>
            </a:pPr>
            <a:r>
              <a:rPr lang="en-US" sz="1800" b="1" kern="1200" dirty="0">
                <a:solidFill>
                  <a:srgbClr val="212121"/>
                </a:solidFill>
                <a:latin typeface="Roboto Condensed"/>
                <a:ea typeface="+mn-ea"/>
                <a:cs typeface="+mn-cs"/>
              </a:rPr>
              <a:t>3 digits</a:t>
            </a:r>
          </a:p>
        </p:txBody>
      </p:sp>
      <p:sp>
        <p:nvSpPr>
          <p:cNvPr id="37" name="TextBox 36">
            <a:extLst>
              <a:ext uri="{FF2B5EF4-FFF2-40B4-BE49-F238E27FC236}">
                <a16:creationId xmlns:a16="http://schemas.microsoft.com/office/drawing/2014/main" id="{1185F05E-F016-E100-FFEB-3AE9CA1CC93F}"/>
              </a:ext>
            </a:extLst>
          </p:cNvPr>
          <p:cNvSpPr txBox="1"/>
          <p:nvPr/>
        </p:nvSpPr>
        <p:spPr>
          <a:xfrm>
            <a:off x="9024645" y="1582074"/>
            <a:ext cx="1181100" cy="369332"/>
          </a:xfrm>
          <a:prstGeom prst="rect">
            <a:avLst/>
          </a:prstGeom>
          <a:noFill/>
        </p:spPr>
        <p:txBody>
          <a:bodyPr wrap="square" rtlCol="0">
            <a:spAutoFit/>
          </a:bodyPr>
          <a:lstStyle/>
          <a:p>
            <a:pPr algn="ctr">
              <a:buClrTx/>
              <a:buFontTx/>
              <a:buNone/>
            </a:pPr>
            <a:r>
              <a:rPr lang="en-US" sz="1800" b="1" kern="1200" dirty="0">
                <a:solidFill>
                  <a:srgbClr val="212121"/>
                </a:solidFill>
                <a:latin typeface="Roboto Condensed"/>
                <a:ea typeface="+mn-ea"/>
                <a:cs typeface="+mn-cs"/>
              </a:rPr>
              <a:t>2-3 digits</a:t>
            </a:r>
          </a:p>
        </p:txBody>
      </p:sp>
      <p:sp>
        <p:nvSpPr>
          <p:cNvPr id="38" name="TextBox 37">
            <a:extLst>
              <a:ext uri="{FF2B5EF4-FFF2-40B4-BE49-F238E27FC236}">
                <a16:creationId xmlns:a16="http://schemas.microsoft.com/office/drawing/2014/main" id="{9CC8506F-49F9-203B-1C15-5EC8686CC2D0}"/>
              </a:ext>
            </a:extLst>
          </p:cNvPr>
          <p:cNvSpPr txBox="1"/>
          <p:nvPr/>
        </p:nvSpPr>
        <p:spPr>
          <a:xfrm>
            <a:off x="9256558" y="2727157"/>
            <a:ext cx="2133600" cy="369332"/>
          </a:xfrm>
          <a:prstGeom prst="rect">
            <a:avLst/>
          </a:prstGeom>
          <a:noFill/>
        </p:spPr>
        <p:txBody>
          <a:bodyPr wrap="square" rtlCol="0">
            <a:spAutoFit/>
          </a:bodyPr>
          <a:lstStyle/>
          <a:p>
            <a:pPr algn="ctr">
              <a:buClrTx/>
              <a:buFontTx/>
              <a:buNone/>
            </a:pPr>
            <a:r>
              <a:rPr lang="en-US" sz="1800" b="1" kern="1200" dirty="0">
                <a:solidFill>
                  <a:srgbClr val="212121"/>
                </a:solidFill>
                <a:latin typeface="Roboto Condensed"/>
                <a:ea typeface="+mn-ea"/>
                <a:cs typeface="+mn-cs"/>
              </a:rPr>
              <a:t>National MSI</a:t>
            </a:r>
          </a:p>
        </p:txBody>
      </p:sp>
      <p:sp>
        <p:nvSpPr>
          <p:cNvPr id="39" name="TextBox 38">
            <a:extLst>
              <a:ext uri="{FF2B5EF4-FFF2-40B4-BE49-F238E27FC236}">
                <a16:creationId xmlns:a16="http://schemas.microsoft.com/office/drawing/2014/main" id="{BD4793C8-2C00-FDFC-CB33-481CAF6A9495}"/>
              </a:ext>
            </a:extLst>
          </p:cNvPr>
          <p:cNvSpPr txBox="1"/>
          <p:nvPr/>
        </p:nvSpPr>
        <p:spPr>
          <a:xfrm>
            <a:off x="8934985" y="3258578"/>
            <a:ext cx="1014206" cy="369332"/>
          </a:xfrm>
          <a:prstGeom prst="rect">
            <a:avLst/>
          </a:prstGeom>
          <a:noFill/>
        </p:spPr>
        <p:txBody>
          <a:bodyPr wrap="square" rtlCol="0">
            <a:spAutoFit/>
          </a:bodyPr>
          <a:lstStyle/>
          <a:p>
            <a:pPr algn="ctr">
              <a:buClrTx/>
              <a:buFontTx/>
              <a:buNone/>
            </a:pPr>
            <a:r>
              <a:rPr lang="en-US" sz="1800" b="1" kern="1200" dirty="0">
                <a:solidFill>
                  <a:srgbClr val="212121"/>
                </a:solidFill>
                <a:latin typeface="Roboto Condensed"/>
                <a:ea typeface="+mn-ea"/>
                <a:cs typeface="+mn-cs"/>
              </a:rPr>
              <a:t>IMSI</a:t>
            </a:r>
          </a:p>
        </p:txBody>
      </p:sp>
      <p:sp>
        <p:nvSpPr>
          <p:cNvPr id="40" name="Rounded Rectangle 41">
            <a:extLst>
              <a:ext uri="{FF2B5EF4-FFF2-40B4-BE49-F238E27FC236}">
                <a16:creationId xmlns:a16="http://schemas.microsoft.com/office/drawing/2014/main" id="{291B30AB-D217-F251-F5EA-FA9D659CF068}"/>
              </a:ext>
            </a:extLst>
          </p:cNvPr>
          <p:cNvSpPr/>
          <p:nvPr/>
        </p:nvSpPr>
        <p:spPr>
          <a:xfrm>
            <a:off x="7097696" y="1137764"/>
            <a:ext cx="4876800" cy="2490146"/>
          </a:xfrm>
          <a:prstGeom prst="roundRect">
            <a:avLst/>
          </a:prstGeom>
          <a:noFill/>
          <a:ln w="19050" cap="flat" cmpd="sng" algn="ctr">
            <a:solidFill>
              <a:srgbClr val="212121"/>
            </a:solidFill>
            <a:prstDash val="solid"/>
            <a:roun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12121"/>
              </a:solidFill>
              <a:effectLst/>
              <a:uLnTx/>
              <a:uFillTx/>
              <a:latin typeface="Roboto Condensed"/>
              <a:ea typeface="+mn-ea"/>
              <a:cs typeface="+mn-cs"/>
            </a:endParaRPr>
          </a:p>
        </p:txBody>
      </p:sp>
      <p:cxnSp>
        <p:nvCxnSpPr>
          <p:cNvPr id="41" name="Straight Arrow Connector 40">
            <a:extLst>
              <a:ext uri="{FF2B5EF4-FFF2-40B4-BE49-F238E27FC236}">
                <a16:creationId xmlns:a16="http://schemas.microsoft.com/office/drawing/2014/main" id="{C647D168-7223-C9DB-5B48-375BBC751BCE}"/>
              </a:ext>
            </a:extLst>
          </p:cNvPr>
          <p:cNvCxnSpPr>
            <a:cxnSpLocks/>
          </p:cNvCxnSpPr>
          <p:nvPr/>
        </p:nvCxnSpPr>
        <p:spPr>
          <a:xfrm>
            <a:off x="9059846" y="1996434"/>
            <a:ext cx="1066800" cy="0"/>
          </a:xfrm>
          <a:prstGeom prst="straightConnector1">
            <a:avLst/>
          </a:prstGeom>
          <a:noFill/>
          <a:ln w="12700" cap="flat" cmpd="sng" algn="ctr">
            <a:solidFill>
              <a:srgbClr val="212121"/>
            </a:solidFill>
            <a:prstDash val="solid"/>
            <a:miter lim="800000"/>
            <a:headEnd type="triangle"/>
            <a:tailEnd type="triangle"/>
          </a:ln>
          <a:effectLst/>
        </p:spPr>
      </p:cxnSp>
      <p:sp>
        <p:nvSpPr>
          <p:cNvPr id="42" name="TextBox 41">
            <a:extLst>
              <a:ext uri="{FF2B5EF4-FFF2-40B4-BE49-F238E27FC236}">
                <a16:creationId xmlns:a16="http://schemas.microsoft.com/office/drawing/2014/main" id="{A8517A1C-B286-F301-B74E-6017BA5AA43A}"/>
              </a:ext>
            </a:extLst>
          </p:cNvPr>
          <p:cNvSpPr txBox="1"/>
          <p:nvPr/>
        </p:nvSpPr>
        <p:spPr>
          <a:xfrm>
            <a:off x="10585251" y="1575117"/>
            <a:ext cx="1181100" cy="369332"/>
          </a:xfrm>
          <a:prstGeom prst="rect">
            <a:avLst/>
          </a:prstGeom>
          <a:noFill/>
        </p:spPr>
        <p:txBody>
          <a:bodyPr wrap="square" rtlCol="0">
            <a:spAutoFit/>
          </a:bodyPr>
          <a:lstStyle/>
          <a:p>
            <a:pPr algn="ctr">
              <a:buClrTx/>
              <a:buFontTx/>
              <a:buNone/>
            </a:pPr>
            <a:r>
              <a:rPr lang="en-US" sz="1800" b="1" kern="1200" dirty="0">
                <a:solidFill>
                  <a:srgbClr val="212121"/>
                </a:solidFill>
                <a:latin typeface="Roboto Condensed"/>
                <a:ea typeface="+mn-ea"/>
                <a:cs typeface="+mn-cs"/>
              </a:rPr>
              <a:t>10 digits</a:t>
            </a:r>
          </a:p>
        </p:txBody>
      </p:sp>
      <p:cxnSp>
        <p:nvCxnSpPr>
          <p:cNvPr id="43" name="Straight Arrow Connector 42">
            <a:extLst>
              <a:ext uri="{FF2B5EF4-FFF2-40B4-BE49-F238E27FC236}">
                <a16:creationId xmlns:a16="http://schemas.microsoft.com/office/drawing/2014/main" id="{8EB27A90-3140-E394-D0D1-72EB7C376ADE}"/>
              </a:ext>
            </a:extLst>
          </p:cNvPr>
          <p:cNvCxnSpPr>
            <a:cxnSpLocks/>
          </p:cNvCxnSpPr>
          <p:nvPr/>
        </p:nvCxnSpPr>
        <p:spPr>
          <a:xfrm>
            <a:off x="10620452" y="1989477"/>
            <a:ext cx="1066800" cy="0"/>
          </a:xfrm>
          <a:prstGeom prst="straightConnector1">
            <a:avLst/>
          </a:prstGeom>
          <a:noFill/>
          <a:ln w="12700" cap="flat" cmpd="sng" algn="ctr">
            <a:solidFill>
              <a:srgbClr val="212121"/>
            </a:solidFill>
            <a:prstDash val="solid"/>
            <a:miter lim="800000"/>
            <a:headEnd type="triangle"/>
            <a:tailEnd type="triangle"/>
          </a:ln>
          <a:effectLst/>
        </p:spPr>
      </p:cxnSp>
    </p:spTree>
    <p:extLst>
      <p:ext uri="{BB962C8B-B14F-4D97-AF65-F5344CB8AC3E}">
        <p14:creationId xmlns:p14="http://schemas.microsoft.com/office/powerpoint/2010/main" val="6274231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r>
              <a:rPr lang="en-US" sz="3067" dirty="0">
                <a:solidFill>
                  <a:srgbClr val="00A4B6"/>
                </a:solidFill>
                <a:latin typeface="Cambria" panose="02040503050406030204" pitchFamily="18" charset="0"/>
                <a:ea typeface="Cambria" panose="02040503050406030204" pitchFamily="18" charset="0"/>
                <a:cs typeface="Proxima Nova"/>
                <a:sym typeface="Proxima Nova"/>
              </a:rPr>
              <a:t>GSM Addresses and Identifiers: IMEI</a:t>
            </a:r>
          </a:p>
        </p:txBody>
      </p:sp>
      <p:sp>
        <p:nvSpPr>
          <p:cNvPr id="25" name="Content Placeholder 2">
            <a:extLst>
              <a:ext uri="{FF2B5EF4-FFF2-40B4-BE49-F238E27FC236}">
                <a16:creationId xmlns:a16="http://schemas.microsoft.com/office/drawing/2014/main" id="{1A9B811A-300F-1316-5FE9-7EE3DA4BAE45}"/>
              </a:ext>
            </a:extLst>
          </p:cNvPr>
          <p:cNvSpPr txBox="1">
            <a:spLocks/>
          </p:cNvSpPr>
          <p:nvPr/>
        </p:nvSpPr>
        <p:spPr>
          <a:xfrm>
            <a:off x="131180" y="966270"/>
            <a:ext cx="6889380" cy="5487739"/>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rgbClr val="5430AA"/>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5430AA"/>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5430AA"/>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5430AA"/>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5430AA"/>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defRPr/>
            </a:pPr>
            <a:r>
              <a:rPr kumimoji="0" lang="en-IN" sz="24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IMEI: </a:t>
            </a:r>
            <a:r>
              <a:rPr lang="en-IN" dirty="0">
                <a:solidFill>
                  <a:srgbClr val="212121"/>
                </a:solidFill>
                <a:latin typeface="Cambria" panose="02040503050406030204" pitchFamily="18" charset="0"/>
                <a:ea typeface="Cambria" panose="02040503050406030204" pitchFamily="18" charset="0"/>
              </a:rPr>
              <a:t>International Mobile Equipment Identity</a:t>
            </a:r>
          </a:p>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r>
              <a:rPr kumimoji="0" lang="en-IN" sz="24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15-digit</a:t>
            </a:r>
            <a:r>
              <a:rPr kumimoji="0" lang="en-IN"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number to </a:t>
            </a:r>
            <a:r>
              <a:rPr kumimoji="0" lang="en-IN" sz="24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uniquely identify </a:t>
            </a:r>
            <a:r>
              <a:rPr kumimoji="0" lang="en-IN"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a mobile </a:t>
            </a:r>
            <a:r>
              <a:rPr kumimoji="0" lang="en-IN" sz="24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phone device</a:t>
            </a:r>
            <a:r>
              <a:rPr kumimoji="0" lang="en-IN"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a:t>
            </a:r>
            <a:endParaRPr kumimoji="0" lang="en-US"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endParaRPr>
          </a:p>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r>
              <a:rPr kumimoji="0" lang="en-US"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Every mobile equipment in this world has a </a:t>
            </a:r>
            <a:r>
              <a:rPr kumimoji="0" lang="en-US" sz="24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unique</a:t>
            </a:r>
            <a:r>
              <a:rPr kumimoji="0" lang="en-US"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identifier which is called </a:t>
            </a:r>
            <a:r>
              <a:rPr kumimoji="0" lang="en-US" sz="24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IMEI</a:t>
            </a:r>
            <a:r>
              <a:rPr kumimoji="0" lang="en-US"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a:t>
            </a:r>
          </a:p>
          <a:p>
            <a:pPr marL="809625" marR="0" lvl="1" indent="-352425" algn="just" defTabSz="914400" rtl="0" eaLnBrk="1" fontAlgn="auto" latinLnBrk="0" hangingPunct="1">
              <a:lnSpc>
                <a:spcPct val="90000"/>
              </a:lnSpc>
              <a:spcBef>
                <a:spcPts val="500"/>
              </a:spcBef>
              <a:spcAft>
                <a:spcPts val="0"/>
              </a:spcAft>
              <a:buClr>
                <a:srgbClr val="5430AA"/>
              </a:buClr>
              <a:buSzTx/>
              <a:buFont typeface="Wingdings 3" panose="05040102010807070707" pitchFamily="18" charset="2"/>
              <a:buChar char=""/>
              <a:tabLst/>
              <a:defRPr/>
            </a:pPr>
            <a:r>
              <a:rPr kumimoji="0" lang="en-US" sz="20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IMEI </a:t>
            </a:r>
            <a:r>
              <a:rPr kumimoji="0" lang="en-US" sz="20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allocated</a:t>
            </a:r>
            <a:r>
              <a:rPr kumimoji="0" lang="en-US" sz="20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by the </a:t>
            </a:r>
            <a:r>
              <a:rPr kumimoji="0" lang="en-US" sz="20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equipment manufacturer </a:t>
            </a:r>
            <a:r>
              <a:rPr kumimoji="0" lang="en-US" sz="20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and </a:t>
            </a:r>
            <a:r>
              <a:rPr kumimoji="0" lang="en-US" sz="20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registered</a:t>
            </a:r>
            <a:r>
              <a:rPr kumimoji="0" lang="en-US" sz="20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by </a:t>
            </a:r>
            <a:r>
              <a:rPr kumimoji="0" lang="en-US" sz="20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the network operator </a:t>
            </a:r>
            <a:r>
              <a:rPr kumimoji="0" lang="en-US" sz="20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in the </a:t>
            </a:r>
            <a:r>
              <a:rPr kumimoji="0" lang="en-US" sz="20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Equipment Identity Register (EIR)</a:t>
            </a:r>
            <a:r>
              <a:rPr kumimoji="0" lang="en-US" sz="20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a:t>
            </a:r>
          </a:p>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endParaRPr kumimoji="0" lang="en-IN" sz="2400" b="0" i="0" u="none" strike="noStrike" kern="1200" cap="none" spc="0" normalizeH="0" baseline="0" noProof="0" dirty="0">
              <a:ln>
                <a:noFill/>
              </a:ln>
              <a:solidFill>
                <a:srgbClr val="212121"/>
              </a:solidFill>
              <a:effectLst/>
              <a:uLnTx/>
              <a:uFillTx/>
              <a:latin typeface="Roboto Condensed"/>
              <a:ea typeface="+mn-ea"/>
              <a:cs typeface="+mn-cs"/>
            </a:endParaRPr>
          </a:p>
        </p:txBody>
      </p:sp>
      <p:pic>
        <p:nvPicPr>
          <p:cNvPr id="26" name="Picture 25">
            <a:extLst>
              <a:ext uri="{FF2B5EF4-FFF2-40B4-BE49-F238E27FC236}">
                <a16:creationId xmlns:a16="http://schemas.microsoft.com/office/drawing/2014/main" id="{E8A61724-30B0-6DC5-AD05-39B5B1AEB6D3}"/>
              </a:ext>
            </a:extLst>
          </p:cNvPr>
          <p:cNvPicPr>
            <a:picLocks noChangeAspect="1"/>
          </p:cNvPicPr>
          <p:nvPr/>
        </p:nvPicPr>
        <p:blipFill>
          <a:blip r:embed="rId6"/>
          <a:stretch>
            <a:fillRect/>
          </a:stretch>
        </p:blipFill>
        <p:spPr>
          <a:xfrm>
            <a:off x="8157302" y="863444"/>
            <a:ext cx="3331568" cy="3699663"/>
          </a:xfrm>
          <a:prstGeom prst="rect">
            <a:avLst/>
          </a:prstGeom>
        </p:spPr>
      </p:pic>
    </p:spTree>
    <p:extLst>
      <p:ext uri="{BB962C8B-B14F-4D97-AF65-F5344CB8AC3E}">
        <p14:creationId xmlns:p14="http://schemas.microsoft.com/office/powerpoint/2010/main" val="369420555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r>
              <a:rPr lang="en-US" sz="3067" dirty="0">
                <a:solidFill>
                  <a:srgbClr val="00A4B6"/>
                </a:solidFill>
                <a:latin typeface="Cambria" panose="02040503050406030204" pitchFamily="18" charset="0"/>
                <a:ea typeface="Cambria" panose="02040503050406030204" pitchFamily="18" charset="0"/>
                <a:cs typeface="Proxima Nova"/>
                <a:sym typeface="Proxima Nova"/>
              </a:rPr>
              <a:t>GSM Addresses and Identifiers: MSISDN</a:t>
            </a:r>
          </a:p>
        </p:txBody>
      </p:sp>
      <p:sp>
        <p:nvSpPr>
          <p:cNvPr id="22" name="Content Placeholder 2">
            <a:extLst>
              <a:ext uri="{FF2B5EF4-FFF2-40B4-BE49-F238E27FC236}">
                <a16:creationId xmlns:a16="http://schemas.microsoft.com/office/drawing/2014/main" id="{ABA3D31E-1ACD-66E0-B6A2-CDB2F26CAE88}"/>
              </a:ext>
            </a:extLst>
          </p:cNvPr>
          <p:cNvSpPr txBox="1">
            <a:spLocks/>
          </p:cNvSpPr>
          <p:nvPr/>
        </p:nvSpPr>
        <p:spPr>
          <a:xfrm>
            <a:off x="131180" y="966270"/>
            <a:ext cx="6691721" cy="5487739"/>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rgbClr val="5430AA"/>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5430AA"/>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5430AA"/>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5430AA"/>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5430AA"/>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r>
              <a:rPr kumimoji="0" lang="en-IN"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Mobile Subscriber ISDN Number</a:t>
            </a:r>
          </a:p>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r>
              <a:rPr kumimoji="0" lang="en-IN"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a:t>
            </a:r>
            <a:r>
              <a:rPr kumimoji="0" lang="en-US"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MSISDN is </a:t>
            </a:r>
            <a:r>
              <a:rPr kumimoji="0" lang="en-IN" sz="24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primary key </a:t>
            </a:r>
            <a:r>
              <a:rPr kumimoji="0" lang="en-IN"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to the </a:t>
            </a:r>
            <a:r>
              <a:rPr kumimoji="0" lang="en-IN" sz="24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HLR</a:t>
            </a:r>
            <a:r>
              <a:rPr kumimoji="0" lang="en-IN"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record.</a:t>
            </a:r>
          </a:p>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r>
              <a:rPr kumimoji="0" lang="en-US"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The MSISDN number is the </a:t>
            </a:r>
            <a:r>
              <a:rPr kumimoji="0" lang="en-US" sz="24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real telephone </a:t>
            </a:r>
            <a:r>
              <a:rPr kumimoji="0" lang="en-US"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number as is known to the external world. </a:t>
            </a:r>
          </a:p>
          <a:p>
            <a:pPr marL="809625" marR="0" lvl="1" indent="-352425" algn="just" defTabSz="914400" rtl="0" eaLnBrk="1" fontAlgn="auto" latinLnBrk="0" hangingPunct="1">
              <a:lnSpc>
                <a:spcPct val="90000"/>
              </a:lnSpc>
              <a:spcBef>
                <a:spcPts val="500"/>
              </a:spcBef>
              <a:spcAft>
                <a:spcPts val="0"/>
              </a:spcAft>
              <a:buClr>
                <a:srgbClr val="5430AA"/>
              </a:buClr>
              <a:buSzTx/>
              <a:buFont typeface="Wingdings 3" panose="05040102010807070707" pitchFamily="18" charset="2"/>
              <a:buChar char=""/>
              <a:tabLst/>
              <a:defRPr/>
            </a:pPr>
            <a:r>
              <a:rPr kumimoji="0" lang="en-US" sz="22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MSISDN number is </a:t>
            </a:r>
            <a:r>
              <a:rPr kumimoji="0" lang="en-US" sz="22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public </a:t>
            </a:r>
            <a:r>
              <a:rPr kumimoji="0" lang="en-US" sz="22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information whereas IMSI is </a:t>
            </a:r>
            <a:r>
              <a:rPr kumimoji="0" lang="en-US" sz="22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private </a:t>
            </a:r>
            <a:r>
              <a:rPr kumimoji="0" lang="en-US" sz="22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to the operator. </a:t>
            </a:r>
            <a:endParaRPr lang="en-US" sz="2200" dirty="0">
              <a:solidFill>
                <a:srgbClr val="212121"/>
              </a:solidFill>
              <a:latin typeface="Cambria" panose="02040503050406030204" pitchFamily="18" charset="0"/>
              <a:ea typeface="Cambria" panose="02040503050406030204" pitchFamily="18" charset="0"/>
            </a:endParaRPr>
          </a:p>
          <a:p>
            <a:pPr marL="809625" marR="0" lvl="1" indent="-352425" algn="just" defTabSz="914400" rtl="0" eaLnBrk="1" fontAlgn="auto" latinLnBrk="0" hangingPunct="1">
              <a:lnSpc>
                <a:spcPct val="90000"/>
              </a:lnSpc>
              <a:spcBef>
                <a:spcPts val="500"/>
              </a:spcBef>
              <a:spcAft>
                <a:spcPts val="0"/>
              </a:spcAft>
              <a:buClr>
                <a:srgbClr val="5430AA"/>
              </a:buClr>
              <a:buSzTx/>
              <a:buFont typeface="Wingdings 3" panose="05040102010807070707" pitchFamily="18" charset="2"/>
              <a:buChar char=""/>
              <a:tabLst/>
              <a:defRPr/>
            </a:pPr>
            <a:r>
              <a:rPr kumimoji="0" lang="en-US" sz="22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IMSI is assigned a total of three numbers: one for the </a:t>
            </a:r>
            <a:r>
              <a:rPr kumimoji="0" lang="en-US" sz="22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voice call</a:t>
            </a:r>
            <a:r>
              <a:rPr kumimoji="0" lang="en-US" sz="22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one for a </a:t>
            </a:r>
            <a:r>
              <a:rPr kumimoji="0" lang="en-US" sz="22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fax call </a:t>
            </a:r>
            <a:r>
              <a:rPr kumimoji="0" lang="en-US" sz="22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and another for the </a:t>
            </a:r>
            <a:r>
              <a:rPr kumimoji="0" lang="en-US" sz="22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data call</a:t>
            </a:r>
            <a:r>
              <a:rPr kumimoji="0" lang="en-US" sz="22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a:t>
            </a:r>
          </a:p>
          <a:p>
            <a:pPr marL="809625" marR="0" lvl="1" indent="-352425" algn="just" defTabSz="914400" rtl="0" eaLnBrk="1" fontAlgn="auto" latinLnBrk="0" hangingPunct="1">
              <a:lnSpc>
                <a:spcPct val="90000"/>
              </a:lnSpc>
              <a:spcBef>
                <a:spcPts val="500"/>
              </a:spcBef>
              <a:spcAft>
                <a:spcPts val="0"/>
              </a:spcAft>
              <a:buClr>
                <a:srgbClr val="5430AA"/>
              </a:buClr>
              <a:buSzTx/>
              <a:buFont typeface="Wingdings 3" panose="05040102010807070707" pitchFamily="18" charset="2"/>
              <a:buChar char=""/>
              <a:tabLst/>
              <a:defRPr/>
            </a:pPr>
            <a:r>
              <a:rPr kumimoji="0" lang="en-US" sz="22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MSISDN follows the international ISDN (Integrated Systems Data Network) </a:t>
            </a:r>
            <a:r>
              <a:rPr kumimoji="0" lang="en-US" sz="22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numbering plan</a:t>
            </a:r>
            <a:r>
              <a:rPr kumimoji="0" lang="en-US" sz="22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a:t>
            </a:r>
          </a:p>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endParaRPr kumimoji="0" lang="en-IN" sz="2400" b="0" i="0" u="none" strike="noStrike" kern="1200" cap="none" spc="0" normalizeH="0" baseline="0" noProof="0" dirty="0">
              <a:ln>
                <a:noFill/>
              </a:ln>
              <a:solidFill>
                <a:srgbClr val="212121"/>
              </a:solidFill>
              <a:effectLst/>
              <a:uLnTx/>
              <a:uFillTx/>
              <a:latin typeface="Roboto Condensed"/>
              <a:ea typeface="+mn-ea"/>
              <a:cs typeface="+mn-cs"/>
            </a:endParaRPr>
          </a:p>
        </p:txBody>
      </p:sp>
      <p:sp>
        <p:nvSpPr>
          <p:cNvPr id="23" name="Rounded Rectangle 3">
            <a:extLst>
              <a:ext uri="{FF2B5EF4-FFF2-40B4-BE49-F238E27FC236}">
                <a16:creationId xmlns:a16="http://schemas.microsoft.com/office/drawing/2014/main" id="{DE48B43B-08BC-23CF-FBDF-DA43DAA083C6}"/>
              </a:ext>
            </a:extLst>
          </p:cNvPr>
          <p:cNvSpPr/>
          <p:nvPr/>
        </p:nvSpPr>
        <p:spPr>
          <a:xfrm>
            <a:off x="7238273" y="1485933"/>
            <a:ext cx="1066800" cy="374838"/>
          </a:xfrm>
          <a:prstGeom prst="roundRect">
            <a:avLst/>
          </a:prstGeom>
          <a:solidFill>
            <a:srgbClr val="CC99FF"/>
          </a:solidFill>
          <a:ln w="6350" cap="flat" cmpd="sng" algn="ctr">
            <a:solidFill>
              <a:srgbClr val="5430AA"/>
            </a:solid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212121"/>
                </a:solidFill>
                <a:effectLst/>
                <a:uLnTx/>
                <a:uFillTx/>
                <a:latin typeface="Roboto Condensed"/>
                <a:ea typeface="+mn-ea"/>
                <a:cs typeface="+mn-cs"/>
              </a:rPr>
              <a:t>CC</a:t>
            </a:r>
          </a:p>
        </p:txBody>
      </p:sp>
      <p:sp>
        <p:nvSpPr>
          <p:cNvPr id="24" name="Rounded Rectangle 4">
            <a:extLst>
              <a:ext uri="{FF2B5EF4-FFF2-40B4-BE49-F238E27FC236}">
                <a16:creationId xmlns:a16="http://schemas.microsoft.com/office/drawing/2014/main" id="{54E3DBE5-3FED-F1C8-E8EF-32482624F8F9}"/>
              </a:ext>
            </a:extLst>
          </p:cNvPr>
          <p:cNvSpPr/>
          <p:nvPr/>
        </p:nvSpPr>
        <p:spPr>
          <a:xfrm>
            <a:off x="8790434" y="1498007"/>
            <a:ext cx="1111526" cy="352214"/>
          </a:xfrm>
          <a:prstGeom prst="roundRect">
            <a:avLst/>
          </a:prstGeom>
          <a:solidFill>
            <a:srgbClr val="CC99FF"/>
          </a:solidFill>
          <a:ln w="6350" cap="flat" cmpd="sng" algn="ctr">
            <a:solidFill>
              <a:srgbClr val="5430AA"/>
            </a:solid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212121"/>
                </a:solidFill>
                <a:effectLst/>
                <a:uLnTx/>
                <a:uFillTx/>
                <a:latin typeface="Roboto Condensed"/>
                <a:ea typeface="+mn-ea"/>
                <a:cs typeface="+mn-cs"/>
              </a:rPr>
              <a:t>NDC</a:t>
            </a:r>
          </a:p>
        </p:txBody>
      </p:sp>
      <p:sp>
        <p:nvSpPr>
          <p:cNvPr id="27" name="Rounded Rectangle 5">
            <a:extLst>
              <a:ext uri="{FF2B5EF4-FFF2-40B4-BE49-F238E27FC236}">
                <a16:creationId xmlns:a16="http://schemas.microsoft.com/office/drawing/2014/main" id="{95F2EAB9-C97D-89F3-17CC-1A1E0F731418}"/>
              </a:ext>
            </a:extLst>
          </p:cNvPr>
          <p:cNvSpPr/>
          <p:nvPr/>
        </p:nvSpPr>
        <p:spPr>
          <a:xfrm>
            <a:off x="10387321" y="1498007"/>
            <a:ext cx="1499152" cy="352214"/>
          </a:xfrm>
          <a:prstGeom prst="roundRect">
            <a:avLst/>
          </a:prstGeom>
          <a:solidFill>
            <a:srgbClr val="CC99FF"/>
          </a:solidFill>
          <a:ln w="6350" cap="flat" cmpd="sng" algn="ctr">
            <a:solidFill>
              <a:srgbClr val="5430AA"/>
            </a:solid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212121"/>
                </a:solidFill>
                <a:effectLst/>
                <a:uLnTx/>
                <a:uFillTx/>
                <a:latin typeface="Roboto Condensed"/>
                <a:ea typeface="+mn-ea"/>
                <a:cs typeface="+mn-cs"/>
              </a:rPr>
              <a:t>SN</a:t>
            </a:r>
          </a:p>
        </p:txBody>
      </p:sp>
      <p:cxnSp>
        <p:nvCxnSpPr>
          <p:cNvPr id="28" name="Straight Arrow Connector 27">
            <a:extLst>
              <a:ext uri="{FF2B5EF4-FFF2-40B4-BE49-F238E27FC236}">
                <a16:creationId xmlns:a16="http://schemas.microsoft.com/office/drawing/2014/main" id="{919D0080-A02C-4EE4-C14E-AA76F6B8E55A}"/>
              </a:ext>
            </a:extLst>
          </p:cNvPr>
          <p:cNvCxnSpPr>
            <a:cxnSpLocks/>
          </p:cNvCxnSpPr>
          <p:nvPr/>
        </p:nvCxnSpPr>
        <p:spPr>
          <a:xfrm flipV="1">
            <a:off x="7238273" y="2134495"/>
            <a:ext cx="4695825" cy="1980"/>
          </a:xfrm>
          <a:prstGeom prst="straightConnector1">
            <a:avLst/>
          </a:prstGeom>
          <a:noFill/>
          <a:ln w="12700" cap="flat" cmpd="sng" algn="ctr">
            <a:solidFill>
              <a:srgbClr val="212121"/>
            </a:solidFill>
            <a:prstDash val="solid"/>
            <a:miter lim="800000"/>
            <a:headEnd type="triangle"/>
            <a:tailEnd type="triangle"/>
          </a:ln>
          <a:effectLst/>
        </p:spPr>
      </p:cxnSp>
      <p:cxnSp>
        <p:nvCxnSpPr>
          <p:cNvPr id="29" name="Straight Arrow Connector 28">
            <a:extLst>
              <a:ext uri="{FF2B5EF4-FFF2-40B4-BE49-F238E27FC236}">
                <a16:creationId xmlns:a16="http://schemas.microsoft.com/office/drawing/2014/main" id="{1F2232C4-F1F9-13A0-4C07-20CA81E100B3}"/>
              </a:ext>
            </a:extLst>
          </p:cNvPr>
          <p:cNvCxnSpPr>
            <a:cxnSpLocks/>
          </p:cNvCxnSpPr>
          <p:nvPr/>
        </p:nvCxnSpPr>
        <p:spPr>
          <a:xfrm>
            <a:off x="7238273" y="1281586"/>
            <a:ext cx="1066800" cy="0"/>
          </a:xfrm>
          <a:prstGeom prst="straightConnector1">
            <a:avLst/>
          </a:prstGeom>
          <a:noFill/>
          <a:ln w="12700" cap="flat" cmpd="sng" algn="ctr">
            <a:solidFill>
              <a:srgbClr val="212121"/>
            </a:solidFill>
            <a:prstDash val="solid"/>
            <a:miter lim="800000"/>
            <a:headEnd type="triangle"/>
            <a:tailEnd type="triangle"/>
          </a:ln>
          <a:effectLst/>
        </p:spPr>
      </p:cxnSp>
      <p:sp>
        <p:nvSpPr>
          <p:cNvPr id="30" name="TextBox 29">
            <a:extLst>
              <a:ext uri="{FF2B5EF4-FFF2-40B4-BE49-F238E27FC236}">
                <a16:creationId xmlns:a16="http://schemas.microsoft.com/office/drawing/2014/main" id="{FC9D24DD-064B-1962-966C-0FB4E04F7C0B}"/>
              </a:ext>
            </a:extLst>
          </p:cNvPr>
          <p:cNvSpPr txBox="1"/>
          <p:nvPr/>
        </p:nvSpPr>
        <p:spPr>
          <a:xfrm>
            <a:off x="7314473" y="864490"/>
            <a:ext cx="914400" cy="369332"/>
          </a:xfrm>
          <a:prstGeom prst="rect">
            <a:avLst/>
          </a:prstGeom>
          <a:noFill/>
        </p:spPr>
        <p:txBody>
          <a:bodyPr wrap="square" rtlCol="0">
            <a:spAutoFit/>
          </a:bodyPr>
          <a:lstStyle/>
          <a:p>
            <a:pPr algn="ctr">
              <a:buClrTx/>
              <a:buFontTx/>
              <a:buNone/>
            </a:pPr>
            <a:r>
              <a:rPr lang="en-US" sz="1800" b="1" kern="1200" dirty="0">
                <a:solidFill>
                  <a:srgbClr val="212121"/>
                </a:solidFill>
                <a:latin typeface="Roboto Condensed"/>
                <a:ea typeface="+mn-ea"/>
                <a:cs typeface="+mn-cs"/>
              </a:rPr>
              <a:t>3 digits</a:t>
            </a:r>
          </a:p>
        </p:txBody>
      </p:sp>
      <p:sp>
        <p:nvSpPr>
          <p:cNvPr id="31" name="TextBox 30">
            <a:extLst>
              <a:ext uri="{FF2B5EF4-FFF2-40B4-BE49-F238E27FC236}">
                <a16:creationId xmlns:a16="http://schemas.microsoft.com/office/drawing/2014/main" id="{C6546506-3BCD-F6DC-E999-67732C0EB4C6}"/>
              </a:ext>
            </a:extLst>
          </p:cNvPr>
          <p:cNvSpPr txBox="1"/>
          <p:nvPr/>
        </p:nvSpPr>
        <p:spPr>
          <a:xfrm>
            <a:off x="8784222" y="867226"/>
            <a:ext cx="1181100" cy="369332"/>
          </a:xfrm>
          <a:prstGeom prst="rect">
            <a:avLst/>
          </a:prstGeom>
          <a:noFill/>
        </p:spPr>
        <p:txBody>
          <a:bodyPr wrap="square" rtlCol="0">
            <a:spAutoFit/>
          </a:bodyPr>
          <a:lstStyle/>
          <a:p>
            <a:pPr algn="ctr">
              <a:buClrTx/>
              <a:buFontTx/>
              <a:buNone/>
            </a:pPr>
            <a:r>
              <a:rPr lang="en-US" sz="1800" b="1" kern="1200" dirty="0">
                <a:solidFill>
                  <a:srgbClr val="212121"/>
                </a:solidFill>
                <a:latin typeface="Roboto Condensed"/>
                <a:ea typeface="+mn-ea"/>
                <a:cs typeface="+mn-cs"/>
              </a:rPr>
              <a:t>2-3 digits</a:t>
            </a:r>
          </a:p>
        </p:txBody>
      </p:sp>
      <p:sp>
        <p:nvSpPr>
          <p:cNvPr id="32" name="TextBox 31">
            <a:extLst>
              <a:ext uri="{FF2B5EF4-FFF2-40B4-BE49-F238E27FC236}">
                <a16:creationId xmlns:a16="http://schemas.microsoft.com/office/drawing/2014/main" id="{79298E1F-70F5-7A6C-4E57-7F188911A24A}"/>
              </a:ext>
            </a:extLst>
          </p:cNvPr>
          <p:cNvSpPr txBox="1"/>
          <p:nvPr/>
        </p:nvSpPr>
        <p:spPr>
          <a:xfrm>
            <a:off x="9079082" y="2212654"/>
            <a:ext cx="1014206" cy="369332"/>
          </a:xfrm>
          <a:prstGeom prst="rect">
            <a:avLst/>
          </a:prstGeom>
          <a:noFill/>
        </p:spPr>
        <p:txBody>
          <a:bodyPr wrap="square" rtlCol="0">
            <a:spAutoFit/>
          </a:bodyPr>
          <a:lstStyle/>
          <a:p>
            <a:pPr algn="ctr">
              <a:buClrTx/>
              <a:buFontTx/>
              <a:buNone/>
            </a:pPr>
            <a:r>
              <a:rPr lang="en-US" sz="1800" b="1" kern="1200" dirty="0">
                <a:solidFill>
                  <a:srgbClr val="212121"/>
                </a:solidFill>
                <a:latin typeface="Roboto Condensed"/>
                <a:ea typeface="+mn-ea"/>
                <a:cs typeface="+mn-cs"/>
              </a:rPr>
              <a:t>MSISDN</a:t>
            </a:r>
          </a:p>
        </p:txBody>
      </p:sp>
      <p:sp>
        <p:nvSpPr>
          <p:cNvPr id="33" name="Rounded Rectangle 11">
            <a:extLst>
              <a:ext uri="{FF2B5EF4-FFF2-40B4-BE49-F238E27FC236}">
                <a16:creationId xmlns:a16="http://schemas.microsoft.com/office/drawing/2014/main" id="{12F52F8E-C51B-2B78-0786-3BD27303557A}"/>
              </a:ext>
            </a:extLst>
          </p:cNvPr>
          <p:cNvSpPr/>
          <p:nvPr/>
        </p:nvSpPr>
        <p:spPr>
          <a:xfrm>
            <a:off x="7047773" y="895052"/>
            <a:ext cx="5013048" cy="1686933"/>
          </a:xfrm>
          <a:prstGeom prst="roundRect">
            <a:avLst/>
          </a:prstGeom>
          <a:noFill/>
          <a:ln w="19050" cap="flat" cmpd="sng" algn="ctr">
            <a:solidFill>
              <a:srgbClr val="212121"/>
            </a:solidFill>
            <a:prstDash val="solid"/>
            <a:roun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12121"/>
              </a:solidFill>
              <a:effectLst/>
              <a:uLnTx/>
              <a:uFillTx/>
              <a:latin typeface="Roboto Condensed"/>
              <a:ea typeface="+mn-ea"/>
              <a:cs typeface="+mn-cs"/>
            </a:endParaRPr>
          </a:p>
        </p:txBody>
      </p:sp>
      <p:cxnSp>
        <p:nvCxnSpPr>
          <p:cNvPr id="34" name="Straight Arrow Connector 33">
            <a:extLst>
              <a:ext uri="{FF2B5EF4-FFF2-40B4-BE49-F238E27FC236}">
                <a16:creationId xmlns:a16="http://schemas.microsoft.com/office/drawing/2014/main" id="{F32C5DDA-E450-BF5C-E063-F0C4CE8D78D0}"/>
              </a:ext>
            </a:extLst>
          </p:cNvPr>
          <p:cNvCxnSpPr>
            <a:cxnSpLocks/>
          </p:cNvCxnSpPr>
          <p:nvPr/>
        </p:nvCxnSpPr>
        <p:spPr>
          <a:xfrm>
            <a:off x="8819423" y="1281586"/>
            <a:ext cx="1066800" cy="0"/>
          </a:xfrm>
          <a:prstGeom prst="straightConnector1">
            <a:avLst/>
          </a:prstGeom>
          <a:noFill/>
          <a:ln w="12700" cap="flat" cmpd="sng" algn="ctr">
            <a:solidFill>
              <a:srgbClr val="212121"/>
            </a:solidFill>
            <a:prstDash val="solid"/>
            <a:miter lim="800000"/>
            <a:headEnd type="triangle"/>
            <a:tailEnd type="triangle"/>
          </a:ln>
          <a:effectLst/>
        </p:spPr>
      </p:cxnSp>
      <p:sp>
        <p:nvSpPr>
          <p:cNvPr id="35" name="TextBox 34">
            <a:extLst>
              <a:ext uri="{FF2B5EF4-FFF2-40B4-BE49-F238E27FC236}">
                <a16:creationId xmlns:a16="http://schemas.microsoft.com/office/drawing/2014/main" id="{A223778C-B803-7392-B78A-AAD3484DAEFD}"/>
              </a:ext>
            </a:extLst>
          </p:cNvPr>
          <p:cNvSpPr txBox="1"/>
          <p:nvPr/>
        </p:nvSpPr>
        <p:spPr>
          <a:xfrm>
            <a:off x="10387320" y="863444"/>
            <a:ext cx="1673501" cy="369332"/>
          </a:xfrm>
          <a:prstGeom prst="rect">
            <a:avLst/>
          </a:prstGeom>
          <a:noFill/>
        </p:spPr>
        <p:txBody>
          <a:bodyPr wrap="square" rtlCol="0">
            <a:spAutoFit/>
          </a:bodyPr>
          <a:lstStyle/>
          <a:p>
            <a:pPr algn="ctr">
              <a:buClrTx/>
              <a:buFontTx/>
              <a:buNone/>
            </a:pPr>
            <a:r>
              <a:rPr lang="en-US" sz="1800" b="1" kern="1200" dirty="0">
                <a:solidFill>
                  <a:srgbClr val="212121"/>
                </a:solidFill>
                <a:latin typeface="Roboto Condensed"/>
                <a:ea typeface="+mn-ea"/>
                <a:cs typeface="+mn-cs"/>
              </a:rPr>
              <a:t>Max. 10 digits</a:t>
            </a:r>
          </a:p>
        </p:txBody>
      </p:sp>
      <p:cxnSp>
        <p:nvCxnSpPr>
          <p:cNvPr id="36" name="Straight Arrow Connector 35">
            <a:extLst>
              <a:ext uri="{FF2B5EF4-FFF2-40B4-BE49-F238E27FC236}">
                <a16:creationId xmlns:a16="http://schemas.microsoft.com/office/drawing/2014/main" id="{96B3E130-4049-1DE6-657B-CF4913064501}"/>
              </a:ext>
            </a:extLst>
          </p:cNvPr>
          <p:cNvCxnSpPr>
            <a:cxnSpLocks/>
          </p:cNvCxnSpPr>
          <p:nvPr/>
        </p:nvCxnSpPr>
        <p:spPr>
          <a:xfrm>
            <a:off x="10422522" y="1277804"/>
            <a:ext cx="1463951" cy="0"/>
          </a:xfrm>
          <a:prstGeom prst="straightConnector1">
            <a:avLst/>
          </a:prstGeom>
          <a:noFill/>
          <a:ln w="12700" cap="flat" cmpd="sng" algn="ctr">
            <a:solidFill>
              <a:srgbClr val="212121"/>
            </a:solidFill>
            <a:prstDash val="solid"/>
            <a:miter lim="800000"/>
            <a:headEnd type="triangle"/>
            <a:tailEnd type="triangle"/>
          </a:ln>
          <a:effectLst/>
        </p:spPr>
      </p:cxnSp>
      <p:sp>
        <p:nvSpPr>
          <p:cNvPr id="37" name="Rectangle 36">
            <a:extLst>
              <a:ext uri="{FF2B5EF4-FFF2-40B4-BE49-F238E27FC236}">
                <a16:creationId xmlns:a16="http://schemas.microsoft.com/office/drawing/2014/main" id="{86314A2E-8895-B4A2-3DC4-1B5657FBD789}"/>
              </a:ext>
            </a:extLst>
          </p:cNvPr>
          <p:cNvSpPr/>
          <p:nvPr/>
        </p:nvSpPr>
        <p:spPr>
          <a:xfrm>
            <a:off x="7151823" y="2779309"/>
            <a:ext cx="4055478" cy="923330"/>
          </a:xfrm>
          <a:prstGeom prst="rect">
            <a:avLst/>
          </a:prstGeom>
        </p:spPr>
        <p:txBody>
          <a:bodyPr wrap="square">
            <a:spAutoFit/>
          </a:bodyPr>
          <a:lstStyle/>
          <a:p>
            <a:pPr algn="just">
              <a:buClrTx/>
              <a:buFontTx/>
              <a:buNone/>
            </a:pPr>
            <a:r>
              <a:rPr lang="en-US" sz="1800" kern="1200" dirty="0">
                <a:solidFill>
                  <a:srgbClr val="5430AA"/>
                </a:solidFill>
                <a:latin typeface="Roboto Condensed"/>
                <a:ea typeface="+mn-ea"/>
                <a:cs typeface="+mn-cs"/>
              </a:rPr>
              <a:t>Country Code - CC</a:t>
            </a:r>
          </a:p>
          <a:p>
            <a:pPr algn="just">
              <a:buClrTx/>
              <a:buFontTx/>
              <a:buNone/>
            </a:pPr>
            <a:r>
              <a:rPr lang="en-US" sz="1800" kern="1200" dirty="0">
                <a:solidFill>
                  <a:srgbClr val="5430AA"/>
                </a:solidFill>
                <a:latin typeface="Roboto Condensed"/>
                <a:ea typeface="+mn-ea"/>
                <a:cs typeface="+mn-cs"/>
              </a:rPr>
              <a:t>National Destination Code - NDC</a:t>
            </a:r>
          </a:p>
          <a:p>
            <a:pPr algn="just">
              <a:buClrTx/>
              <a:buFontTx/>
              <a:buNone/>
            </a:pPr>
            <a:r>
              <a:rPr lang="en-US" sz="1800" kern="1200" dirty="0">
                <a:solidFill>
                  <a:srgbClr val="5430AA"/>
                </a:solidFill>
                <a:latin typeface="Roboto Condensed"/>
                <a:ea typeface="+mn-ea"/>
                <a:cs typeface="+mn-cs"/>
              </a:rPr>
              <a:t>Subscriber Number - SN</a:t>
            </a:r>
          </a:p>
        </p:txBody>
      </p:sp>
    </p:spTree>
    <p:extLst>
      <p:ext uri="{BB962C8B-B14F-4D97-AF65-F5344CB8AC3E}">
        <p14:creationId xmlns:p14="http://schemas.microsoft.com/office/powerpoint/2010/main" val="256617840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r>
              <a:rPr lang="en-US" sz="3067" dirty="0">
                <a:solidFill>
                  <a:srgbClr val="00A4B6"/>
                </a:solidFill>
                <a:latin typeface="Cambria" panose="02040503050406030204" pitchFamily="18" charset="0"/>
                <a:ea typeface="Cambria" panose="02040503050406030204" pitchFamily="18" charset="0"/>
                <a:cs typeface="Proxima Nova"/>
                <a:sym typeface="Proxima Nova"/>
              </a:rPr>
              <a:t>GSM Addresses and Identifiers: LAI</a:t>
            </a:r>
          </a:p>
        </p:txBody>
      </p:sp>
      <p:sp>
        <p:nvSpPr>
          <p:cNvPr id="20" name="Content Placeholder 2">
            <a:extLst>
              <a:ext uri="{FF2B5EF4-FFF2-40B4-BE49-F238E27FC236}">
                <a16:creationId xmlns:a16="http://schemas.microsoft.com/office/drawing/2014/main" id="{49D04391-9A9E-21D3-9E8A-01434A422819}"/>
              </a:ext>
            </a:extLst>
          </p:cNvPr>
          <p:cNvSpPr txBox="1">
            <a:spLocks/>
          </p:cNvSpPr>
          <p:nvPr/>
        </p:nvSpPr>
        <p:spPr>
          <a:xfrm>
            <a:off x="131181" y="1127760"/>
            <a:ext cx="6649791" cy="5326249"/>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rgbClr val="5430AA"/>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5430AA"/>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5430AA"/>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5430AA"/>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5430AA"/>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r>
              <a:rPr kumimoji="0" lang="en-US"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LAI: Location Area</a:t>
            </a:r>
            <a:r>
              <a:rPr kumimoji="0" lang="en-US" sz="2400" b="0" i="0" u="none" strike="noStrike" kern="1200" cap="none" spc="0" normalizeH="0" noProof="0" dirty="0">
                <a:ln>
                  <a:noFill/>
                </a:ln>
                <a:solidFill>
                  <a:srgbClr val="212121"/>
                </a:solidFill>
                <a:effectLst/>
                <a:uLnTx/>
                <a:uFillTx/>
                <a:latin typeface="Cambria" panose="02040503050406030204" pitchFamily="18" charset="0"/>
                <a:ea typeface="Cambria" panose="02040503050406030204" pitchFamily="18" charset="0"/>
              </a:rPr>
              <a:t> Identifier.</a:t>
            </a:r>
            <a:endParaRPr kumimoji="0" lang="en-US"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endParaRPr>
          </a:p>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r>
              <a:rPr kumimoji="0" lang="en-US"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Each </a:t>
            </a:r>
            <a:r>
              <a:rPr kumimoji="0" lang="en-US" sz="24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LA</a:t>
            </a:r>
            <a:r>
              <a:rPr kumimoji="0" lang="en-US"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in a </a:t>
            </a:r>
            <a:r>
              <a:rPr kumimoji="0" lang="en-US" sz="24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PLMN</a:t>
            </a:r>
            <a:r>
              <a:rPr kumimoji="0" lang="en-US"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has own identifier called </a:t>
            </a:r>
            <a:r>
              <a:rPr kumimoji="0" lang="en-US" sz="24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Location Area Identifier (LAI) </a:t>
            </a:r>
            <a:r>
              <a:rPr kumimoji="0" lang="en-US"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which is structured hierarchically and unique. </a:t>
            </a:r>
          </a:p>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r>
              <a:rPr kumimoji="0" lang="en-US"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Example: 502-20-60001</a:t>
            </a:r>
          </a:p>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endParaRPr kumimoji="0" lang="en-IN" sz="2400" b="0" i="0" u="none" strike="noStrike" kern="1200" cap="none" spc="0" normalizeH="0" baseline="0" noProof="0" dirty="0">
              <a:ln>
                <a:noFill/>
              </a:ln>
              <a:solidFill>
                <a:srgbClr val="212121"/>
              </a:solidFill>
              <a:effectLst/>
              <a:uLnTx/>
              <a:uFillTx/>
              <a:latin typeface="Roboto Condensed"/>
              <a:ea typeface="+mn-ea"/>
              <a:cs typeface="+mn-cs"/>
            </a:endParaRPr>
          </a:p>
        </p:txBody>
      </p:sp>
      <p:sp>
        <p:nvSpPr>
          <p:cNvPr id="21" name="Rounded Rectangle 3">
            <a:extLst>
              <a:ext uri="{FF2B5EF4-FFF2-40B4-BE49-F238E27FC236}">
                <a16:creationId xmlns:a16="http://schemas.microsoft.com/office/drawing/2014/main" id="{B8266341-2139-81C0-A27A-24E97818D099}"/>
              </a:ext>
            </a:extLst>
          </p:cNvPr>
          <p:cNvSpPr/>
          <p:nvPr/>
        </p:nvSpPr>
        <p:spPr>
          <a:xfrm>
            <a:off x="7196344" y="1771284"/>
            <a:ext cx="1066800" cy="363807"/>
          </a:xfrm>
          <a:prstGeom prst="roundRect">
            <a:avLst/>
          </a:prstGeom>
          <a:solidFill>
            <a:srgbClr val="CC99FF"/>
          </a:solidFill>
          <a:ln w="6350" cap="flat" cmpd="sng" algn="ctr">
            <a:solidFill>
              <a:srgbClr val="5430AA"/>
            </a:solid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212121"/>
                </a:solidFill>
                <a:effectLst/>
                <a:uLnTx/>
                <a:uFillTx/>
                <a:latin typeface="Roboto Condensed"/>
                <a:ea typeface="+mn-ea"/>
                <a:cs typeface="+mn-cs"/>
              </a:rPr>
              <a:t>MCC</a:t>
            </a:r>
          </a:p>
        </p:txBody>
      </p:sp>
      <p:sp>
        <p:nvSpPr>
          <p:cNvPr id="22" name="Rounded Rectangle 4">
            <a:extLst>
              <a:ext uri="{FF2B5EF4-FFF2-40B4-BE49-F238E27FC236}">
                <a16:creationId xmlns:a16="http://schemas.microsoft.com/office/drawing/2014/main" id="{288A505A-F1B0-379F-BDC3-167142AD53D3}"/>
              </a:ext>
            </a:extLst>
          </p:cNvPr>
          <p:cNvSpPr/>
          <p:nvPr/>
        </p:nvSpPr>
        <p:spPr>
          <a:xfrm>
            <a:off x="8748505" y="1782691"/>
            <a:ext cx="1111526" cy="341850"/>
          </a:xfrm>
          <a:prstGeom prst="roundRect">
            <a:avLst/>
          </a:prstGeom>
          <a:solidFill>
            <a:srgbClr val="CC99FF"/>
          </a:solidFill>
          <a:ln w="6350" cap="flat" cmpd="sng" algn="ctr">
            <a:solidFill>
              <a:srgbClr val="5430AA"/>
            </a:solid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212121"/>
                </a:solidFill>
                <a:effectLst/>
                <a:uLnTx/>
                <a:uFillTx/>
                <a:latin typeface="Roboto Condensed"/>
                <a:ea typeface="+mn-ea"/>
                <a:cs typeface="+mn-cs"/>
              </a:rPr>
              <a:t>MNC</a:t>
            </a:r>
          </a:p>
        </p:txBody>
      </p:sp>
      <p:sp>
        <p:nvSpPr>
          <p:cNvPr id="23" name="Rounded Rectangle 5">
            <a:extLst>
              <a:ext uri="{FF2B5EF4-FFF2-40B4-BE49-F238E27FC236}">
                <a16:creationId xmlns:a16="http://schemas.microsoft.com/office/drawing/2014/main" id="{86A5FB08-87A3-7C9B-449E-D9A7E8317F8A}"/>
              </a:ext>
            </a:extLst>
          </p:cNvPr>
          <p:cNvSpPr/>
          <p:nvPr/>
        </p:nvSpPr>
        <p:spPr>
          <a:xfrm>
            <a:off x="10345392" y="1782691"/>
            <a:ext cx="1499152" cy="341850"/>
          </a:xfrm>
          <a:prstGeom prst="roundRect">
            <a:avLst/>
          </a:prstGeom>
          <a:solidFill>
            <a:srgbClr val="CC99FF"/>
          </a:solidFill>
          <a:ln w="6350" cap="flat" cmpd="sng" algn="ctr">
            <a:solidFill>
              <a:srgbClr val="5430AA"/>
            </a:solid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212121"/>
                </a:solidFill>
                <a:effectLst/>
                <a:uLnTx/>
                <a:uFillTx/>
                <a:latin typeface="Roboto Condensed"/>
                <a:ea typeface="+mn-ea"/>
                <a:cs typeface="+mn-cs"/>
              </a:rPr>
              <a:t>LAC</a:t>
            </a:r>
          </a:p>
        </p:txBody>
      </p:sp>
      <p:cxnSp>
        <p:nvCxnSpPr>
          <p:cNvPr id="24" name="Straight Arrow Connector 23">
            <a:extLst>
              <a:ext uri="{FF2B5EF4-FFF2-40B4-BE49-F238E27FC236}">
                <a16:creationId xmlns:a16="http://schemas.microsoft.com/office/drawing/2014/main" id="{2D5AD3A5-6450-1D07-7BB2-BB532FBC3AA7}"/>
              </a:ext>
            </a:extLst>
          </p:cNvPr>
          <p:cNvCxnSpPr>
            <a:cxnSpLocks/>
          </p:cNvCxnSpPr>
          <p:nvPr/>
        </p:nvCxnSpPr>
        <p:spPr>
          <a:xfrm flipV="1">
            <a:off x="7196344" y="2408815"/>
            <a:ext cx="4695825" cy="1980"/>
          </a:xfrm>
          <a:prstGeom prst="straightConnector1">
            <a:avLst/>
          </a:prstGeom>
          <a:noFill/>
          <a:ln w="12700" cap="flat" cmpd="sng" algn="ctr">
            <a:solidFill>
              <a:srgbClr val="212121"/>
            </a:solidFill>
            <a:prstDash val="solid"/>
            <a:miter lim="800000"/>
            <a:headEnd type="triangle"/>
            <a:tailEnd type="triangle"/>
          </a:ln>
          <a:effectLst/>
        </p:spPr>
      </p:cxnSp>
      <p:cxnSp>
        <p:nvCxnSpPr>
          <p:cNvPr id="25" name="Straight Arrow Connector 24">
            <a:extLst>
              <a:ext uri="{FF2B5EF4-FFF2-40B4-BE49-F238E27FC236}">
                <a16:creationId xmlns:a16="http://schemas.microsoft.com/office/drawing/2014/main" id="{B7BD3416-3485-E427-669E-2D1664FD94EA}"/>
              </a:ext>
            </a:extLst>
          </p:cNvPr>
          <p:cNvCxnSpPr>
            <a:cxnSpLocks/>
          </p:cNvCxnSpPr>
          <p:nvPr/>
        </p:nvCxnSpPr>
        <p:spPr>
          <a:xfrm>
            <a:off x="7196344" y="1555906"/>
            <a:ext cx="1066800" cy="0"/>
          </a:xfrm>
          <a:prstGeom prst="straightConnector1">
            <a:avLst/>
          </a:prstGeom>
          <a:noFill/>
          <a:ln w="12700" cap="flat" cmpd="sng" algn="ctr">
            <a:solidFill>
              <a:srgbClr val="212121"/>
            </a:solidFill>
            <a:prstDash val="solid"/>
            <a:miter lim="800000"/>
            <a:headEnd type="triangle"/>
            <a:tailEnd type="triangle"/>
          </a:ln>
          <a:effectLst/>
        </p:spPr>
      </p:cxnSp>
      <p:sp>
        <p:nvSpPr>
          <p:cNvPr id="26" name="TextBox 25">
            <a:extLst>
              <a:ext uri="{FF2B5EF4-FFF2-40B4-BE49-F238E27FC236}">
                <a16:creationId xmlns:a16="http://schemas.microsoft.com/office/drawing/2014/main" id="{22D1639A-86C1-0BF8-FD1A-C17197AF9D8F}"/>
              </a:ext>
            </a:extLst>
          </p:cNvPr>
          <p:cNvSpPr txBox="1"/>
          <p:nvPr/>
        </p:nvSpPr>
        <p:spPr>
          <a:xfrm>
            <a:off x="7272544" y="1138810"/>
            <a:ext cx="914400" cy="369332"/>
          </a:xfrm>
          <a:prstGeom prst="rect">
            <a:avLst/>
          </a:prstGeom>
          <a:noFill/>
        </p:spPr>
        <p:txBody>
          <a:bodyPr wrap="square" rtlCol="0">
            <a:spAutoFit/>
          </a:bodyPr>
          <a:lstStyle/>
          <a:p>
            <a:pPr algn="ctr">
              <a:buClrTx/>
              <a:buFontTx/>
              <a:buNone/>
            </a:pPr>
            <a:r>
              <a:rPr lang="en-US" sz="1800" b="1" kern="1200" dirty="0">
                <a:solidFill>
                  <a:srgbClr val="212121"/>
                </a:solidFill>
                <a:latin typeface="Roboto Condensed"/>
                <a:ea typeface="+mn-ea"/>
                <a:cs typeface="+mn-cs"/>
              </a:rPr>
              <a:t>3 digits</a:t>
            </a:r>
          </a:p>
        </p:txBody>
      </p:sp>
      <p:sp>
        <p:nvSpPr>
          <p:cNvPr id="27" name="TextBox 26">
            <a:extLst>
              <a:ext uri="{FF2B5EF4-FFF2-40B4-BE49-F238E27FC236}">
                <a16:creationId xmlns:a16="http://schemas.microsoft.com/office/drawing/2014/main" id="{9491B42B-DD21-C9D8-5323-616DCC396ABA}"/>
              </a:ext>
            </a:extLst>
          </p:cNvPr>
          <p:cNvSpPr txBox="1"/>
          <p:nvPr/>
        </p:nvSpPr>
        <p:spPr>
          <a:xfrm>
            <a:off x="8742293" y="1141546"/>
            <a:ext cx="1181100" cy="369332"/>
          </a:xfrm>
          <a:prstGeom prst="rect">
            <a:avLst/>
          </a:prstGeom>
          <a:noFill/>
        </p:spPr>
        <p:txBody>
          <a:bodyPr wrap="square" rtlCol="0">
            <a:spAutoFit/>
          </a:bodyPr>
          <a:lstStyle/>
          <a:p>
            <a:pPr algn="ctr">
              <a:buClrTx/>
              <a:buFontTx/>
              <a:buNone/>
            </a:pPr>
            <a:r>
              <a:rPr lang="en-US" sz="1800" b="1" kern="1200" dirty="0">
                <a:solidFill>
                  <a:srgbClr val="212121"/>
                </a:solidFill>
                <a:latin typeface="Roboto Condensed"/>
                <a:ea typeface="+mn-ea"/>
                <a:cs typeface="+mn-cs"/>
              </a:rPr>
              <a:t>2 digits</a:t>
            </a:r>
          </a:p>
        </p:txBody>
      </p:sp>
      <p:sp>
        <p:nvSpPr>
          <p:cNvPr id="28" name="TextBox 27">
            <a:extLst>
              <a:ext uri="{FF2B5EF4-FFF2-40B4-BE49-F238E27FC236}">
                <a16:creationId xmlns:a16="http://schemas.microsoft.com/office/drawing/2014/main" id="{8BE7A556-729D-2A90-11CF-481D5D262C38}"/>
              </a:ext>
            </a:extLst>
          </p:cNvPr>
          <p:cNvSpPr txBox="1"/>
          <p:nvPr/>
        </p:nvSpPr>
        <p:spPr>
          <a:xfrm>
            <a:off x="9037153" y="2486974"/>
            <a:ext cx="1014206" cy="369332"/>
          </a:xfrm>
          <a:prstGeom prst="rect">
            <a:avLst/>
          </a:prstGeom>
          <a:noFill/>
        </p:spPr>
        <p:txBody>
          <a:bodyPr wrap="square" rtlCol="0">
            <a:spAutoFit/>
          </a:bodyPr>
          <a:lstStyle/>
          <a:p>
            <a:pPr algn="ctr">
              <a:buClrTx/>
              <a:buFontTx/>
              <a:buNone/>
            </a:pPr>
            <a:r>
              <a:rPr lang="en-US" sz="1800" b="1" kern="1200" dirty="0">
                <a:solidFill>
                  <a:srgbClr val="212121"/>
                </a:solidFill>
                <a:latin typeface="Roboto Condensed"/>
                <a:ea typeface="+mn-ea"/>
                <a:cs typeface="+mn-cs"/>
              </a:rPr>
              <a:t>LAI</a:t>
            </a:r>
          </a:p>
        </p:txBody>
      </p:sp>
      <p:sp>
        <p:nvSpPr>
          <p:cNvPr id="29" name="Rounded Rectangle 11">
            <a:extLst>
              <a:ext uri="{FF2B5EF4-FFF2-40B4-BE49-F238E27FC236}">
                <a16:creationId xmlns:a16="http://schemas.microsoft.com/office/drawing/2014/main" id="{03D96713-677A-1D16-16F0-15DAF02D51FE}"/>
              </a:ext>
            </a:extLst>
          </p:cNvPr>
          <p:cNvSpPr/>
          <p:nvPr/>
        </p:nvSpPr>
        <p:spPr>
          <a:xfrm>
            <a:off x="7005844" y="1219014"/>
            <a:ext cx="5013048" cy="1637291"/>
          </a:xfrm>
          <a:prstGeom prst="roundRect">
            <a:avLst/>
          </a:prstGeom>
          <a:noFill/>
          <a:ln w="19050" cap="flat" cmpd="sng" algn="ctr">
            <a:solidFill>
              <a:srgbClr val="212121"/>
            </a:solidFill>
            <a:prstDash val="solid"/>
            <a:roun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12121"/>
              </a:solidFill>
              <a:effectLst/>
              <a:uLnTx/>
              <a:uFillTx/>
              <a:latin typeface="Roboto Condensed"/>
              <a:ea typeface="+mn-ea"/>
              <a:cs typeface="+mn-cs"/>
            </a:endParaRPr>
          </a:p>
        </p:txBody>
      </p:sp>
      <p:cxnSp>
        <p:nvCxnSpPr>
          <p:cNvPr id="30" name="Straight Arrow Connector 29">
            <a:extLst>
              <a:ext uri="{FF2B5EF4-FFF2-40B4-BE49-F238E27FC236}">
                <a16:creationId xmlns:a16="http://schemas.microsoft.com/office/drawing/2014/main" id="{8F5F6548-565D-C919-3DC8-7BD1FB99F3FB}"/>
              </a:ext>
            </a:extLst>
          </p:cNvPr>
          <p:cNvCxnSpPr>
            <a:cxnSpLocks/>
          </p:cNvCxnSpPr>
          <p:nvPr/>
        </p:nvCxnSpPr>
        <p:spPr>
          <a:xfrm>
            <a:off x="8777494" y="1555906"/>
            <a:ext cx="1066800" cy="0"/>
          </a:xfrm>
          <a:prstGeom prst="straightConnector1">
            <a:avLst/>
          </a:prstGeom>
          <a:noFill/>
          <a:ln w="12700" cap="flat" cmpd="sng" algn="ctr">
            <a:solidFill>
              <a:srgbClr val="212121"/>
            </a:solidFill>
            <a:prstDash val="solid"/>
            <a:miter lim="800000"/>
            <a:headEnd type="triangle"/>
            <a:tailEnd type="triangle"/>
          </a:ln>
          <a:effectLst/>
        </p:spPr>
      </p:cxnSp>
      <p:sp>
        <p:nvSpPr>
          <p:cNvPr id="31" name="TextBox 30">
            <a:extLst>
              <a:ext uri="{FF2B5EF4-FFF2-40B4-BE49-F238E27FC236}">
                <a16:creationId xmlns:a16="http://schemas.microsoft.com/office/drawing/2014/main" id="{B4104BC4-0E52-C2B9-C850-3454FC98A8BB}"/>
              </a:ext>
            </a:extLst>
          </p:cNvPr>
          <p:cNvSpPr txBox="1"/>
          <p:nvPr/>
        </p:nvSpPr>
        <p:spPr>
          <a:xfrm>
            <a:off x="10345391" y="1137764"/>
            <a:ext cx="1673501" cy="369332"/>
          </a:xfrm>
          <a:prstGeom prst="rect">
            <a:avLst/>
          </a:prstGeom>
          <a:noFill/>
        </p:spPr>
        <p:txBody>
          <a:bodyPr wrap="square" rtlCol="0">
            <a:spAutoFit/>
          </a:bodyPr>
          <a:lstStyle/>
          <a:p>
            <a:pPr algn="ctr">
              <a:buClrTx/>
              <a:buFontTx/>
              <a:buNone/>
            </a:pPr>
            <a:r>
              <a:rPr lang="en-US" sz="1800" b="1" kern="1200" dirty="0">
                <a:solidFill>
                  <a:srgbClr val="212121"/>
                </a:solidFill>
                <a:latin typeface="Roboto Condensed"/>
                <a:ea typeface="+mn-ea"/>
                <a:cs typeface="+mn-cs"/>
              </a:rPr>
              <a:t>1 to 65536</a:t>
            </a:r>
          </a:p>
        </p:txBody>
      </p:sp>
      <p:cxnSp>
        <p:nvCxnSpPr>
          <p:cNvPr id="32" name="Straight Arrow Connector 31">
            <a:extLst>
              <a:ext uri="{FF2B5EF4-FFF2-40B4-BE49-F238E27FC236}">
                <a16:creationId xmlns:a16="http://schemas.microsoft.com/office/drawing/2014/main" id="{11134EE7-915C-A314-80E1-3435BD4E880D}"/>
              </a:ext>
            </a:extLst>
          </p:cNvPr>
          <p:cNvCxnSpPr>
            <a:cxnSpLocks/>
          </p:cNvCxnSpPr>
          <p:nvPr/>
        </p:nvCxnSpPr>
        <p:spPr>
          <a:xfrm>
            <a:off x="10380593" y="1552124"/>
            <a:ext cx="1463951" cy="0"/>
          </a:xfrm>
          <a:prstGeom prst="straightConnector1">
            <a:avLst/>
          </a:prstGeom>
          <a:noFill/>
          <a:ln w="12700" cap="flat" cmpd="sng" algn="ctr">
            <a:solidFill>
              <a:srgbClr val="212121"/>
            </a:solidFill>
            <a:prstDash val="solid"/>
            <a:miter lim="800000"/>
            <a:headEnd type="triangle"/>
            <a:tailEnd type="triangle"/>
          </a:ln>
          <a:effectLst/>
        </p:spPr>
      </p:cxnSp>
      <p:sp>
        <p:nvSpPr>
          <p:cNvPr id="33" name="Rectangle 32">
            <a:extLst>
              <a:ext uri="{FF2B5EF4-FFF2-40B4-BE49-F238E27FC236}">
                <a16:creationId xmlns:a16="http://schemas.microsoft.com/office/drawing/2014/main" id="{65B28C4F-32D2-1D1D-803C-56D1958DC3E8}"/>
              </a:ext>
            </a:extLst>
          </p:cNvPr>
          <p:cNvSpPr/>
          <p:nvPr/>
        </p:nvSpPr>
        <p:spPr>
          <a:xfrm>
            <a:off x="7005844" y="3053629"/>
            <a:ext cx="3144253" cy="923330"/>
          </a:xfrm>
          <a:prstGeom prst="rect">
            <a:avLst/>
          </a:prstGeom>
        </p:spPr>
        <p:txBody>
          <a:bodyPr wrap="square">
            <a:spAutoFit/>
          </a:bodyPr>
          <a:lstStyle/>
          <a:p>
            <a:pPr marL="285750" indent="-285750" algn="just">
              <a:buClrTx/>
              <a:buFont typeface="Arial" panose="020B0604020202020204" pitchFamily="34" charset="0"/>
              <a:buChar char="•"/>
            </a:pPr>
            <a:r>
              <a:rPr lang="en-US" sz="1800" kern="1200" dirty="0">
                <a:solidFill>
                  <a:srgbClr val="5430AA"/>
                </a:solidFill>
                <a:latin typeface="Roboto Condensed"/>
                <a:ea typeface="+mn-ea"/>
                <a:cs typeface="+mn-cs"/>
              </a:rPr>
              <a:t>Mobile Country Code - MCC</a:t>
            </a:r>
          </a:p>
          <a:p>
            <a:pPr marL="285750" indent="-285750" algn="just">
              <a:buClrTx/>
              <a:buFont typeface="Arial" panose="020B0604020202020204" pitchFamily="34" charset="0"/>
              <a:buChar char="•"/>
            </a:pPr>
            <a:r>
              <a:rPr lang="en-US" sz="1800" kern="1200" dirty="0">
                <a:solidFill>
                  <a:srgbClr val="5430AA"/>
                </a:solidFill>
                <a:latin typeface="Roboto Condensed"/>
                <a:ea typeface="+mn-ea"/>
                <a:cs typeface="+mn-cs"/>
              </a:rPr>
              <a:t>Mobile Network Code - MNC</a:t>
            </a:r>
          </a:p>
          <a:p>
            <a:pPr marL="285750" indent="-285750" algn="just">
              <a:buClrTx/>
              <a:buFont typeface="Arial" panose="020B0604020202020204" pitchFamily="34" charset="0"/>
              <a:buChar char="•"/>
            </a:pPr>
            <a:r>
              <a:rPr lang="en-US" sz="1800" kern="1200" dirty="0">
                <a:solidFill>
                  <a:srgbClr val="5430AA"/>
                </a:solidFill>
                <a:latin typeface="Roboto Condensed"/>
                <a:ea typeface="+mn-ea"/>
                <a:cs typeface="+mn-cs"/>
              </a:rPr>
              <a:t>Location Area Code - LAC</a:t>
            </a:r>
          </a:p>
        </p:txBody>
      </p:sp>
    </p:spTree>
    <p:extLst>
      <p:ext uri="{BB962C8B-B14F-4D97-AF65-F5344CB8AC3E}">
        <p14:creationId xmlns:p14="http://schemas.microsoft.com/office/powerpoint/2010/main" val="146477902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r>
              <a:rPr lang="en-US" sz="3067" dirty="0">
                <a:solidFill>
                  <a:srgbClr val="00A4B6"/>
                </a:solidFill>
                <a:latin typeface="Cambria" panose="02040503050406030204" pitchFamily="18" charset="0"/>
                <a:ea typeface="Cambria" panose="02040503050406030204" pitchFamily="18" charset="0"/>
                <a:cs typeface="Proxima Nova"/>
                <a:sym typeface="Proxima Nova"/>
              </a:rPr>
              <a:t>GSM Addresses and Identifiers: MSRN</a:t>
            </a:r>
          </a:p>
        </p:txBody>
      </p:sp>
      <p:sp>
        <p:nvSpPr>
          <p:cNvPr id="7" name="Content Placeholder 2">
            <a:extLst>
              <a:ext uri="{FF2B5EF4-FFF2-40B4-BE49-F238E27FC236}">
                <a16:creationId xmlns:a16="http://schemas.microsoft.com/office/drawing/2014/main" id="{DC7BD9E1-8F37-2830-F2E6-4D989564768E}"/>
              </a:ext>
            </a:extLst>
          </p:cNvPr>
          <p:cNvSpPr txBox="1">
            <a:spLocks/>
          </p:cNvSpPr>
          <p:nvPr/>
        </p:nvSpPr>
        <p:spPr>
          <a:xfrm>
            <a:off x="131180" y="1037171"/>
            <a:ext cx="11929641" cy="5416838"/>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rgbClr val="5430AA"/>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5430AA"/>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5430AA"/>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5430AA"/>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5430AA"/>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r>
              <a:rPr kumimoji="0" lang="en-IN"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MSRN: Mobile Station</a:t>
            </a:r>
            <a:r>
              <a:rPr kumimoji="0" lang="en-IN" sz="2400" b="0" i="0" u="none" strike="noStrike" kern="1200" cap="none" spc="0" normalizeH="0" noProof="0" dirty="0">
                <a:ln>
                  <a:noFill/>
                </a:ln>
                <a:solidFill>
                  <a:srgbClr val="212121"/>
                </a:solidFill>
                <a:effectLst/>
                <a:uLnTx/>
                <a:uFillTx/>
                <a:latin typeface="Cambria" panose="02040503050406030204" pitchFamily="18" charset="0"/>
                <a:ea typeface="Cambria" panose="02040503050406030204" pitchFamily="18" charset="0"/>
              </a:rPr>
              <a:t> Roaming Number.</a:t>
            </a:r>
            <a:endParaRPr kumimoji="0" lang="en-IN"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endParaRPr>
          </a:p>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r>
              <a:rPr kumimoji="0" lang="en-IN"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When a subscriber is roaming in another network, a temporary ISDN number assigned to the subscriber called MSRN. </a:t>
            </a:r>
          </a:p>
          <a:p>
            <a:pPr marL="809625" marR="0" lvl="1" indent="-352425" algn="just" defTabSz="914400" rtl="0" eaLnBrk="1" fontAlgn="auto" latinLnBrk="0" hangingPunct="1">
              <a:lnSpc>
                <a:spcPct val="90000"/>
              </a:lnSpc>
              <a:spcBef>
                <a:spcPts val="500"/>
              </a:spcBef>
              <a:spcAft>
                <a:spcPts val="0"/>
              </a:spcAft>
              <a:buClr>
                <a:srgbClr val="5430AA"/>
              </a:buClr>
              <a:buSzTx/>
              <a:buFont typeface="Wingdings 3" panose="05040102010807070707" pitchFamily="18" charset="2"/>
              <a:buChar char=""/>
              <a:tabLst/>
              <a:defRPr/>
            </a:pPr>
            <a:r>
              <a:rPr kumimoji="0" lang="en-IN" sz="20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MSRN assigned by the local VLR in charge of the mobile station and follows the structure of </a:t>
            </a:r>
            <a:r>
              <a:rPr kumimoji="0" lang="en-IN" sz="20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MSISDN</a:t>
            </a:r>
            <a:r>
              <a:rPr kumimoji="0" lang="en-IN" sz="20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a:t>
            </a:r>
          </a:p>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endParaRPr kumimoji="0" lang="en-IN" sz="2400" b="0" i="0" u="none" strike="noStrike" kern="1200" cap="none" spc="0" normalizeH="0" baseline="0" noProof="0" dirty="0">
              <a:ln>
                <a:noFill/>
              </a:ln>
              <a:solidFill>
                <a:srgbClr val="212121"/>
              </a:solidFill>
              <a:effectLst/>
              <a:uLnTx/>
              <a:uFillTx/>
              <a:latin typeface="Roboto Condensed"/>
              <a:ea typeface="+mn-ea"/>
              <a:cs typeface="+mn-cs"/>
            </a:endParaRPr>
          </a:p>
        </p:txBody>
      </p:sp>
    </p:spTree>
    <p:extLst>
      <p:ext uri="{BB962C8B-B14F-4D97-AF65-F5344CB8AC3E}">
        <p14:creationId xmlns:p14="http://schemas.microsoft.com/office/powerpoint/2010/main" val="69541941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r>
              <a:rPr lang="en-US" sz="3067" dirty="0">
                <a:solidFill>
                  <a:srgbClr val="00A4B6"/>
                </a:solidFill>
                <a:latin typeface="Cambria" panose="02040503050406030204" pitchFamily="18" charset="0"/>
                <a:ea typeface="Cambria" panose="02040503050406030204" pitchFamily="18" charset="0"/>
                <a:cs typeface="Proxima Nova"/>
                <a:sym typeface="Proxima Nova"/>
              </a:rPr>
              <a:t>GSM Addresses and Identifiers</a:t>
            </a:r>
          </a:p>
        </p:txBody>
      </p:sp>
      <p:sp>
        <p:nvSpPr>
          <p:cNvPr id="7" name="Content Placeholder 2">
            <a:extLst>
              <a:ext uri="{FF2B5EF4-FFF2-40B4-BE49-F238E27FC236}">
                <a16:creationId xmlns:a16="http://schemas.microsoft.com/office/drawing/2014/main" id="{339110C0-1582-1D8C-DE1D-E2BE2A32B9DD}"/>
              </a:ext>
            </a:extLst>
          </p:cNvPr>
          <p:cNvSpPr txBox="1">
            <a:spLocks/>
          </p:cNvSpPr>
          <p:nvPr/>
        </p:nvSpPr>
        <p:spPr>
          <a:xfrm>
            <a:off x="131180" y="916288"/>
            <a:ext cx="11929641" cy="5537721"/>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rgbClr val="5430AA"/>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5430AA"/>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5430AA"/>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5430AA"/>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5430AA"/>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r>
              <a:rPr kumimoji="0" lang="en-IN" sz="24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Temporary Mobile Subscriber Identity (TMSI): </a:t>
            </a:r>
            <a:r>
              <a:rPr kumimoji="0" lang="en-IN"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TMSI is a temporary identifier assigned by the serving VLR used in place of the IMSI for identification and addressing of the mobile station. </a:t>
            </a:r>
          </a:p>
          <a:p>
            <a:pPr marL="809625" marR="0" lvl="1" indent="-352425" algn="just" defTabSz="914400" rtl="0" eaLnBrk="1" fontAlgn="auto" latinLnBrk="0" hangingPunct="1">
              <a:lnSpc>
                <a:spcPct val="90000"/>
              </a:lnSpc>
              <a:spcBef>
                <a:spcPts val="500"/>
              </a:spcBef>
              <a:spcAft>
                <a:spcPts val="0"/>
              </a:spcAft>
              <a:buClr>
                <a:srgbClr val="5430AA"/>
              </a:buClr>
              <a:buSzTx/>
              <a:buFont typeface="Wingdings 3" panose="05040102010807070707" pitchFamily="18" charset="2"/>
              <a:buChar char=""/>
              <a:tabLst/>
              <a:defRPr/>
            </a:pPr>
            <a:r>
              <a:rPr kumimoji="0" lang="en-IN" sz="20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Together with the current location area, a TMSI allows a subscriber to identified uniquely.</a:t>
            </a:r>
          </a:p>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r>
              <a:rPr kumimoji="0" lang="en-IN" sz="24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Local Mobile Subscriber Identity (LMSI): </a:t>
            </a:r>
            <a:r>
              <a:rPr kumimoji="0" lang="en-IN"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LMSI assigned by the VLR and stored in the HLR and used as a searching key for faster database access within the VLR.</a:t>
            </a:r>
          </a:p>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r>
              <a:rPr kumimoji="0" lang="en-IN" sz="24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Cell Identifier: </a:t>
            </a:r>
            <a:r>
              <a:rPr kumimoji="0" lang="en-IN"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Within an LA, every cell has a unique Cell Identifier (CI) together with an LAI, a cell can be identified uniquely through Global Cell Identity (LAI &amp; CI).</a:t>
            </a:r>
          </a:p>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endParaRPr kumimoji="0" lang="en-IN" sz="2400" b="0" i="0" u="none" strike="noStrike" kern="1200" cap="none" spc="0" normalizeH="0" baseline="0" noProof="0" dirty="0">
              <a:ln>
                <a:noFill/>
              </a:ln>
              <a:solidFill>
                <a:srgbClr val="212121"/>
              </a:solidFill>
              <a:effectLst/>
              <a:uLnTx/>
              <a:uFillTx/>
              <a:latin typeface="Roboto Condensed"/>
              <a:ea typeface="+mn-ea"/>
              <a:cs typeface="+mn-cs"/>
            </a:endParaRPr>
          </a:p>
        </p:txBody>
      </p:sp>
    </p:spTree>
    <p:extLst>
      <p:ext uri="{BB962C8B-B14F-4D97-AF65-F5344CB8AC3E}">
        <p14:creationId xmlns:p14="http://schemas.microsoft.com/office/powerpoint/2010/main" val="141115747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r>
              <a:rPr lang="en-US" sz="3067" dirty="0">
                <a:solidFill>
                  <a:srgbClr val="00A4B6"/>
                </a:solidFill>
                <a:latin typeface="Cambria" panose="02040503050406030204" pitchFamily="18" charset="0"/>
                <a:ea typeface="Cambria" panose="02040503050406030204" pitchFamily="18" charset="0"/>
                <a:cs typeface="Proxima Nova"/>
                <a:sym typeface="Proxima Nova"/>
              </a:rPr>
              <a:t>GSM Addresses and Identifiers (Summery)</a:t>
            </a:r>
          </a:p>
        </p:txBody>
      </p:sp>
      <p:sp>
        <p:nvSpPr>
          <p:cNvPr id="7" name="Content Placeholder 2">
            <a:extLst>
              <a:ext uri="{FF2B5EF4-FFF2-40B4-BE49-F238E27FC236}">
                <a16:creationId xmlns:a16="http://schemas.microsoft.com/office/drawing/2014/main" id="{339110C0-1582-1D8C-DE1D-E2BE2A32B9DD}"/>
              </a:ext>
            </a:extLst>
          </p:cNvPr>
          <p:cNvSpPr txBox="1">
            <a:spLocks/>
          </p:cNvSpPr>
          <p:nvPr/>
        </p:nvSpPr>
        <p:spPr>
          <a:xfrm>
            <a:off x="131180" y="916288"/>
            <a:ext cx="11929641" cy="5537721"/>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rgbClr val="5430AA"/>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5430AA"/>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5430AA"/>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5430AA"/>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5430AA"/>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just" defTabSz="914400" rtl="0" eaLnBrk="1" fontAlgn="auto" latinLnBrk="0" hangingPunct="1">
              <a:lnSpc>
                <a:spcPct val="90000"/>
              </a:lnSpc>
              <a:spcBef>
                <a:spcPts val="1000"/>
              </a:spcBef>
              <a:spcAft>
                <a:spcPts val="0"/>
              </a:spcAft>
              <a:buClr>
                <a:srgbClr val="5430AA"/>
              </a:buClr>
              <a:buSzTx/>
              <a:buNone/>
              <a:tabLst/>
              <a:defRPr/>
            </a:pPr>
            <a:endParaRPr kumimoji="0" lang="en-IN" sz="2400" b="0" i="0" u="none" strike="noStrike" kern="1200" cap="none" spc="0" normalizeH="0" baseline="0" noProof="0" dirty="0">
              <a:ln>
                <a:noFill/>
              </a:ln>
              <a:solidFill>
                <a:srgbClr val="212121"/>
              </a:solidFill>
              <a:effectLst/>
              <a:uLnTx/>
              <a:uFillTx/>
              <a:latin typeface="Roboto Condensed"/>
              <a:ea typeface="+mn-ea"/>
              <a:cs typeface="+mn-cs"/>
            </a:endParaRPr>
          </a:p>
        </p:txBody>
      </p:sp>
      <p:graphicFrame>
        <p:nvGraphicFramePr>
          <p:cNvPr id="2" name="Table 2">
            <a:extLst>
              <a:ext uri="{FF2B5EF4-FFF2-40B4-BE49-F238E27FC236}">
                <a16:creationId xmlns:a16="http://schemas.microsoft.com/office/drawing/2014/main" id="{5F3F194E-8099-A170-21F4-E75E3EFE2E7E}"/>
              </a:ext>
            </a:extLst>
          </p:cNvPr>
          <p:cNvGraphicFramePr>
            <a:graphicFrameLocks noGrp="1"/>
          </p:cNvGraphicFramePr>
          <p:nvPr>
            <p:extLst>
              <p:ext uri="{D42A27DB-BD31-4B8C-83A1-F6EECF244321}">
                <p14:modId xmlns:p14="http://schemas.microsoft.com/office/powerpoint/2010/main" val="2141150467"/>
              </p:ext>
            </p:extLst>
          </p:nvPr>
        </p:nvGraphicFramePr>
        <p:xfrm>
          <a:off x="1305675" y="1847984"/>
          <a:ext cx="9083040" cy="457200"/>
        </p:xfrm>
        <a:graphic>
          <a:graphicData uri="http://schemas.openxmlformats.org/drawingml/2006/table">
            <a:tbl>
              <a:tblPr firstRow="1" bandRow="1">
                <a:tableStyleId>{9D7B26C5-4107-4FEC-AEDC-1716B250A1EF}</a:tableStyleId>
              </a:tblPr>
              <a:tblGrid>
                <a:gridCol w="1508645">
                  <a:extLst>
                    <a:ext uri="{9D8B030D-6E8A-4147-A177-3AD203B41FA5}">
                      <a16:colId xmlns:a16="http://schemas.microsoft.com/office/drawing/2014/main" val="108804410"/>
                    </a:ext>
                  </a:extLst>
                </a:gridCol>
                <a:gridCol w="7574395">
                  <a:extLst>
                    <a:ext uri="{9D8B030D-6E8A-4147-A177-3AD203B41FA5}">
                      <a16:colId xmlns:a16="http://schemas.microsoft.com/office/drawing/2014/main" val="1722063078"/>
                    </a:ext>
                  </a:extLst>
                </a:gridCol>
              </a:tblGrid>
              <a:tr h="370840">
                <a:tc>
                  <a:txBody>
                    <a:bodyPr/>
                    <a:lstStyle/>
                    <a:p>
                      <a:r>
                        <a:rPr lang="en-IN" sz="2400" b="1" dirty="0">
                          <a:solidFill>
                            <a:schemeClr val="tx1"/>
                          </a:solidFill>
                          <a:latin typeface="Cambria" panose="02040503050406030204" pitchFamily="18" charset="0"/>
                          <a:ea typeface="Cambria" panose="02040503050406030204" pitchFamily="18" charset="0"/>
                        </a:rPr>
                        <a:t>IMSI</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0" lang="en-US" sz="2400" b="0" i="0" u="none" strike="noStrike" kern="1200" cap="none" spc="0" normalizeH="0" baseline="0" noProof="0" dirty="0">
                          <a:ln>
                            <a:noFill/>
                          </a:ln>
                          <a:solidFill>
                            <a:schemeClr val="tx1"/>
                          </a:solidFill>
                          <a:effectLst/>
                          <a:uLnTx/>
                          <a:uFillTx/>
                          <a:latin typeface="Cambria" panose="02040503050406030204" pitchFamily="18" charset="0"/>
                          <a:ea typeface="Cambria" panose="02040503050406030204" pitchFamily="18" charset="0"/>
                        </a:rPr>
                        <a:t>International Mobile Subscriber Identity</a:t>
                      </a:r>
                      <a:endParaRPr lang="en-IN" sz="2400" b="0" dirty="0">
                        <a:solidFill>
                          <a:schemeClr val="tx1"/>
                        </a:solidFill>
                        <a:latin typeface="Cambria" panose="02040503050406030204" pitchFamily="18" charset="0"/>
                        <a:ea typeface="Cambria"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53091837"/>
                  </a:ext>
                </a:extLst>
              </a:tr>
            </a:tbl>
          </a:graphicData>
        </a:graphic>
      </p:graphicFrame>
      <p:graphicFrame>
        <p:nvGraphicFramePr>
          <p:cNvPr id="13" name="Table 2">
            <a:extLst>
              <a:ext uri="{FF2B5EF4-FFF2-40B4-BE49-F238E27FC236}">
                <a16:creationId xmlns:a16="http://schemas.microsoft.com/office/drawing/2014/main" id="{1CD7B40B-A5A8-E07B-01E8-CF030691914B}"/>
              </a:ext>
            </a:extLst>
          </p:cNvPr>
          <p:cNvGraphicFramePr>
            <a:graphicFrameLocks noGrp="1"/>
          </p:cNvGraphicFramePr>
          <p:nvPr>
            <p:extLst>
              <p:ext uri="{D42A27DB-BD31-4B8C-83A1-F6EECF244321}">
                <p14:modId xmlns:p14="http://schemas.microsoft.com/office/powerpoint/2010/main" val="2991239502"/>
              </p:ext>
            </p:extLst>
          </p:nvPr>
        </p:nvGraphicFramePr>
        <p:xfrm>
          <a:off x="1305675" y="2764492"/>
          <a:ext cx="9083040" cy="457200"/>
        </p:xfrm>
        <a:graphic>
          <a:graphicData uri="http://schemas.openxmlformats.org/drawingml/2006/table">
            <a:tbl>
              <a:tblPr firstRow="1" bandRow="1">
                <a:tableStyleId>{9D7B26C5-4107-4FEC-AEDC-1716B250A1EF}</a:tableStyleId>
              </a:tblPr>
              <a:tblGrid>
                <a:gridCol w="1508645">
                  <a:extLst>
                    <a:ext uri="{9D8B030D-6E8A-4147-A177-3AD203B41FA5}">
                      <a16:colId xmlns:a16="http://schemas.microsoft.com/office/drawing/2014/main" val="108804410"/>
                    </a:ext>
                  </a:extLst>
                </a:gridCol>
                <a:gridCol w="7574395">
                  <a:extLst>
                    <a:ext uri="{9D8B030D-6E8A-4147-A177-3AD203B41FA5}">
                      <a16:colId xmlns:a16="http://schemas.microsoft.com/office/drawing/2014/main" val="1722063078"/>
                    </a:ext>
                  </a:extLst>
                </a:gridCol>
              </a:tblGrid>
              <a:tr h="370840">
                <a:tc>
                  <a:txBody>
                    <a:bodyPr/>
                    <a:lstStyle/>
                    <a:p>
                      <a:r>
                        <a:rPr lang="en-IN" sz="2400" b="1" dirty="0">
                          <a:solidFill>
                            <a:schemeClr val="tx1"/>
                          </a:solidFill>
                          <a:latin typeface="Cambria" panose="02040503050406030204" pitchFamily="18" charset="0"/>
                          <a:ea typeface="Cambria" panose="02040503050406030204" pitchFamily="18" charset="0"/>
                        </a:rPr>
                        <a:t>MSISDN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0" lang="en-IN" sz="2400" b="0" i="0" u="none" strike="noStrike" kern="1200" cap="none" spc="0" normalizeH="0" baseline="0" noProof="0" dirty="0">
                          <a:ln>
                            <a:noFill/>
                          </a:ln>
                          <a:solidFill>
                            <a:schemeClr val="tx1"/>
                          </a:solidFill>
                          <a:effectLst/>
                          <a:uLnTx/>
                          <a:uFillTx/>
                          <a:latin typeface="Cambria" panose="02040503050406030204" pitchFamily="18" charset="0"/>
                          <a:ea typeface="Cambria" panose="02040503050406030204" pitchFamily="18" charset="0"/>
                        </a:rPr>
                        <a:t>Mobile Subscriber ISDN </a:t>
                      </a:r>
                      <a:endParaRPr lang="en-IN" sz="2400" b="0" dirty="0">
                        <a:solidFill>
                          <a:schemeClr val="tx1"/>
                        </a:solidFill>
                        <a:latin typeface="Cambria" panose="02040503050406030204" pitchFamily="18" charset="0"/>
                        <a:ea typeface="Cambria"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96565762"/>
                  </a:ext>
                </a:extLst>
              </a:tr>
            </a:tbl>
          </a:graphicData>
        </a:graphic>
      </p:graphicFrame>
      <p:graphicFrame>
        <p:nvGraphicFramePr>
          <p:cNvPr id="14" name="Table 2">
            <a:extLst>
              <a:ext uri="{FF2B5EF4-FFF2-40B4-BE49-F238E27FC236}">
                <a16:creationId xmlns:a16="http://schemas.microsoft.com/office/drawing/2014/main" id="{C2AE5922-65EE-9062-ED03-57FE190B6AF6}"/>
              </a:ext>
            </a:extLst>
          </p:cNvPr>
          <p:cNvGraphicFramePr>
            <a:graphicFrameLocks noGrp="1"/>
          </p:cNvGraphicFramePr>
          <p:nvPr>
            <p:extLst>
              <p:ext uri="{D42A27DB-BD31-4B8C-83A1-F6EECF244321}">
                <p14:modId xmlns:p14="http://schemas.microsoft.com/office/powerpoint/2010/main" val="2208874743"/>
              </p:ext>
            </p:extLst>
          </p:nvPr>
        </p:nvGraphicFramePr>
        <p:xfrm>
          <a:off x="1305675" y="2306173"/>
          <a:ext cx="9083040" cy="457200"/>
        </p:xfrm>
        <a:graphic>
          <a:graphicData uri="http://schemas.openxmlformats.org/drawingml/2006/table">
            <a:tbl>
              <a:tblPr firstRow="1" bandRow="1">
                <a:tableStyleId>{9D7B26C5-4107-4FEC-AEDC-1716B250A1EF}</a:tableStyleId>
              </a:tblPr>
              <a:tblGrid>
                <a:gridCol w="1508645">
                  <a:extLst>
                    <a:ext uri="{9D8B030D-6E8A-4147-A177-3AD203B41FA5}">
                      <a16:colId xmlns:a16="http://schemas.microsoft.com/office/drawing/2014/main" val="108804410"/>
                    </a:ext>
                  </a:extLst>
                </a:gridCol>
                <a:gridCol w="7574395">
                  <a:extLst>
                    <a:ext uri="{9D8B030D-6E8A-4147-A177-3AD203B41FA5}">
                      <a16:colId xmlns:a16="http://schemas.microsoft.com/office/drawing/2014/main" val="1722063078"/>
                    </a:ext>
                  </a:extLst>
                </a:gridCol>
              </a:tblGrid>
              <a:tr h="370840">
                <a:tc>
                  <a:txBody>
                    <a:bodyPr/>
                    <a:lstStyle/>
                    <a:p>
                      <a:r>
                        <a:rPr lang="en-IN" sz="2400" b="1" dirty="0">
                          <a:solidFill>
                            <a:schemeClr val="tx1"/>
                          </a:solidFill>
                          <a:latin typeface="Cambria" panose="02040503050406030204" pitchFamily="18" charset="0"/>
                          <a:ea typeface="Cambria" panose="02040503050406030204" pitchFamily="18" charset="0"/>
                        </a:rPr>
                        <a:t>IMEI</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2400" b="0" dirty="0">
                          <a:solidFill>
                            <a:schemeClr val="tx1"/>
                          </a:solidFill>
                          <a:latin typeface="Cambria" panose="02040503050406030204" pitchFamily="18" charset="0"/>
                          <a:ea typeface="Cambria" panose="02040503050406030204" pitchFamily="18" charset="0"/>
                        </a:rPr>
                        <a:t>International Mobile Equipment Identity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97198271"/>
                  </a:ext>
                </a:extLst>
              </a:tr>
            </a:tbl>
          </a:graphicData>
        </a:graphic>
      </p:graphicFrame>
      <p:graphicFrame>
        <p:nvGraphicFramePr>
          <p:cNvPr id="15" name="Table 2">
            <a:extLst>
              <a:ext uri="{FF2B5EF4-FFF2-40B4-BE49-F238E27FC236}">
                <a16:creationId xmlns:a16="http://schemas.microsoft.com/office/drawing/2014/main" id="{58A8F9B0-E5E8-EEB6-98F7-3A35ED78FCA7}"/>
              </a:ext>
            </a:extLst>
          </p:cNvPr>
          <p:cNvGraphicFramePr>
            <a:graphicFrameLocks noGrp="1"/>
          </p:cNvGraphicFramePr>
          <p:nvPr>
            <p:extLst>
              <p:ext uri="{D42A27DB-BD31-4B8C-83A1-F6EECF244321}">
                <p14:modId xmlns:p14="http://schemas.microsoft.com/office/powerpoint/2010/main" val="428662919"/>
              </p:ext>
            </p:extLst>
          </p:nvPr>
        </p:nvGraphicFramePr>
        <p:xfrm>
          <a:off x="1305675" y="3222333"/>
          <a:ext cx="9083040" cy="457200"/>
        </p:xfrm>
        <a:graphic>
          <a:graphicData uri="http://schemas.openxmlformats.org/drawingml/2006/table">
            <a:tbl>
              <a:tblPr firstRow="1" bandRow="1">
                <a:tableStyleId>{9D7B26C5-4107-4FEC-AEDC-1716B250A1EF}</a:tableStyleId>
              </a:tblPr>
              <a:tblGrid>
                <a:gridCol w="1508645">
                  <a:extLst>
                    <a:ext uri="{9D8B030D-6E8A-4147-A177-3AD203B41FA5}">
                      <a16:colId xmlns:a16="http://schemas.microsoft.com/office/drawing/2014/main" val="108804410"/>
                    </a:ext>
                  </a:extLst>
                </a:gridCol>
                <a:gridCol w="7574395">
                  <a:extLst>
                    <a:ext uri="{9D8B030D-6E8A-4147-A177-3AD203B41FA5}">
                      <a16:colId xmlns:a16="http://schemas.microsoft.com/office/drawing/2014/main" val="1722063078"/>
                    </a:ext>
                  </a:extLst>
                </a:gridCol>
              </a:tblGrid>
              <a:tr h="370840">
                <a:tc>
                  <a:txBody>
                    <a:bodyPr/>
                    <a:lstStyle/>
                    <a:p>
                      <a:r>
                        <a:rPr lang="en-IN" sz="2400" b="1" dirty="0">
                          <a:solidFill>
                            <a:schemeClr val="tx1"/>
                          </a:solidFill>
                          <a:latin typeface="Cambria" panose="02040503050406030204" pitchFamily="18" charset="0"/>
                          <a:ea typeface="Cambria" panose="02040503050406030204" pitchFamily="18" charset="0"/>
                        </a:rPr>
                        <a:t>LAI</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0" lang="en-US" sz="2400" b="0" i="0" u="none" strike="noStrike" kern="1200" cap="none" spc="0" normalizeH="0" baseline="0" noProof="0" dirty="0">
                          <a:ln>
                            <a:noFill/>
                          </a:ln>
                          <a:solidFill>
                            <a:schemeClr val="tx1"/>
                          </a:solidFill>
                          <a:effectLst/>
                          <a:uLnTx/>
                          <a:uFillTx/>
                          <a:latin typeface="Cambria" panose="02040503050406030204" pitchFamily="18" charset="0"/>
                          <a:ea typeface="Cambria" panose="02040503050406030204" pitchFamily="18" charset="0"/>
                        </a:rPr>
                        <a:t>Location Area</a:t>
                      </a:r>
                      <a:r>
                        <a:rPr kumimoji="0" lang="en-US" sz="2400" b="0" i="0" u="none" strike="noStrike" kern="1200" cap="none" spc="0" normalizeH="0" noProof="0" dirty="0">
                          <a:ln>
                            <a:noFill/>
                          </a:ln>
                          <a:solidFill>
                            <a:schemeClr val="tx1"/>
                          </a:solidFill>
                          <a:effectLst/>
                          <a:uLnTx/>
                          <a:uFillTx/>
                          <a:latin typeface="Cambria" panose="02040503050406030204" pitchFamily="18" charset="0"/>
                          <a:ea typeface="Cambria" panose="02040503050406030204" pitchFamily="18" charset="0"/>
                        </a:rPr>
                        <a:t> Identifier</a:t>
                      </a:r>
                      <a:endParaRPr lang="en-IN" sz="2400" b="0" dirty="0">
                        <a:solidFill>
                          <a:schemeClr val="tx1"/>
                        </a:solidFill>
                        <a:latin typeface="Cambria" panose="02040503050406030204" pitchFamily="18" charset="0"/>
                        <a:ea typeface="Cambria"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11772837"/>
                  </a:ext>
                </a:extLst>
              </a:tr>
            </a:tbl>
          </a:graphicData>
        </a:graphic>
      </p:graphicFrame>
      <p:graphicFrame>
        <p:nvGraphicFramePr>
          <p:cNvPr id="16" name="Table 2">
            <a:extLst>
              <a:ext uri="{FF2B5EF4-FFF2-40B4-BE49-F238E27FC236}">
                <a16:creationId xmlns:a16="http://schemas.microsoft.com/office/drawing/2014/main" id="{51D9A4BC-530B-D133-FDBE-2D5E0C3E4166}"/>
              </a:ext>
            </a:extLst>
          </p:cNvPr>
          <p:cNvGraphicFramePr>
            <a:graphicFrameLocks noGrp="1"/>
          </p:cNvGraphicFramePr>
          <p:nvPr>
            <p:extLst>
              <p:ext uri="{D42A27DB-BD31-4B8C-83A1-F6EECF244321}">
                <p14:modId xmlns:p14="http://schemas.microsoft.com/office/powerpoint/2010/main" val="741067821"/>
              </p:ext>
            </p:extLst>
          </p:nvPr>
        </p:nvGraphicFramePr>
        <p:xfrm>
          <a:off x="1305675" y="3679853"/>
          <a:ext cx="9083040" cy="457200"/>
        </p:xfrm>
        <a:graphic>
          <a:graphicData uri="http://schemas.openxmlformats.org/drawingml/2006/table">
            <a:tbl>
              <a:tblPr firstRow="1" bandRow="1">
                <a:tableStyleId>{9D7B26C5-4107-4FEC-AEDC-1716B250A1EF}</a:tableStyleId>
              </a:tblPr>
              <a:tblGrid>
                <a:gridCol w="1508645">
                  <a:extLst>
                    <a:ext uri="{9D8B030D-6E8A-4147-A177-3AD203B41FA5}">
                      <a16:colId xmlns:a16="http://schemas.microsoft.com/office/drawing/2014/main" val="108804410"/>
                    </a:ext>
                  </a:extLst>
                </a:gridCol>
                <a:gridCol w="7574395">
                  <a:extLst>
                    <a:ext uri="{9D8B030D-6E8A-4147-A177-3AD203B41FA5}">
                      <a16:colId xmlns:a16="http://schemas.microsoft.com/office/drawing/2014/main" val="1722063078"/>
                    </a:ext>
                  </a:extLst>
                </a:gridCol>
              </a:tblGrid>
              <a:tr h="370840">
                <a:tc>
                  <a:txBody>
                    <a:bodyPr/>
                    <a:lstStyle/>
                    <a:p>
                      <a:r>
                        <a:rPr lang="en-IN" sz="2400" b="1" dirty="0">
                          <a:solidFill>
                            <a:schemeClr val="tx1"/>
                          </a:solidFill>
                          <a:latin typeface="Cambria" panose="02040503050406030204" pitchFamily="18" charset="0"/>
                          <a:ea typeface="Cambria" panose="02040503050406030204" pitchFamily="18" charset="0"/>
                        </a:rPr>
                        <a:t>MSRN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0" lang="en-IN" sz="2400" b="0" i="0" u="none" strike="noStrike" kern="1200" cap="none" spc="0" normalizeH="0" baseline="0" noProof="0" dirty="0">
                          <a:ln>
                            <a:noFill/>
                          </a:ln>
                          <a:solidFill>
                            <a:schemeClr val="tx1"/>
                          </a:solidFill>
                          <a:effectLst/>
                          <a:uLnTx/>
                          <a:uFillTx/>
                          <a:latin typeface="Cambria" panose="02040503050406030204" pitchFamily="18" charset="0"/>
                          <a:ea typeface="Cambria" panose="02040503050406030204" pitchFamily="18" charset="0"/>
                        </a:rPr>
                        <a:t>Mobile Station</a:t>
                      </a:r>
                      <a:r>
                        <a:rPr kumimoji="0" lang="en-IN" sz="2400" b="0" i="0" u="none" strike="noStrike" kern="1200" cap="none" spc="0" normalizeH="0" noProof="0" dirty="0">
                          <a:ln>
                            <a:noFill/>
                          </a:ln>
                          <a:solidFill>
                            <a:schemeClr val="tx1"/>
                          </a:solidFill>
                          <a:effectLst/>
                          <a:uLnTx/>
                          <a:uFillTx/>
                          <a:latin typeface="Cambria" panose="02040503050406030204" pitchFamily="18" charset="0"/>
                          <a:ea typeface="Cambria" panose="02040503050406030204" pitchFamily="18" charset="0"/>
                        </a:rPr>
                        <a:t> Roaming Number</a:t>
                      </a:r>
                      <a:endParaRPr lang="en-IN" sz="2400" b="0" dirty="0">
                        <a:solidFill>
                          <a:schemeClr val="tx1"/>
                        </a:solidFill>
                        <a:latin typeface="Cambria" panose="02040503050406030204" pitchFamily="18" charset="0"/>
                        <a:ea typeface="Cambria"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63531931"/>
                  </a:ext>
                </a:extLst>
              </a:tr>
            </a:tbl>
          </a:graphicData>
        </a:graphic>
      </p:graphicFrame>
      <p:graphicFrame>
        <p:nvGraphicFramePr>
          <p:cNvPr id="17" name="Table 2">
            <a:extLst>
              <a:ext uri="{FF2B5EF4-FFF2-40B4-BE49-F238E27FC236}">
                <a16:creationId xmlns:a16="http://schemas.microsoft.com/office/drawing/2014/main" id="{00C70F19-0D69-2A55-9C4D-B5AC46A335D9}"/>
              </a:ext>
            </a:extLst>
          </p:cNvPr>
          <p:cNvGraphicFramePr>
            <a:graphicFrameLocks noGrp="1"/>
          </p:cNvGraphicFramePr>
          <p:nvPr>
            <p:extLst>
              <p:ext uri="{D42A27DB-BD31-4B8C-83A1-F6EECF244321}">
                <p14:modId xmlns:p14="http://schemas.microsoft.com/office/powerpoint/2010/main" val="3156391603"/>
              </p:ext>
            </p:extLst>
          </p:nvPr>
        </p:nvGraphicFramePr>
        <p:xfrm>
          <a:off x="1305675" y="4136931"/>
          <a:ext cx="9083040" cy="457200"/>
        </p:xfrm>
        <a:graphic>
          <a:graphicData uri="http://schemas.openxmlformats.org/drawingml/2006/table">
            <a:tbl>
              <a:tblPr firstRow="1" bandRow="1">
                <a:tableStyleId>{9D7B26C5-4107-4FEC-AEDC-1716B250A1EF}</a:tableStyleId>
              </a:tblPr>
              <a:tblGrid>
                <a:gridCol w="1508645">
                  <a:extLst>
                    <a:ext uri="{9D8B030D-6E8A-4147-A177-3AD203B41FA5}">
                      <a16:colId xmlns:a16="http://schemas.microsoft.com/office/drawing/2014/main" val="108804410"/>
                    </a:ext>
                  </a:extLst>
                </a:gridCol>
                <a:gridCol w="7574395">
                  <a:extLst>
                    <a:ext uri="{9D8B030D-6E8A-4147-A177-3AD203B41FA5}">
                      <a16:colId xmlns:a16="http://schemas.microsoft.com/office/drawing/2014/main" val="1722063078"/>
                    </a:ext>
                  </a:extLst>
                </a:gridCol>
              </a:tblGrid>
              <a:tr h="370840">
                <a:tc>
                  <a:txBody>
                    <a:bodyPr/>
                    <a:lstStyle/>
                    <a:p>
                      <a:r>
                        <a:rPr lang="en-IN" sz="2400" b="1" dirty="0">
                          <a:solidFill>
                            <a:schemeClr val="tx1"/>
                          </a:solidFill>
                          <a:latin typeface="Cambria" panose="02040503050406030204" pitchFamily="18" charset="0"/>
                          <a:ea typeface="Cambria" panose="02040503050406030204" pitchFamily="18" charset="0"/>
                        </a:rPr>
                        <a:t>TMSI</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0" lang="en-IN" sz="2400" b="0" i="0" u="none" strike="noStrike" kern="1200" cap="none" spc="0" normalizeH="0" baseline="0" noProof="0" dirty="0">
                          <a:ln>
                            <a:noFill/>
                          </a:ln>
                          <a:solidFill>
                            <a:schemeClr val="tx1"/>
                          </a:solidFill>
                          <a:effectLst/>
                          <a:uLnTx/>
                          <a:uFillTx/>
                          <a:latin typeface="Cambria" panose="02040503050406030204" pitchFamily="18" charset="0"/>
                          <a:ea typeface="Cambria" panose="02040503050406030204" pitchFamily="18" charset="0"/>
                        </a:rPr>
                        <a:t>Temporary Mobile Subscriber Identity </a:t>
                      </a:r>
                      <a:endParaRPr lang="en-IN" sz="2400" b="0" dirty="0">
                        <a:solidFill>
                          <a:schemeClr val="tx1"/>
                        </a:solidFill>
                        <a:latin typeface="Cambria" panose="02040503050406030204" pitchFamily="18" charset="0"/>
                        <a:ea typeface="Cambria"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4257776"/>
                  </a:ext>
                </a:extLst>
              </a:tr>
            </a:tbl>
          </a:graphicData>
        </a:graphic>
      </p:graphicFrame>
      <p:graphicFrame>
        <p:nvGraphicFramePr>
          <p:cNvPr id="18" name="Table 2">
            <a:extLst>
              <a:ext uri="{FF2B5EF4-FFF2-40B4-BE49-F238E27FC236}">
                <a16:creationId xmlns:a16="http://schemas.microsoft.com/office/drawing/2014/main" id="{FB56A1EF-D2BF-5E93-0622-5241F32CB16F}"/>
              </a:ext>
            </a:extLst>
          </p:cNvPr>
          <p:cNvGraphicFramePr>
            <a:graphicFrameLocks noGrp="1"/>
          </p:cNvGraphicFramePr>
          <p:nvPr>
            <p:extLst>
              <p:ext uri="{D42A27DB-BD31-4B8C-83A1-F6EECF244321}">
                <p14:modId xmlns:p14="http://schemas.microsoft.com/office/powerpoint/2010/main" val="1375213415"/>
              </p:ext>
            </p:extLst>
          </p:nvPr>
        </p:nvGraphicFramePr>
        <p:xfrm>
          <a:off x="1305675" y="4594009"/>
          <a:ext cx="9083040" cy="457200"/>
        </p:xfrm>
        <a:graphic>
          <a:graphicData uri="http://schemas.openxmlformats.org/drawingml/2006/table">
            <a:tbl>
              <a:tblPr firstRow="1" bandRow="1">
                <a:tableStyleId>{9D7B26C5-4107-4FEC-AEDC-1716B250A1EF}</a:tableStyleId>
              </a:tblPr>
              <a:tblGrid>
                <a:gridCol w="1508645">
                  <a:extLst>
                    <a:ext uri="{9D8B030D-6E8A-4147-A177-3AD203B41FA5}">
                      <a16:colId xmlns:a16="http://schemas.microsoft.com/office/drawing/2014/main" val="108804410"/>
                    </a:ext>
                  </a:extLst>
                </a:gridCol>
                <a:gridCol w="7574395">
                  <a:extLst>
                    <a:ext uri="{9D8B030D-6E8A-4147-A177-3AD203B41FA5}">
                      <a16:colId xmlns:a16="http://schemas.microsoft.com/office/drawing/2014/main" val="1722063078"/>
                    </a:ext>
                  </a:extLst>
                </a:gridCol>
              </a:tblGrid>
              <a:tr h="370840">
                <a:tc>
                  <a:txBody>
                    <a:bodyPr/>
                    <a:lstStyle/>
                    <a:p>
                      <a:r>
                        <a:rPr lang="en-IN" sz="2400" b="1" dirty="0">
                          <a:solidFill>
                            <a:schemeClr val="tx1"/>
                          </a:solidFill>
                          <a:latin typeface="Cambria" panose="02040503050406030204" pitchFamily="18" charset="0"/>
                          <a:ea typeface="Cambria" panose="02040503050406030204" pitchFamily="18" charset="0"/>
                        </a:rPr>
                        <a:t>LMSI</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0" lang="en-IN" sz="2400" b="0" i="0" u="none" strike="noStrike" kern="1200" cap="none" spc="0" normalizeH="0" baseline="0" noProof="0" dirty="0">
                          <a:ln>
                            <a:noFill/>
                          </a:ln>
                          <a:solidFill>
                            <a:schemeClr val="tx1"/>
                          </a:solidFill>
                          <a:effectLst/>
                          <a:uLnTx/>
                          <a:uFillTx/>
                          <a:latin typeface="Cambria" panose="02040503050406030204" pitchFamily="18" charset="0"/>
                          <a:ea typeface="Cambria" panose="02040503050406030204" pitchFamily="18" charset="0"/>
                        </a:rPr>
                        <a:t>Local Mobile Subscriber Identity </a:t>
                      </a:r>
                      <a:endParaRPr lang="en-IN" sz="2400" b="0" dirty="0">
                        <a:solidFill>
                          <a:schemeClr val="tx1"/>
                        </a:solidFill>
                        <a:latin typeface="Cambria" panose="02040503050406030204" pitchFamily="18" charset="0"/>
                        <a:ea typeface="Cambria"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78074249"/>
                  </a:ext>
                </a:extLst>
              </a:tr>
            </a:tbl>
          </a:graphicData>
        </a:graphic>
      </p:graphicFrame>
    </p:spTree>
    <p:extLst>
      <p:ext uri="{BB962C8B-B14F-4D97-AF65-F5344CB8AC3E}">
        <p14:creationId xmlns:p14="http://schemas.microsoft.com/office/powerpoint/2010/main" val="3736128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pPr lvl="0"/>
            <a:r>
              <a:rPr lang="en-US" sz="3067" dirty="0">
                <a:solidFill>
                  <a:srgbClr val="00A4B6"/>
                </a:solidFill>
                <a:latin typeface="Cambria" panose="02040503050406030204" pitchFamily="18" charset="0"/>
                <a:ea typeface="Cambria" panose="02040503050406030204" pitchFamily="18" charset="0"/>
                <a:cs typeface="Proxima Nova"/>
                <a:sym typeface="Proxima Nova"/>
              </a:rPr>
              <a:t>GSM vs CDMA</a:t>
            </a:r>
            <a:endParaRPr sz="3067" dirty="0">
              <a:solidFill>
                <a:srgbClr val="00A4B6"/>
              </a:solidFill>
              <a:latin typeface="Cambria" panose="02040503050406030204" pitchFamily="18" charset="0"/>
              <a:ea typeface="Cambria" panose="02040503050406030204" pitchFamily="18" charset="0"/>
              <a:cs typeface="Proxima Nova"/>
              <a:sym typeface="Proxima Nova"/>
            </a:endParaRPr>
          </a:p>
        </p:txBody>
      </p:sp>
      <p:graphicFrame>
        <p:nvGraphicFramePr>
          <p:cNvPr id="40" name="Content Placeholder 5">
            <a:extLst>
              <a:ext uri="{FF2B5EF4-FFF2-40B4-BE49-F238E27FC236}">
                <a16:creationId xmlns:a16="http://schemas.microsoft.com/office/drawing/2014/main" id="{7E5DAB9F-B7B8-2B8D-2ABF-364703A0767B}"/>
              </a:ext>
            </a:extLst>
          </p:cNvPr>
          <p:cNvGraphicFramePr>
            <a:graphicFrameLocks/>
          </p:cNvGraphicFramePr>
          <p:nvPr>
            <p:extLst>
              <p:ext uri="{D42A27DB-BD31-4B8C-83A1-F6EECF244321}">
                <p14:modId xmlns:p14="http://schemas.microsoft.com/office/powerpoint/2010/main" val="3983958483"/>
              </p:ext>
            </p:extLst>
          </p:nvPr>
        </p:nvGraphicFramePr>
        <p:xfrm>
          <a:off x="131763" y="1117600"/>
          <a:ext cx="11928476" cy="396240"/>
        </p:xfrm>
        <a:graphic>
          <a:graphicData uri="http://schemas.openxmlformats.org/drawingml/2006/table">
            <a:tbl>
              <a:tblPr firstRow="1" bandRow="1"/>
              <a:tblGrid>
                <a:gridCol w="5964238">
                  <a:extLst>
                    <a:ext uri="{9D8B030D-6E8A-4147-A177-3AD203B41FA5}">
                      <a16:colId xmlns:a16="http://schemas.microsoft.com/office/drawing/2014/main" val="20000"/>
                    </a:ext>
                  </a:extLst>
                </a:gridCol>
                <a:gridCol w="5964238">
                  <a:extLst>
                    <a:ext uri="{9D8B030D-6E8A-4147-A177-3AD203B41FA5}">
                      <a16:colId xmlns:a16="http://schemas.microsoft.com/office/drawing/2014/main" val="20001"/>
                    </a:ext>
                  </a:extLst>
                </a:gridCol>
              </a:tblGrid>
              <a:tr h="37084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2000" b="1" dirty="0">
                          <a:latin typeface="Cambria" panose="02040503050406030204" pitchFamily="18" charset="0"/>
                          <a:ea typeface="Cambria" panose="02040503050406030204" pitchFamily="18" charset="0"/>
                        </a:rPr>
                        <a:t>GSM</a:t>
                      </a:r>
                      <a:endParaRPr lang="en-IN" sz="2000" b="1" dirty="0">
                        <a:latin typeface="Cambria" panose="02040503050406030204" pitchFamily="18" charset="0"/>
                        <a:ea typeface="Cambria" panose="02040503050406030204" pitchFamily="18" charset="0"/>
                      </a:endParaRPr>
                    </a:p>
                  </a:txBody>
                  <a:tcPr>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solidFill>
                      <a:srgbClr val="ACA4BA"/>
                    </a:solid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2000" b="1" dirty="0">
                          <a:latin typeface="Cambria" panose="02040503050406030204" pitchFamily="18" charset="0"/>
                          <a:ea typeface="Cambria" panose="02040503050406030204" pitchFamily="18" charset="0"/>
                        </a:rPr>
                        <a:t>CDMA</a:t>
                      </a:r>
                      <a:endParaRPr lang="en-IN" sz="2000" b="1" dirty="0">
                        <a:latin typeface="Cambria" panose="02040503050406030204" pitchFamily="18" charset="0"/>
                        <a:ea typeface="Cambria" panose="02040503050406030204" pitchFamily="18" charset="0"/>
                      </a:endParaRPr>
                    </a:p>
                  </a:txBody>
                  <a:tcPr>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solidFill>
                      <a:srgbClr val="ACA4BA"/>
                    </a:solidFill>
                  </a:tcPr>
                </a:tc>
                <a:extLst>
                  <a:ext uri="{0D108BD9-81ED-4DB2-BD59-A6C34878D82A}">
                    <a16:rowId xmlns:a16="http://schemas.microsoft.com/office/drawing/2014/main" val="10000"/>
                  </a:ext>
                </a:extLst>
              </a:tr>
            </a:tbl>
          </a:graphicData>
        </a:graphic>
      </p:graphicFrame>
      <p:graphicFrame>
        <p:nvGraphicFramePr>
          <p:cNvPr id="41" name="Content Placeholder 5">
            <a:extLst>
              <a:ext uri="{FF2B5EF4-FFF2-40B4-BE49-F238E27FC236}">
                <a16:creationId xmlns:a16="http://schemas.microsoft.com/office/drawing/2014/main" id="{301A0513-1D6B-BA17-6E65-794F85A4FF29}"/>
              </a:ext>
            </a:extLst>
          </p:cNvPr>
          <p:cNvGraphicFramePr>
            <a:graphicFrameLocks/>
          </p:cNvGraphicFramePr>
          <p:nvPr>
            <p:extLst>
              <p:ext uri="{D42A27DB-BD31-4B8C-83A1-F6EECF244321}">
                <p14:modId xmlns:p14="http://schemas.microsoft.com/office/powerpoint/2010/main" val="1418871913"/>
              </p:ext>
            </p:extLst>
          </p:nvPr>
        </p:nvGraphicFramePr>
        <p:xfrm>
          <a:off x="131762" y="1513682"/>
          <a:ext cx="11928476" cy="396240"/>
        </p:xfrm>
        <a:graphic>
          <a:graphicData uri="http://schemas.openxmlformats.org/drawingml/2006/table">
            <a:tbl>
              <a:tblPr firstRow="1" bandRow="1"/>
              <a:tblGrid>
                <a:gridCol w="5964238">
                  <a:extLst>
                    <a:ext uri="{9D8B030D-6E8A-4147-A177-3AD203B41FA5}">
                      <a16:colId xmlns:a16="http://schemas.microsoft.com/office/drawing/2014/main" val="20000"/>
                    </a:ext>
                  </a:extLst>
                </a:gridCol>
                <a:gridCol w="5964238">
                  <a:extLst>
                    <a:ext uri="{9D8B030D-6E8A-4147-A177-3AD203B41FA5}">
                      <a16:colId xmlns:a16="http://schemas.microsoft.com/office/drawing/2014/main" val="20001"/>
                    </a:ext>
                  </a:extLst>
                </a:gridCol>
              </a:tblGrid>
              <a:tr h="37084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r>
                        <a:rPr lang="en-IN" sz="2000" b="0" i="0" kern="1200" dirty="0">
                          <a:solidFill>
                            <a:schemeClr val="tx1"/>
                          </a:solidFill>
                          <a:effectLst/>
                          <a:latin typeface="Cambria" panose="02040503050406030204" pitchFamily="18" charset="0"/>
                          <a:ea typeface="Cambria" panose="02040503050406030204" pitchFamily="18" charset="0"/>
                          <a:cs typeface="+mn-cs"/>
                        </a:rPr>
                        <a:t>Global System for Mobile communication</a:t>
                      </a:r>
                      <a:endParaRPr lang="en-IN" sz="2000" dirty="0">
                        <a:latin typeface="Cambria" panose="02040503050406030204" pitchFamily="18" charset="0"/>
                        <a:ea typeface="Cambria" panose="02040503050406030204" pitchFamily="18" charset="0"/>
                      </a:endParaRPr>
                    </a:p>
                  </a:txBody>
                  <a:tcPr>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r>
                        <a:rPr lang="en-IN" sz="2000" b="0" i="0" kern="1200" dirty="0">
                          <a:solidFill>
                            <a:schemeClr val="tx1"/>
                          </a:solidFill>
                          <a:effectLst/>
                          <a:latin typeface="Cambria" panose="02040503050406030204" pitchFamily="18" charset="0"/>
                          <a:ea typeface="Cambria" panose="02040503050406030204" pitchFamily="18" charset="0"/>
                          <a:cs typeface="+mn-cs"/>
                        </a:rPr>
                        <a:t>Code Division Multiple Access</a:t>
                      </a:r>
                      <a:endParaRPr lang="en-IN" sz="2000" dirty="0">
                        <a:latin typeface="Cambria" panose="02040503050406030204" pitchFamily="18" charset="0"/>
                        <a:ea typeface="Cambria" panose="02040503050406030204" pitchFamily="18" charset="0"/>
                      </a:endParaRPr>
                    </a:p>
                  </a:txBody>
                  <a:tcPr>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graphicFrame>
        <p:nvGraphicFramePr>
          <p:cNvPr id="42" name="Content Placeholder 5">
            <a:extLst>
              <a:ext uri="{FF2B5EF4-FFF2-40B4-BE49-F238E27FC236}">
                <a16:creationId xmlns:a16="http://schemas.microsoft.com/office/drawing/2014/main" id="{3CEE5242-E1B4-9CEE-4EDB-251AA34FC926}"/>
              </a:ext>
            </a:extLst>
          </p:cNvPr>
          <p:cNvGraphicFramePr>
            <a:graphicFrameLocks/>
          </p:cNvGraphicFramePr>
          <p:nvPr>
            <p:extLst>
              <p:ext uri="{D42A27DB-BD31-4B8C-83A1-F6EECF244321}">
                <p14:modId xmlns:p14="http://schemas.microsoft.com/office/powerpoint/2010/main" val="1799806570"/>
              </p:ext>
            </p:extLst>
          </p:nvPr>
        </p:nvGraphicFramePr>
        <p:xfrm>
          <a:off x="131762" y="1884364"/>
          <a:ext cx="11928476" cy="396240"/>
        </p:xfrm>
        <a:graphic>
          <a:graphicData uri="http://schemas.openxmlformats.org/drawingml/2006/table">
            <a:tbl>
              <a:tblPr firstRow="1" bandRow="1"/>
              <a:tblGrid>
                <a:gridCol w="5964238">
                  <a:extLst>
                    <a:ext uri="{9D8B030D-6E8A-4147-A177-3AD203B41FA5}">
                      <a16:colId xmlns:a16="http://schemas.microsoft.com/office/drawing/2014/main" val="20000"/>
                    </a:ext>
                  </a:extLst>
                </a:gridCol>
                <a:gridCol w="5964238">
                  <a:extLst>
                    <a:ext uri="{9D8B030D-6E8A-4147-A177-3AD203B41FA5}">
                      <a16:colId xmlns:a16="http://schemas.microsoft.com/office/drawing/2014/main" val="20001"/>
                    </a:ext>
                  </a:extLst>
                </a:gridCol>
              </a:tblGrid>
              <a:tr h="37084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r>
                        <a:rPr lang="en-US" sz="2000" dirty="0">
                          <a:latin typeface="Cambria" panose="02040503050406030204" pitchFamily="18" charset="0"/>
                          <a:ea typeface="Cambria" panose="02040503050406030204" pitchFamily="18" charset="0"/>
                        </a:rPr>
                        <a:t>Technology: FDMA &amp; TDMA</a:t>
                      </a:r>
                      <a:endParaRPr lang="en-IN" sz="2000" dirty="0">
                        <a:latin typeface="Cambria" panose="02040503050406030204" pitchFamily="18" charset="0"/>
                        <a:ea typeface="Cambria" panose="02040503050406030204" pitchFamily="18" charset="0"/>
                      </a:endParaRPr>
                    </a:p>
                  </a:txBody>
                  <a:tcPr>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solidFill>
                      <a:srgbClr val="ACA4BA"/>
                    </a:solid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r>
                        <a:rPr lang="en-US" sz="2000" dirty="0">
                          <a:latin typeface="Cambria" panose="02040503050406030204" pitchFamily="18" charset="0"/>
                          <a:ea typeface="Cambria" panose="02040503050406030204" pitchFamily="18" charset="0"/>
                        </a:rPr>
                        <a:t>CDMA</a:t>
                      </a:r>
                      <a:endParaRPr lang="en-IN" sz="2000" dirty="0">
                        <a:latin typeface="Cambria" panose="02040503050406030204" pitchFamily="18" charset="0"/>
                        <a:ea typeface="Cambria" panose="02040503050406030204" pitchFamily="18" charset="0"/>
                      </a:endParaRPr>
                    </a:p>
                  </a:txBody>
                  <a:tcPr>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solidFill>
                      <a:srgbClr val="ACA4BA"/>
                    </a:solidFill>
                  </a:tcPr>
                </a:tc>
                <a:extLst>
                  <a:ext uri="{0D108BD9-81ED-4DB2-BD59-A6C34878D82A}">
                    <a16:rowId xmlns:a16="http://schemas.microsoft.com/office/drawing/2014/main" val="10000"/>
                  </a:ext>
                </a:extLst>
              </a:tr>
            </a:tbl>
          </a:graphicData>
        </a:graphic>
      </p:graphicFrame>
      <p:graphicFrame>
        <p:nvGraphicFramePr>
          <p:cNvPr id="43" name="Content Placeholder 5">
            <a:extLst>
              <a:ext uri="{FF2B5EF4-FFF2-40B4-BE49-F238E27FC236}">
                <a16:creationId xmlns:a16="http://schemas.microsoft.com/office/drawing/2014/main" id="{0C944874-9579-A4B4-19F7-B4E2D4A89BA9}"/>
              </a:ext>
            </a:extLst>
          </p:cNvPr>
          <p:cNvGraphicFramePr>
            <a:graphicFrameLocks/>
          </p:cNvGraphicFramePr>
          <p:nvPr>
            <p:extLst>
              <p:ext uri="{D42A27DB-BD31-4B8C-83A1-F6EECF244321}">
                <p14:modId xmlns:p14="http://schemas.microsoft.com/office/powerpoint/2010/main" val="4140331888"/>
              </p:ext>
            </p:extLst>
          </p:nvPr>
        </p:nvGraphicFramePr>
        <p:xfrm>
          <a:off x="131762" y="2280446"/>
          <a:ext cx="11928476" cy="396240"/>
        </p:xfrm>
        <a:graphic>
          <a:graphicData uri="http://schemas.openxmlformats.org/drawingml/2006/table">
            <a:tbl>
              <a:tblPr firstRow="1" bandRow="1"/>
              <a:tblGrid>
                <a:gridCol w="5964238">
                  <a:extLst>
                    <a:ext uri="{9D8B030D-6E8A-4147-A177-3AD203B41FA5}">
                      <a16:colId xmlns:a16="http://schemas.microsoft.com/office/drawing/2014/main" val="20000"/>
                    </a:ext>
                  </a:extLst>
                </a:gridCol>
                <a:gridCol w="5964238">
                  <a:extLst>
                    <a:ext uri="{9D8B030D-6E8A-4147-A177-3AD203B41FA5}">
                      <a16:colId xmlns:a16="http://schemas.microsoft.com/office/drawing/2014/main" val="20001"/>
                    </a:ext>
                  </a:extLst>
                </a:gridCol>
              </a:tblGrid>
              <a:tr h="37084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r>
                        <a:rPr lang="en-IN" sz="2000" b="0" i="0" kern="1200" dirty="0">
                          <a:solidFill>
                            <a:schemeClr val="tx1"/>
                          </a:solidFill>
                          <a:effectLst/>
                          <a:latin typeface="Cambria" panose="02040503050406030204" pitchFamily="18" charset="0"/>
                          <a:ea typeface="Cambria" panose="02040503050406030204" pitchFamily="18" charset="0"/>
                          <a:cs typeface="+mn-cs"/>
                        </a:rPr>
                        <a:t>Data rate: 42Mbps in HSPA (3G)</a:t>
                      </a:r>
                      <a:endParaRPr lang="en-IN" sz="2000" dirty="0">
                        <a:latin typeface="Cambria" panose="02040503050406030204" pitchFamily="18" charset="0"/>
                        <a:ea typeface="Cambria" panose="02040503050406030204" pitchFamily="18" charset="0"/>
                      </a:endParaRPr>
                    </a:p>
                  </a:txBody>
                  <a:tcPr>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r>
                        <a:rPr lang="en-IN" sz="2000" b="0" i="0" kern="1200" dirty="0">
                          <a:solidFill>
                            <a:schemeClr val="tx1"/>
                          </a:solidFill>
                          <a:effectLst/>
                          <a:latin typeface="Cambria" panose="02040503050406030204" pitchFamily="18" charset="0"/>
                          <a:ea typeface="Cambria" panose="02040503050406030204" pitchFamily="18" charset="0"/>
                          <a:cs typeface="+mn-cs"/>
                        </a:rPr>
                        <a:t>Data rate: 3.6Mbps in CDMA</a:t>
                      </a:r>
                      <a:endParaRPr lang="en-IN" sz="2000" dirty="0">
                        <a:latin typeface="Cambria" panose="02040503050406030204" pitchFamily="18" charset="0"/>
                        <a:ea typeface="Cambria" panose="02040503050406030204" pitchFamily="18" charset="0"/>
                      </a:endParaRPr>
                    </a:p>
                  </a:txBody>
                  <a:tcPr>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graphicFrame>
        <p:nvGraphicFramePr>
          <p:cNvPr id="44" name="Content Placeholder 5">
            <a:extLst>
              <a:ext uri="{FF2B5EF4-FFF2-40B4-BE49-F238E27FC236}">
                <a16:creationId xmlns:a16="http://schemas.microsoft.com/office/drawing/2014/main" id="{8AD06DB2-F19A-858A-4AB1-3B072EB80848}"/>
              </a:ext>
            </a:extLst>
          </p:cNvPr>
          <p:cNvGraphicFramePr>
            <a:graphicFrameLocks/>
          </p:cNvGraphicFramePr>
          <p:nvPr>
            <p:extLst>
              <p:ext uri="{D42A27DB-BD31-4B8C-83A1-F6EECF244321}">
                <p14:modId xmlns:p14="http://schemas.microsoft.com/office/powerpoint/2010/main" val="1734741198"/>
              </p:ext>
            </p:extLst>
          </p:nvPr>
        </p:nvGraphicFramePr>
        <p:xfrm>
          <a:off x="131762" y="2651128"/>
          <a:ext cx="11928476" cy="396240"/>
        </p:xfrm>
        <a:graphic>
          <a:graphicData uri="http://schemas.openxmlformats.org/drawingml/2006/table">
            <a:tbl>
              <a:tblPr firstRow="1" bandRow="1"/>
              <a:tblGrid>
                <a:gridCol w="5964238">
                  <a:extLst>
                    <a:ext uri="{9D8B030D-6E8A-4147-A177-3AD203B41FA5}">
                      <a16:colId xmlns:a16="http://schemas.microsoft.com/office/drawing/2014/main" val="20000"/>
                    </a:ext>
                  </a:extLst>
                </a:gridCol>
                <a:gridCol w="5964238">
                  <a:extLst>
                    <a:ext uri="{9D8B030D-6E8A-4147-A177-3AD203B41FA5}">
                      <a16:colId xmlns:a16="http://schemas.microsoft.com/office/drawing/2014/main" val="20001"/>
                    </a:ext>
                  </a:extLst>
                </a:gridCol>
              </a:tblGrid>
              <a:tr h="37084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r>
                        <a:rPr lang="en-IN" sz="2000" b="0" i="0" kern="1200" dirty="0">
                          <a:solidFill>
                            <a:schemeClr val="tx1"/>
                          </a:solidFill>
                          <a:effectLst/>
                          <a:latin typeface="Cambria" panose="02040503050406030204" pitchFamily="18" charset="0"/>
                          <a:ea typeface="Cambria" panose="02040503050406030204" pitchFamily="18" charset="0"/>
                          <a:cs typeface="+mn-cs"/>
                        </a:rPr>
                        <a:t>GSM supports transmitting data and voice together</a:t>
                      </a:r>
                      <a:endParaRPr lang="en-IN" sz="2000" dirty="0">
                        <a:latin typeface="Cambria" panose="02040503050406030204" pitchFamily="18" charset="0"/>
                        <a:ea typeface="Cambria" panose="02040503050406030204" pitchFamily="18" charset="0"/>
                      </a:endParaRPr>
                    </a:p>
                  </a:txBody>
                  <a:tcPr>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solidFill>
                      <a:srgbClr val="ACA4BA"/>
                    </a:solid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r>
                        <a:rPr lang="en-US" sz="2000" dirty="0">
                          <a:latin typeface="Cambria" panose="02040503050406030204" pitchFamily="18" charset="0"/>
                          <a:ea typeface="Cambria" panose="02040503050406030204" pitchFamily="18" charset="0"/>
                        </a:rPr>
                        <a:t>CDMA doesn’t support it</a:t>
                      </a:r>
                      <a:endParaRPr lang="en-IN" sz="2000" dirty="0">
                        <a:latin typeface="Cambria" panose="02040503050406030204" pitchFamily="18" charset="0"/>
                        <a:ea typeface="Cambria" panose="02040503050406030204" pitchFamily="18" charset="0"/>
                      </a:endParaRPr>
                    </a:p>
                  </a:txBody>
                  <a:tcPr>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solidFill>
                      <a:srgbClr val="ACA4BA"/>
                    </a:solidFill>
                  </a:tcPr>
                </a:tc>
                <a:extLst>
                  <a:ext uri="{0D108BD9-81ED-4DB2-BD59-A6C34878D82A}">
                    <a16:rowId xmlns:a16="http://schemas.microsoft.com/office/drawing/2014/main" val="10000"/>
                  </a:ext>
                </a:extLst>
              </a:tr>
            </a:tbl>
          </a:graphicData>
        </a:graphic>
      </p:graphicFrame>
      <p:graphicFrame>
        <p:nvGraphicFramePr>
          <p:cNvPr id="45" name="Content Placeholder 5">
            <a:extLst>
              <a:ext uri="{FF2B5EF4-FFF2-40B4-BE49-F238E27FC236}">
                <a16:creationId xmlns:a16="http://schemas.microsoft.com/office/drawing/2014/main" id="{DEC37217-2675-FDD5-2F63-33ED5269F98B}"/>
              </a:ext>
            </a:extLst>
          </p:cNvPr>
          <p:cNvGraphicFramePr>
            <a:graphicFrameLocks/>
          </p:cNvGraphicFramePr>
          <p:nvPr>
            <p:extLst>
              <p:ext uri="{D42A27DB-BD31-4B8C-83A1-F6EECF244321}">
                <p14:modId xmlns:p14="http://schemas.microsoft.com/office/powerpoint/2010/main" val="2148234423"/>
              </p:ext>
            </p:extLst>
          </p:nvPr>
        </p:nvGraphicFramePr>
        <p:xfrm>
          <a:off x="131762" y="3048704"/>
          <a:ext cx="11928476" cy="396240"/>
        </p:xfrm>
        <a:graphic>
          <a:graphicData uri="http://schemas.openxmlformats.org/drawingml/2006/table">
            <a:tbl>
              <a:tblPr firstRow="1" bandRow="1"/>
              <a:tblGrid>
                <a:gridCol w="5964238">
                  <a:extLst>
                    <a:ext uri="{9D8B030D-6E8A-4147-A177-3AD203B41FA5}">
                      <a16:colId xmlns:a16="http://schemas.microsoft.com/office/drawing/2014/main" val="20000"/>
                    </a:ext>
                  </a:extLst>
                </a:gridCol>
                <a:gridCol w="5964238">
                  <a:extLst>
                    <a:ext uri="{9D8B030D-6E8A-4147-A177-3AD203B41FA5}">
                      <a16:colId xmlns:a16="http://schemas.microsoft.com/office/drawing/2014/main" val="20001"/>
                    </a:ext>
                  </a:extLst>
                </a:gridCol>
              </a:tblGrid>
              <a:tr h="37084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r>
                        <a:rPr lang="en-US" sz="2000" dirty="0">
                          <a:latin typeface="Cambria" panose="02040503050406030204" pitchFamily="18" charset="0"/>
                          <a:ea typeface="Cambria" panose="02040503050406030204" pitchFamily="18" charset="0"/>
                        </a:rPr>
                        <a:t>Customer information is stored in SIM card.</a:t>
                      </a:r>
                      <a:endParaRPr lang="en-IN" sz="2000" dirty="0">
                        <a:latin typeface="Cambria" panose="02040503050406030204" pitchFamily="18" charset="0"/>
                        <a:ea typeface="Cambria" panose="02040503050406030204" pitchFamily="18" charset="0"/>
                      </a:endParaRPr>
                    </a:p>
                  </a:txBody>
                  <a:tcPr>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r>
                        <a:rPr lang="en-US" sz="2000" dirty="0">
                          <a:latin typeface="Cambria" panose="02040503050406030204" pitchFamily="18" charset="0"/>
                          <a:ea typeface="Cambria" panose="02040503050406030204" pitchFamily="18" charset="0"/>
                        </a:rPr>
                        <a:t>Customer information is stored in Handset.</a:t>
                      </a:r>
                      <a:endParaRPr lang="en-IN" sz="2000" dirty="0">
                        <a:latin typeface="Cambria" panose="02040503050406030204" pitchFamily="18" charset="0"/>
                        <a:ea typeface="Cambria" panose="02040503050406030204" pitchFamily="18" charset="0"/>
                      </a:endParaRPr>
                    </a:p>
                  </a:txBody>
                  <a:tcPr>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graphicFrame>
        <p:nvGraphicFramePr>
          <p:cNvPr id="46" name="Content Placeholder 5">
            <a:extLst>
              <a:ext uri="{FF2B5EF4-FFF2-40B4-BE49-F238E27FC236}">
                <a16:creationId xmlns:a16="http://schemas.microsoft.com/office/drawing/2014/main" id="{2D4E6EA0-803D-8532-4239-67AA90FA2B2E}"/>
              </a:ext>
            </a:extLst>
          </p:cNvPr>
          <p:cNvGraphicFramePr>
            <a:graphicFrameLocks/>
          </p:cNvGraphicFramePr>
          <p:nvPr>
            <p:extLst>
              <p:ext uri="{D42A27DB-BD31-4B8C-83A1-F6EECF244321}">
                <p14:modId xmlns:p14="http://schemas.microsoft.com/office/powerpoint/2010/main" val="669599573"/>
              </p:ext>
            </p:extLst>
          </p:nvPr>
        </p:nvGraphicFramePr>
        <p:xfrm>
          <a:off x="131762" y="3419386"/>
          <a:ext cx="11928476" cy="396240"/>
        </p:xfrm>
        <a:graphic>
          <a:graphicData uri="http://schemas.openxmlformats.org/drawingml/2006/table">
            <a:tbl>
              <a:tblPr firstRow="1" bandRow="1"/>
              <a:tblGrid>
                <a:gridCol w="5964238">
                  <a:extLst>
                    <a:ext uri="{9D8B030D-6E8A-4147-A177-3AD203B41FA5}">
                      <a16:colId xmlns:a16="http://schemas.microsoft.com/office/drawing/2014/main" val="20000"/>
                    </a:ext>
                  </a:extLst>
                </a:gridCol>
                <a:gridCol w="5964238">
                  <a:extLst>
                    <a:ext uri="{9D8B030D-6E8A-4147-A177-3AD203B41FA5}">
                      <a16:colId xmlns:a16="http://schemas.microsoft.com/office/drawing/2014/main" val="20001"/>
                    </a:ext>
                  </a:extLst>
                </a:gridCol>
              </a:tblGrid>
              <a:tr h="37084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r>
                        <a:rPr lang="en-US" sz="2000" dirty="0">
                          <a:latin typeface="Cambria" panose="02040503050406030204" pitchFamily="18" charset="0"/>
                          <a:ea typeface="Cambria" panose="02040503050406030204" pitchFamily="18" charset="0"/>
                        </a:rPr>
                        <a:t>Global market</a:t>
                      </a:r>
                      <a:r>
                        <a:rPr lang="en-US" sz="2000" baseline="0" dirty="0">
                          <a:latin typeface="Cambria" panose="02040503050406030204" pitchFamily="18" charset="0"/>
                          <a:ea typeface="Cambria" panose="02040503050406030204" pitchFamily="18" charset="0"/>
                        </a:rPr>
                        <a:t> share is 75%</a:t>
                      </a:r>
                      <a:endParaRPr lang="en-IN" sz="2000" dirty="0">
                        <a:latin typeface="Cambria" panose="02040503050406030204" pitchFamily="18" charset="0"/>
                        <a:ea typeface="Cambria" panose="02040503050406030204" pitchFamily="18" charset="0"/>
                      </a:endParaRPr>
                    </a:p>
                  </a:txBody>
                  <a:tcPr>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solidFill>
                      <a:srgbClr val="ACA4BA"/>
                    </a:solid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a:latin typeface="Cambria" panose="02040503050406030204" pitchFamily="18" charset="0"/>
                          <a:ea typeface="Cambria" panose="02040503050406030204" pitchFamily="18" charset="0"/>
                        </a:rPr>
                        <a:t>Global market</a:t>
                      </a:r>
                      <a:r>
                        <a:rPr lang="en-US" sz="2000" baseline="0" dirty="0">
                          <a:latin typeface="Cambria" panose="02040503050406030204" pitchFamily="18" charset="0"/>
                          <a:ea typeface="Cambria" panose="02040503050406030204" pitchFamily="18" charset="0"/>
                        </a:rPr>
                        <a:t> share is 25%</a:t>
                      </a:r>
                      <a:endParaRPr lang="en-IN" sz="2000" dirty="0">
                        <a:latin typeface="Cambria" panose="02040503050406030204" pitchFamily="18" charset="0"/>
                        <a:ea typeface="Cambria" panose="02040503050406030204" pitchFamily="18" charset="0"/>
                      </a:endParaRPr>
                    </a:p>
                  </a:txBody>
                  <a:tcPr>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solidFill>
                      <a:srgbClr val="ACA4BA"/>
                    </a:solidFill>
                  </a:tcPr>
                </a:tc>
                <a:extLst>
                  <a:ext uri="{0D108BD9-81ED-4DB2-BD59-A6C34878D82A}">
                    <a16:rowId xmlns:a16="http://schemas.microsoft.com/office/drawing/2014/main" val="10000"/>
                  </a:ext>
                </a:extLst>
              </a:tr>
            </a:tbl>
          </a:graphicData>
        </a:graphic>
      </p:graphicFrame>
      <p:graphicFrame>
        <p:nvGraphicFramePr>
          <p:cNvPr id="47" name="Content Placeholder 5">
            <a:extLst>
              <a:ext uri="{FF2B5EF4-FFF2-40B4-BE49-F238E27FC236}">
                <a16:creationId xmlns:a16="http://schemas.microsoft.com/office/drawing/2014/main" id="{F4C39CB2-0719-0013-F8B9-CCC5C962E66F}"/>
              </a:ext>
            </a:extLst>
          </p:cNvPr>
          <p:cNvGraphicFramePr>
            <a:graphicFrameLocks/>
          </p:cNvGraphicFramePr>
          <p:nvPr>
            <p:extLst>
              <p:ext uri="{D42A27DB-BD31-4B8C-83A1-F6EECF244321}">
                <p14:modId xmlns:p14="http://schemas.microsoft.com/office/powerpoint/2010/main" val="3804646160"/>
              </p:ext>
            </p:extLst>
          </p:nvPr>
        </p:nvGraphicFramePr>
        <p:xfrm>
          <a:off x="131762" y="3815468"/>
          <a:ext cx="11928476" cy="701040"/>
        </p:xfrm>
        <a:graphic>
          <a:graphicData uri="http://schemas.openxmlformats.org/drawingml/2006/table">
            <a:tbl>
              <a:tblPr firstRow="1" bandRow="1"/>
              <a:tblGrid>
                <a:gridCol w="5964238">
                  <a:extLst>
                    <a:ext uri="{9D8B030D-6E8A-4147-A177-3AD203B41FA5}">
                      <a16:colId xmlns:a16="http://schemas.microsoft.com/office/drawing/2014/main" val="20000"/>
                    </a:ext>
                  </a:extLst>
                </a:gridCol>
                <a:gridCol w="5964238">
                  <a:extLst>
                    <a:ext uri="{9D8B030D-6E8A-4147-A177-3AD203B41FA5}">
                      <a16:colId xmlns:a16="http://schemas.microsoft.com/office/drawing/2014/main" val="20001"/>
                    </a:ext>
                  </a:extLst>
                </a:gridCol>
              </a:tblGrid>
              <a:tr h="37084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r>
                        <a:rPr lang="en-US" sz="2000" dirty="0">
                          <a:latin typeface="Cambria" panose="02040503050406030204" pitchFamily="18" charset="0"/>
                          <a:ea typeface="Cambria" panose="02040503050406030204" pitchFamily="18" charset="0"/>
                        </a:rPr>
                        <a:t>SIM specific. User can</a:t>
                      </a:r>
                      <a:r>
                        <a:rPr lang="en-US" sz="2000" baseline="0" dirty="0">
                          <a:latin typeface="Cambria" panose="02040503050406030204" pitchFamily="18" charset="0"/>
                          <a:ea typeface="Cambria" panose="02040503050406030204" pitchFamily="18" charset="0"/>
                        </a:rPr>
                        <a:t> use/upgrade to multiple handset</a:t>
                      </a:r>
                      <a:endParaRPr lang="en-IN" sz="2000" dirty="0">
                        <a:latin typeface="Cambria" panose="02040503050406030204" pitchFamily="18" charset="0"/>
                        <a:ea typeface="Cambria" panose="02040503050406030204" pitchFamily="18" charset="0"/>
                      </a:endParaRPr>
                    </a:p>
                  </a:txBody>
                  <a:tcPr>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r>
                        <a:rPr lang="en-US" sz="2000" dirty="0">
                          <a:latin typeface="Cambria" panose="02040503050406030204" pitchFamily="18" charset="0"/>
                          <a:ea typeface="Cambria" panose="02040503050406030204" pitchFamily="18" charset="0"/>
                        </a:rPr>
                        <a:t>Handset</a:t>
                      </a:r>
                      <a:r>
                        <a:rPr lang="en-US" sz="2000" baseline="0" dirty="0">
                          <a:latin typeface="Cambria" panose="02040503050406030204" pitchFamily="18" charset="0"/>
                          <a:ea typeface="Cambria" panose="02040503050406030204" pitchFamily="18" charset="0"/>
                        </a:rPr>
                        <a:t> specific</a:t>
                      </a:r>
                      <a:endParaRPr lang="en-IN" sz="2000" dirty="0">
                        <a:latin typeface="Cambria" panose="02040503050406030204" pitchFamily="18" charset="0"/>
                        <a:ea typeface="Cambria" panose="02040503050406030204" pitchFamily="18" charset="0"/>
                      </a:endParaRPr>
                    </a:p>
                  </a:txBody>
                  <a:tcPr>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graphicFrame>
        <p:nvGraphicFramePr>
          <p:cNvPr id="48" name="Content Placeholder 5">
            <a:extLst>
              <a:ext uri="{FF2B5EF4-FFF2-40B4-BE49-F238E27FC236}">
                <a16:creationId xmlns:a16="http://schemas.microsoft.com/office/drawing/2014/main" id="{684CAF4C-5EA6-0E5F-D35E-A34385614AD3}"/>
              </a:ext>
            </a:extLst>
          </p:cNvPr>
          <p:cNvGraphicFramePr>
            <a:graphicFrameLocks/>
          </p:cNvGraphicFramePr>
          <p:nvPr>
            <p:extLst>
              <p:ext uri="{D42A27DB-BD31-4B8C-83A1-F6EECF244321}">
                <p14:modId xmlns:p14="http://schemas.microsoft.com/office/powerpoint/2010/main" val="4029066593"/>
              </p:ext>
            </p:extLst>
          </p:nvPr>
        </p:nvGraphicFramePr>
        <p:xfrm>
          <a:off x="131762" y="4513810"/>
          <a:ext cx="11928476" cy="396240"/>
        </p:xfrm>
        <a:graphic>
          <a:graphicData uri="http://schemas.openxmlformats.org/drawingml/2006/table">
            <a:tbl>
              <a:tblPr firstRow="1" bandRow="1"/>
              <a:tblGrid>
                <a:gridCol w="5964238">
                  <a:extLst>
                    <a:ext uri="{9D8B030D-6E8A-4147-A177-3AD203B41FA5}">
                      <a16:colId xmlns:a16="http://schemas.microsoft.com/office/drawing/2014/main" val="20000"/>
                    </a:ext>
                  </a:extLst>
                </a:gridCol>
                <a:gridCol w="5964238">
                  <a:extLst>
                    <a:ext uri="{9D8B030D-6E8A-4147-A177-3AD203B41FA5}">
                      <a16:colId xmlns:a16="http://schemas.microsoft.com/office/drawing/2014/main" val="20001"/>
                    </a:ext>
                  </a:extLst>
                </a:gridCol>
              </a:tblGrid>
              <a:tr h="37084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r>
                        <a:rPr lang="en-US" sz="2000" dirty="0">
                          <a:latin typeface="Cambria" panose="02040503050406030204" pitchFamily="18" charset="0"/>
                          <a:ea typeface="Cambria" panose="02040503050406030204" pitchFamily="18" charset="0"/>
                        </a:rPr>
                        <a:t>Support International</a:t>
                      </a:r>
                      <a:r>
                        <a:rPr lang="en-US" sz="2000" baseline="0" dirty="0">
                          <a:latin typeface="Cambria" panose="02040503050406030204" pitchFamily="18" charset="0"/>
                          <a:ea typeface="Cambria" panose="02040503050406030204" pitchFamily="18" charset="0"/>
                        </a:rPr>
                        <a:t> roaming</a:t>
                      </a:r>
                      <a:endParaRPr lang="en-IN" sz="2000" dirty="0">
                        <a:latin typeface="Cambria" panose="02040503050406030204" pitchFamily="18" charset="0"/>
                        <a:ea typeface="Cambria" panose="02040503050406030204" pitchFamily="18" charset="0"/>
                      </a:endParaRPr>
                    </a:p>
                  </a:txBody>
                  <a:tcPr>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solidFill>
                      <a:srgbClr val="ACA4BA"/>
                    </a:solid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a:latin typeface="Cambria" panose="02040503050406030204" pitchFamily="18" charset="0"/>
                          <a:ea typeface="Cambria" panose="02040503050406030204" pitchFamily="18" charset="0"/>
                        </a:rPr>
                        <a:t>CDMA doesn’t support this</a:t>
                      </a:r>
                      <a:r>
                        <a:rPr lang="en-US" sz="2000" baseline="0" dirty="0">
                          <a:latin typeface="Cambria" panose="02040503050406030204" pitchFamily="18" charset="0"/>
                          <a:ea typeface="Cambria" panose="02040503050406030204" pitchFamily="18" charset="0"/>
                        </a:rPr>
                        <a:t> facility</a:t>
                      </a:r>
                      <a:endParaRPr lang="en-IN" sz="2000" dirty="0">
                        <a:latin typeface="Cambria" panose="02040503050406030204" pitchFamily="18" charset="0"/>
                        <a:ea typeface="Cambria" panose="02040503050406030204" pitchFamily="18" charset="0"/>
                      </a:endParaRPr>
                    </a:p>
                  </a:txBody>
                  <a:tcPr>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solidFill>
                      <a:srgbClr val="ACA4BA"/>
                    </a:solid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4069854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pic>
        <p:nvPicPr>
          <p:cNvPr id="219" name="Google Shape;219;p26"/>
          <p:cNvPicPr preferRelativeResize="0"/>
          <p:nvPr/>
        </p:nvPicPr>
        <p:blipFill>
          <a:blip r:embed="rId3">
            <a:alphaModFix/>
          </a:blip>
          <a:stretch>
            <a:fillRect/>
          </a:stretch>
        </p:blipFill>
        <p:spPr>
          <a:xfrm>
            <a:off x="0" y="1"/>
            <a:ext cx="12192000" cy="6852444"/>
          </a:xfrm>
          <a:prstGeom prst="rect">
            <a:avLst/>
          </a:prstGeom>
          <a:noFill/>
          <a:ln>
            <a:noFill/>
          </a:ln>
        </p:spPr>
      </p:pic>
      <p:pic>
        <p:nvPicPr>
          <p:cNvPr id="220" name="Google Shape;220;p26"/>
          <p:cNvPicPr preferRelativeResize="0"/>
          <p:nvPr/>
        </p:nvPicPr>
        <p:blipFill>
          <a:blip r:embed="rId4">
            <a:alphaModFix/>
          </a:blip>
          <a:stretch>
            <a:fillRect/>
          </a:stretch>
        </p:blipFill>
        <p:spPr>
          <a:xfrm>
            <a:off x="6351" y="6334"/>
            <a:ext cx="12179300" cy="6845300"/>
          </a:xfrm>
          <a:prstGeom prst="rect">
            <a:avLst/>
          </a:prstGeom>
          <a:noFill/>
          <a:ln>
            <a:noFill/>
          </a:ln>
        </p:spPr>
      </p:pic>
      <p:sp>
        <p:nvSpPr>
          <p:cNvPr id="221" name="Google Shape;221;p26"/>
          <p:cNvSpPr txBox="1"/>
          <p:nvPr/>
        </p:nvSpPr>
        <p:spPr>
          <a:xfrm>
            <a:off x="416102" y="1173670"/>
            <a:ext cx="8190623" cy="1231066"/>
          </a:xfrm>
          <a:prstGeom prst="rect">
            <a:avLst/>
          </a:prstGeom>
          <a:noFill/>
          <a:ln>
            <a:noFill/>
          </a:ln>
        </p:spPr>
        <p:txBody>
          <a:bodyPr spcFirstLastPara="1" wrap="square" lIns="121900" tIns="121900" rIns="121900" bIns="121900" anchor="t" anchorCtr="0">
            <a:spAutoFit/>
          </a:bodyPr>
          <a:lstStyle/>
          <a:p>
            <a:pPr lvl="0"/>
            <a:r>
              <a:rPr lang="en-IN" sz="6400" b="1" dirty="0">
                <a:solidFill>
                  <a:schemeClr val="dk2"/>
                </a:solidFill>
                <a:latin typeface="Proxima Nova"/>
                <a:ea typeface="Proxima Nova"/>
                <a:cs typeface="Proxima Nova"/>
                <a:sym typeface="Proxima Nova"/>
              </a:rPr>
              <a:t>Call Routing in GSM</a:t>
            </a:r>
          </a:p>
        </p:txBody>
      </p:sp>
      <p:pic>
        <p:nvPicPr>
          <p:cNvPr id="225" name="Google Shape;225;p26"/>
          <p:cNvPicPr preferRelativeResize="0"/>
          <p:nvPr/>
        </p:nvPicPr>
        <p:blipFill>
          <a:blip r:embed="rId5">
            <a:alphaModFix/>
          </a:blip>
          <a:stretch>
            <a:fillRect/>
          </a:stretch>
        </p:blipFill>
        <p:spPr>
          <a:xfrm>
            <a:off x="9817918" y="198118"/>
            <a:ext cx="1993900" cy="495300"/>
          </a:xfrm>
          <a:prstGeom prst="rect">
            <a:avLst/>
          </a:prstGeom>
          <a:noFill/>
          <a:ln>
            <a:noFill/>
          </a:ln>
        </p:spPr>
      </p:pic>
    </p:spTree>
    <p:extLst>
      <p:ext uri="{BB962C8B-B14F-4D97-AF65-F5344CB8AC3E}">
        <p14:creationId xmlns:p14="http://schemas.microsoft.com/office/powerpoint/2010/main" val="346188325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220" name="Picture 219">
            <a:extLst>
              <a:ext uri="{FF2B5EF4-FFF2-40B4-BE49-F238E27FC236}">
                <a16:creationId xmlns:a16="http://schemas.microsoft.com/office/drawing/2014/main" id="{BAAE619E-2671-D085-DCDF-932A67D7A0A1}"/>
              </a:ext>
            </a:extLst>
          </p:cNvPr>
          <p:cNvPicPr>
            <a:picLocks noChangeAspect="1"/>
          </p:cNvPicPr>
          <p:nvPr/>
        </p:nvPicPr>
        <p:blipFill>
          <a:blip r:embed="rId3"/>
          <a:stretch>
            <a:fillRect/>
          </a:stretch>
        </p:blipFill>
        <p:spPr>
          <a:xfrm>
            <a:off x="291425" y="729148"/>
            <a:ext cx="387323" cy="387323"/>
          </a:xfrm>
          <a:prstGeom prst="rect">
            <a:avLst/>
          </a:prstGeom>
        </p:spPr>
      </p:pic>
      <p:pic>
        <p:nvPicPr>
          <p:cNvPr id="221" name="Picture 4" descr="https://www.flaticon.com/premium-icon/icons/svg/1708/1708520.svg">
            <a:extLst>
              <a:ext uri="{FF2B5EF4-FFF2-40B4-BE49-F238E27FC236}">
                <a16:creationId xmlns:a16="http://schemas.microsoft.com/office/drawing/2014/main" id="{0B4189F8-248B-A2E7-D7AF-BA92A3E01CA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48914" y="765201"/>
            <a:ext cx="964949" cy="964949"/>
          </a:xfrm>
          <a:prstGeom prst="rect">
            <a:avLst/>
          </a:prstGeom>
          <a:noFill/>
          <a:extLst>
            <a:ext uri="{909E8E84-426E-40DD-AFC4-6F175D3DCCD1}">
              <a14:hiddenFill xmlns:a14="http://schemas.microsoft.com/office/drawing/2010/main">
                <a:solidFill>
                  <a:srgbClr val="FFFFFF"/>
                </a:solidFill>
              </a14:hiddenFill>
            </a:ext>
          </a:extLst>
        </p:spPr>
      </p:pic>
      <p:pic>
        <p:nvPicPr>
          <p:cNvPr id="222" name="Picture 221">
            <a:extLst>
              <a:ext uri="{FF2B5EF4-FFF2-40B4-BE49-F238E27FC236}">
                <a16:creationId xmlns:a16="http://schemas.microsoft.com/office/drawing/2014/main" id="{EE93D5F7-CB88-DD87-F130-DA8CF9FC7AE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4637" y="556818"/>
            <a:ext cx="854109" cy="913148"/>
          </a:xfrm>
          <a:prstGeom prst="rect">
            <a:avLst/>
          </a:prstGeom>
        </p:spPr>
      </p:pic>
      <p:pic>
        <p:nvPicPr>
          <p:cNvPr id="223" name="Picture 222">
            <a:extLst>
              <a:ext uri="{FF2B5EF4-FFF2-40B4-BE49-F238E27FC236}">
                <a16:creationId xmlns:a16="http://schemas.microsoft.com/office/drawing/2014/main" id="{57D1003F-8214-31A2-56D4-4898E088FEB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053928" y="5619296"/>
            <a:ext cx="608491" cy="608491"/>
          </a:xfrm>
          <a:prstGeom prst="rect">
            <a:avLst/>
          </a:prstGeom>
        </p:spPr>
      </p:pic>
      <p:pic>
        <p:nvPicPr>
          <p:cNvPr id="224" name="Picture 223">
            <a:extLst>
              <a:ext uri="{FF2B5EF4-FFF2-40B4-BE49-F238E27FC236}">
                <a16:creationId xmlns:a16="http://schemas.microsoft.com/office/drawing/2014/main" id="{F7FDF50D-02EE-C8A0-2F7C-BD537F942F7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936745" y="1225424"/>
            <a:ext cx="1095821" cy="1095821"/>
          </a:xfrm>
          <a:prstGeom prst="rect">
            <a:avLst/>
          </a:prstGeom>
        </p:spPr>
      </p:pic>
      <p:pic>
        <p:nvPicPr>
          <p:cNvPr id="225" name="Picture 224">
            <a:extLst>
              <a:ext uri="{FF2B5EF4-FFF2-40B4-BE49-F238E27FC236}">
                <a16:creationId xmlns:a16="http://schemas.microsoft.com/office/drawing/2014/main" id="{87CF545C-9B4F-44C2-E750-422EFD23295A}"/>
              </a:ext>
            </a:extLst>
          </p:cNvPr>
          <p:cNvPicPr>
            <a:picLocks noChangeAspect="1"/>
          </p:cNvPicPr>
          <p:nvPr/>
        </p:nvPicPr>
        <p:blipFill>
          <a:blip r:embed="rId3"/>
          <a:stretch>
            <a:fillRect/>
          </a:stretch>
        </p:blipFill>
        <p:spPr>
          <a:xfrm>
            <a:off x="485086" y="1355068"/>
            <a:ext cx="435954" cy="435954"/>
          </a:xfrm>
          <a:prstGeom prst="rect">
            <a:avLst/>
          </a:prstGeom>
        </p:spPr>
      </p:pic>
      <p:sp>
        <p:nvSpPr>
          <p:cNvPr id="226" name="Hexagon 225">
            <a:extLst>
              <a:ext uri="{FF2B5EF4-FFF2-40B4-BE49-F238E27FC236}">
                <a16:creationId xmlns:a16="http://schemas.microsoft.com/office/drawing/2014/main" id="{517D36D6-6D6E-9C03-4369-DCA69703FB64}"/>
              </a:ext>
            </a:extLst>
          </p:cNvPr>
          <p:cNvSpPr/>
          <p:nvPr/>
        </p:nvSpPr>
        <p:spPr>
          <a:xfrm>
            <a:off x="94871" y="354540"/>
            <a:ext cx="1853988" cy="1726879"/>
          </a:xfrm>
          <a:prstGeom prst="hexagon">
            <a:avLst/>
          </a:prstGeom>
          <a:solidFill>
            <a:srgbClr val="CC99FF">
              <a:alpha val="52000"/>
            </a:srgbClr>
          </a:solidFill>
          <a:ln w="12700" cap="flat" cmpd="sng" algn="ctr">
            <a:solidFill>
              <a:srgbClr val="5430A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Roboto Condensed"/>
              <a:ea typeface="+mn-ea"/>
              <a:cs typeface="+mn-cs"/>
            </a:endParaRPr>
          </a:p>
        </p:txBody>
      </p:sp>
      <p:pic>
        <p:nvPicPr>
          <p:cNvPr id="227" name="Picture 226">
            <a:extLst>
              <a:ext uri="{FF2B5EF4-FFF2-40B4-BE49-F238E27FC236}">
                <a16:creationId xmlns:a16="http://schemas.microsoft.com/office/drawing/2014/main" id="{D2AB1D6C-FC50-06E5-3129-47F4E7533FDC}"/>
              </a:ext>
            </a:extLst>
          </p:cNvPr>
          <p:cNvPicPr>
            <a:picLocks noChangeAspect="1"/>
          </p:cNvPicPr>
          <p:nvPr/>
        </p:nvPicPr>
        <p:blipFill>
          <a:blip r:embed="rId3"/>
          <a:stretch>
            <a:fillRect/>
          </a:stretch>
        </p:blipFill>
        <p:spPr>
          <a:xfrm>
            <a:off x="1715536" y="1592587"/>
            <a:ext cx="387323" cy="387323"/>
          </a:xfrm>
          <a:prstGeom prst="rect">
            <a:avLst/>
          </a:prstGeom>
        </p:spPr>
      </p:pic>
      <p:pic>
        <p:nvPicPr>
          <p:cNvPr id="228" name="Picture 227">
            <a:extLst>
              <a:ext uri="{FF2B5EF4-FFF2-40B4-BE49-F238E27FC236}">
                <a16:creationId xmlns:a16="http://schemas.microsoft.com/office/drawing/2014/main" id="{ADA64492-8641-F330-8974-3D466EC52AD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098748" y="1420257"/>
            <a:ext cx="854109" cy="913148"/>
          </a:xfrm>
          <a:prstGeom prst="rect">
            <a:avLst/>
          </a:prstGeom>
        </p:spPr>
      </p:pic>
      <p:pic>
        <p:nvPicPr>
          <p:cNvPr id="229" name="Picture 228">
            <a:extLst>
              <a:ext uri="{FF2B5EF4-FFF2-40B4-BE49-F238E27FC236}">
                <a16:creationId xmlns:a16="http://schemas.microsoft.com/office/drawing/2014/main" id="{67271A76-4BF4-A681-2EF1-D0707109F530}"/>
              </a:ext>
            </a:extLst>
          </p:cNvPr>
          <p:cNvPicPr>
            <a:picLocks noChangeAspect="1"/>
          </p:cNvPicPr>
          <p:nvPr/>
        </p:nvPicPr>
        <p:blipFill>
          <a:blip r:embed="rId3"/>
          <a:stretch>
            <a:fillRect/>
          </a:stretch>
        </p:blipFill>
        <p:spPr>
          <a:xfrm>
            <a:off x="1909197" y="2218507"/>
            <a:ext cx="435954" cy="435954"/>
          </a:xfrm>
          <a:prstGeom prst="rect">
            <a:avLst/>
          </a:prstGeom>
        </p:spPr>
      </p:pic>
      <p:sp>
        <p:nvSpPr>
          <p:cNvPr id="230" name="Hexagon 229">
            <a:extLst>
              <a:ext uri="{FF2B5EF4-FFF2-40B4-BE49-F238E27FC236}">
                <a16:creationId xmlns:a16="http://schemas.microsoft.com/office/drawing/2014/main" id="{A82E3EFA-4FC7-FC71-0732-A5893F729990}"/>
              </a:ext>
            </a:extLst>
          </p:cNvPr>
          <p:cNvSpPr/>
          <p:nvPr/>
        </p:nvSpPr>
        <p:spPr>
          <a:xfrm>
            <a:off x="1518982" y="1217979"/>
            <a:ext cx="1853988" cy="1726879"/>
          </a:xfrm>
          <a:prstGeom prst="hexagon">
            <a:avLst/>
          </a:prstGeom>
          <a:solidFill>
            <a:srgbClr val="CC99FF">
              <a:alpha val="52000"/>
            </a:srgbClr>
          </a:solidFill>
          <a:ln w="12700" cap="flat" cmpd="sng" algn="ctr">
            <a:solidFill>
              <a:srgbClr val="5430A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Roboto Condensed"/>
              <a:ea typeface="+mn-ea"/>
              <a:cs typeface="+mn-cs"/>
            </a:endParaRPr>
          </a:p>
        </p:txBody>
      </p:sp>
      <p:pic>
        <p:nvPicPr>
          <p:cNvPr id="231" name="Picture 230">
            <a:extLst>
              <a:ext uri="{FF2B5EF4-FFF2-40B4-BE49-F238E27FC236}">
                <a16:creationId xmlns:a16="http://schemas.microsoft.com/office/drawing/2014/main" id="{F0DDED51-079F-DB1A-A704-76B076AAAD8F}"/>
              </a:ext>
            </a:extLst>
          </p:cNvPr>
          <p:cNvPicPr>
            <a:picLocks noChangeAspect="1"/>
          </p:cNvPicPr>
          <p:nvPr/>
        </p:nvPicPr>
        <p:blipFill>
          <a:blip r:embed="rId3"/>
          <a:stretch>
            <a:fillRect/>
          </a:stretch>
        </p:blipFill>
        <p:spPr>
          <a:xfrm>
            <a:off x="279989" y="2456026"/>
            <a:ext cx="387323" cy="387323"/>
          </a:xfrm>
          <a:prstGeom prst="rect">
            <a:avLst/>
          </a:prstGeom>
        </p:spPr>
      </p:pic>
      <p:pic>
        <p:nvPicPr>
          <p:cNvPr id="232" name="Picture 231">
            <a:extLst>
              <a:ext uri="{FF2B5EF4-FFF2-40B4-BE49-F238E27FC236}">
                <a16:creationId xmlns:a16="http://schemas.microsoft.com/office/drawing/2014/main" id="{F1EE3ED0-0ABA-7DAD-303E-5A7D3593C74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63201" y="2283696"/>
            <a:ext cx="854109" cy="913148"/>
          </a:xfrm>
          <a:prstGeom prst="rect">
            <a:avLst/>
          </a:prstGeom>
        </p:spPr>
      </p:pic>
      <p:pic>
        <p:nvPicPr>
          <p:cNvPr id="233" name="Picture 232">
            <a:extLst>
              <a:ext uri="{FF2B5EF4-FFF2-40B4-BE49-F238E27FC236}">
                <a16:creationId xmlns:a16="http://schemas.microsoft.com/office/drawing/2014/main" id="{8CAAB337-6072-E73E-7B9E-BACD07528F35}"/>
              </a:ext>
            </a:extLst>
          </p:cNvPr>
          <p:cNvPicPr>
            <a:picLocks noChangeAspect="1"/>
          </p:cNvPicPr>
          <p:nvPr/>
        </p:nvPicPr>
        <p:blipFill>
          <a:blip r:embed="rId3"/>
          <a:stretch>
            <a:fillRect/>
          </a:stretch>
        </p:blipFill>
        <p:spPr>
          <a:xfrm>
            <a:off x="473650" y="3081946"/>
            <a:ext cx="435954" cy="435954"/>
          </a:xfrm>
          <a:prstGeom prst="rect">
            <a:avLst/>
          </a:prstGeom>
        </p:spPr>
      </p:pic>
      <p:sp>
        <p:nvSpPr>
          <p:cNvPr id="234" name="Hexagon 233">
            <a:extLst>
              <a:ext uri="{FF2B5EF4-FFF2-40B4-BE49-F238E27FC236}">
                <a16:creationId xmlns:a16="http://schemas.microsoft.com/office/drawing/2014/main" id="{581FB22A-9EC5-AD23-15F4-1FD139ED4B6E}"/>
              </a:ext>
            </a:extLst>
          </p:cNvPr>
          <p:cNvSpPr/>
          <p:nvPr/>
        </p:nvSpPr>
        <p:spPr>
          <a:xfrm>
            <a:off x="83435" y="2081418"/>
            <a:ext cx="1853988" cy="1726879"/>
          </a:xfrm>
          <a:prstGeom prst="hexagon">
            <a:avLst/>
          </a:prstGeom>
          <a:solidFill>
            <a:srgbClr val="CC99FF">
              <a:alpha val="52000"/>
            </a:srgbClr>
          </a:solidFill>
          <a:ln w="12700" cap="flat" cmpd="sng" algn="ctr">
            <a:solidFill>
              <a:srgbClr val="5430A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Roboto Condensed"/>
              <a:ea typeface="+mn-ea"/>
              <a:cs typeface="+mn-cs"/>
            </a:endParaRPr>
          </a:p>
        </p:txBody>
      </p:sp>
      <p:sp>
        <p:nvSpPr>
          <p:cNvPr id="235" name="TextBox 234">
            <a:extLst>
              <a:ext uri="{FF2B5EF4-FFF2-40B4-BE49-F238E27FC236}">
                <a16:creationId xmlns:a16="http://schemas.microsoft.com/office/drawing/2014/main" id="{F3258D5B-0167-7CAC-D88E-2E9DB0EAD18F}"/>
              </a:ext>
            </a:extLst>
          </p:cNvPr>
          <p:cNvSpPr txBox="1"/>
          <p:nvPr/>
        </p:nvSpPr>
        <p:spPr>
          <a:xfrm>
            <a:off x="2289341" y="2306653"/>
            <a:ext cx="551754" cy="369332"/>
          </a:xfrm>
          <a:prstGeom prst="rect">
            <a:avLst/>
          </a:prstGeom>
          <a:noFill/>
        </p:spPr>
        <p:txBody>
          <a:bodyPr wrap="none" rtlCol="0">
            <a:spAutoFit/>
          </a:bodyPr>
          <a:lstStyle/>
          <a:p>
            <a:pPr>
              <a:buClrTx/>
              <a:buFontTx/>
              <a:buNone/>
            </a:pPr>
            <a:r>
              <a:rPr lang="en-US" sz="1800" kern="1200" dirty="0">
                <a:solidFill>
                  <a:srgbClr val="212121"/>
                </a:solidFill>
                <a:latin typeface="Roboto Condensed"/>
                <a:ea typeface="+mn-ea"/>
                <a:cs typeface="+mn-cs"/>
              </a:rPr>
              <a:t>BTS</a:t>
            </a:r>
            <a:endParaRPr lang="en-IN" sz="1800" kern="1200" dirty="0">
              <a:solidFill>
                <a:srgbClr val="212121"/>
              </a:solidFill>
              <a:latin typeface="Roboto Condensed"/>
              <a:ea typeface="+mn-ea"/>
              <a:cs typeface="+mn-cs"/>
            </a:endParaRPr>
          </a:p>
        </p:txBody>
      </p:sp>
      <p:sp>
        <p:nvSpPr>
          <p:cNvPr id="236" name="TextBox 235">
            <a:extLst>
              <a:ext uri="{FF2B5EF4-FFF2-40B4-BE49-F238E27FC236}">
                <a16:creationId xmlns:a16="http://schemas.microsoft.com/office/drawing/2014/main" id="{AF24C27B-E317-F676-48D3-5FB14A9965E2}"/>
              </a:ext>
            </a:extLst>
          </p:cNvPr>
          <p:cNvSpPr txBox="1"/>
          <p:nvPr/>
        </p:nvSpPr>
        <p:spPr>
          <a:xfrm>
            <a:off x="871759" y="3115257"/>
            <a:ext cx="551754" cy="369332"/>
          </a:xfrm>
          <a:prstGeom prst="rect">
            <a:avLst/>
          </a:prstGeom>
          <a:noFill/>
        </p:spPr>
        <p:txBody>
          <a:bodyPr wrap="none" rtlCol="0">
            <a:spAutoFit/>
          </a:bodyPr>
          <a:lstStyle/>
          <a:p>
            <a:pPr>
              <a:buClrTx/>
              <a:buFontTx/>
              <a:buNone/>
            </a:pPr>
            <a:r>
              <a:rPr lang="en-US" sz="1800" kern="1200" dirty="0">
                <a:solidFill>
                  <a:srgbClr val="212121"/>
                </a:solidFill>
                <a:latin typeface="Roboto Condensed"/>
                <a:ea typeface="+mn-ea"/>
                <a:cs typeface="+mn-cs"/>
              </a:rPr>
              <a:t>BTS</a:t>
            </a:r>
            <a:endParaRPr lang="en-IN" sz="1800" kern="1200" dirty="0">
              <a:solidFill>
                <a:srgbClr val="212121"/>
              </a:solidFill>
              <a:latin typeface="Roboto Condensed"/>
              <a:ea typeface="+mn-ea"/>
              <a:cs typeface="+mn-cs"/>
            </a:endParaRPr>
          </a:p>
        </p:txBody>
      </p:sp>
      <p:sp>
        <p:nvSpPr>
          <p:cNvPr id="237" name="TextBox 236">
            <a:extLst>
              <a:ext uri="{FF2B5EF4-FFF2-40B4-BE49-F238E27FC236}">
                <a16:creationId xmlns:a16="http://schemas.microsoft.com/office/drawing/2014/main" id="{B8E5BCA4-016B-DFCC-6A95-62EEECF2FF73}"/>
              </a:ext>
            </a:extLst>
          </p:cNvPr>
          <p:cNvSpPr txBox="1"/>
          <p:nvPr/>
        </p:nvSpPr>
        <p:spPr>
          <a:xfrm>
            <a:off x="917931" y="1464611"/>
            <a:ext cx="551754" cy="369332"/>
          </a:xfrm>
          <a:prstGeom prst="rect">
            <a:avLst/>
          </a:prstGeom>
          <a:noFill/>
        </p:spPr>
        <p:txBody>
          <a:bodyPr wrap="none" rtlCol="0">
            <a:spAutoFit/>
          </a:bodyPr>
          <a:lstStyle/>
          <a:p>
            <a:pPr>
              <a:buClrTx/>
              <a:buFontTx/>
              <a:buNone/>
            </a:pPr>
            <a:r>
              <a:rPr lang="en-US" sz="1800" kern="1200" dirty="0">
                <a:solidFill>
                  <a:srgbClr val="212121"/>
                </a:solidFill>
                <a:latin typeface="Roboto Condensed"/>
                <a:ea typeface="+mn-ea"/>
                <a:cs typeface="+mn-cs"/>
              </a:rPr>
              <a:t>BTS</a:t>
            </a:r>
            <a:endParaRPr lang="en-IN" sz="1800" kern="1200" dirty="0">
              <a:solidFill>
                <a:srgbClr val="212121"/>
              </a:solidFill>
              <a:latin typeface="Roboto Condensed"/>
              <a:ea typeface="+mn-ea"/>
              <a:cs typeface="+mn-cs"/>
            </a:endParaRPr>
          </a:p>
        </p:txBody>
      </p:sp>
      <p:sp>
        <p:nvSpPr>
          <p:cNvPr id="238" name="TextBox 237">
            <a:extLst>
              <a:ext uri="{FF2B5EF4-FFF2-40B4-BE49-F238E27FC236}">
                <a16:creationId xmlns:a16="http://schemas.microsoft.com/office/drawing/2014/main" id="{67023733-6D3A-55D3-11CF-9536A128E5F0}"/>
              </a:ext>
            </a:extLst>
          </p:cNvPr>
          <p:cNvSpPr txBox="1"/>
          <p:nvPr/>
        </p:nvSpPr>
        <p:spPr>
          <a:xfrm>
            <a:off x="494030" y="3486835"/>
            <a:ext cx="479618" cy="369332"/>
          </a:xfrm>
          <a:prstGeom prst="rect">
            <a:avLst/>
          </a:prstGeom>
          <a:noFill/>
        </p:spPr>
        <p:txBody>
          <a:bodyPr wrap="none" rtlCol="0">
            <a:spAutoFit/>
          </a:bodyPr>
          <a:lstStyle/>
          <a:p>
            <a:pPr>
              <a:buClrTx/>
              <a:buFontTx/>
              <a:buNone/>
            </a:pPr>
            <a:r>
              <a:rPr lang="en-US" sz="1800" kern="1200" dirty="0">
                <a:solidFill>
                  <a:srgbClr val="212121"/>
                </a:solidFill>
                <a:latin typeface="Roboto Condensed"/>
                <a:ea typeface="+mn-ea"/>
                <a:cs typeface="+mn-cs"/>
              </a:rPr>
              <a:t>MS</a:t>
            </a:r>
            <a:endParaRPr lang="en-IN" sz="1800" kern="1200" dirty="0">
              <a:solidFill>
                <a:srgbClr val="212121"/>
              </a:solidFill>
              <a:latin typeface="Roboto Condensed"/>
              <a:ea typeface="+mn-ea"/>
              <a:cs typeface="+mn-cs"/>
            </a:endParaRPr>
          </a:p>
        </p:txBody>
      </p:sp>
      <p:sp>
        <p:nvSpPr>
          <p:cNvPr id="239" name="TextBox 238">
            <a:extLst>
              <a:ext uri="{FF2B5EF4-FFF2-40B4-BE49-F238E27FC236}">
                <a16:creationId xmlns:a16="http://schemas.microsoft.com/office/drawing/2014/main" id="{9390E426-3486-83B5-8B3A-3066E9D285A5}"/>
              </a:ext>
            </a:extLst>
          </p:cNvPr>
          <p:cNvSpPr txBox="1"/>
          <p:nvPr/>
        </p:nvSpPr>
        <p:spPr>
          <a:xfrm>
            <a:off x="228123" y="2757813"/>
            <a:ext cx="479618" cy="369332"/>
          </a:xfrm>
          <a:prstGeom prst="rect">
            <a:avLst/>
          </a:prstGeom>
          <a:noFill/>
        </p:spPr>
        <p:txBody>
          <a:bodyPr wrap="none" rtlCol="0">
            <a:spAutoFit/>
          </a:bodyPr>
          <a:lstStyle/>
          <a:p>
            <a:pPr>
              <a:buClrTx/>
              <a:buFontTx/>
              <a:buNone/>
            </a:pPr>
            <a:r>
              <a:rPr lang="en-US" sz="1800" kern="1200" dirty="0">
                <a:solidFill>
                  <a:srgbClr val="212121"/>
                </a:solidFill>
                <a:latin typeface="Roboto Condensed"/>
                <a:ea typeface="+mn-ea"/>
                <a:cs typeface="+mn-cs"/>
              </a:rPr>
              <a:t>MS</a:t>
            </a:r>
            <a:endParaRPr lang="en-IN" sz="1800" kern="1200" dirty="0">
              <a:solidFill>
                <a:srgbClr val="212121"/>
              </a:solidFill>
              <a:latin typeface="Roboto Condensed"/>
              <a:ea typeface="+mn-ea"/>
              <a:cs typeface="+mn-cs"/>
            </a:endParaRPr>
          </a:p>
        </p:txBody>
      </p:sp>
      <p:sp>
        <p:nvSpPr>
          <p:cNvPr id="240" name="TextBox 239">
            <a:extLst>
              <a:ext uri="{FF2B5EF4-FFF2-40B4-BE49-F238E27FC236}">
                <a16:creationId xmlns:a16="http://schemas.microsoft.com/office/drawing/2014/main" id="{E5626379-B50F-F3F0-0CDA-A712B15F9695}"/>
              </a:ext>
            </a:extLst>
          </p:cNvPr>
          <p:cNvSpPr txBox="1"/>
          <p:nvPr/>
        </p:nvSpPr>
        <p:spPr>
          <a:xfrm>
            <a:off x="500584" y="1728575"/>
            <a:ext cx="479618" cy="369332"/>
          </a:xfrm>
          <a:prstGeom prst="rect">
            <a:avLst/>
          </a:prstGeom>
          <a:noFill/>
        </p:spPr>
        <p:txBody>
          <a:bodyPr wrap="none" rtlCol="0">
            <a:spAutoFit/>
          </a:bodyPr>
          <a:lstStyle/>
          <a:p>
            <a:pPr>
              <a:buClrTx/>
              <a:buFontTx/>
              <a:buNone/>
            </a:pPr>
            <a:r>
              <a:rPr lang="en-US" sz="1800" kern="1200" dirty="0">
                <a:solidFill>
                  <a:srgbClr val="212121"/>
                </a:solidFill>
                <a:latin typeface="Roboto Condensed"/>
                <a:ea typeface="+mn-ea"/>
                <a:cs typeface="+mn-cs"/>
              </a:rPr>
              <a:t>MS</a:t>
            </a:r>
            <a:endParaRPr lang="en-IN" sz="1800" kern="1200" dirty="0">
              <a:solidFill>
                <a:srgbClr val="212121"/>
              </a:solidFill>
              <a:latin typeface="Roboto Condensed"/>
              <a:ea typeface="+mn-ea"/>
              <a:cs typeface="+mn-cs"/>
            </a:endParaRPr>
          </a:p>
        </p:txBody>
      </p:sp>
      <p:sp>
        <p:nvSpPr>
          <p:cNvPr id="241" name="TextBox 240">
            <a:extLst>
              <a:ext uri="{FF2B5EF4-FFF2-40B4-BE49-F238E27FC236}">
                <a16:creationId xmlns:a16="http://schemas.microsoft.com/office/drawing/2014/main" id="{EBC58F7E-8274-E083-1620-2C53C8AB6723}"/>
              </a:ext>
            </a:extLst>
          </p:cNvPr>
          <p:cNvSpPr txBox="1"/>
          <p:nvPr/>
        </p:nvSpPr>
        <p:spPr>
          <a:xfrm>
            <a:off x="245277" y="1057866"/>
            <a:ext cx="479618" cy="369332"/>
          </a:xfrm>
          <a:prstGeom prst="rect">
            <a:avLst/>
          </a:prstGeom>
          <a:noFill/>
        </p:spPr>
        <p:txBody>
          <a:bodyPr wrap="none" rtlCol="0">
            <a:spAutoFit/>
          </a:bodyPr>
          <a:lstStyle/>
          <a:p>
            <a:pPr>
              <a:buClrTx/>
              <a:buFontTx/>
              <a:buNone/>
            </a:pPr>
            <a:r>
              <a:rPr lang="en-US" sz="1800" kern="1200" dirty="0">
                <a:solidFill>
                  <a:srgbClr val="212121"/>
                </a:solidFill>
                <a:latin typeface="Roboto Condensed"/>
                <a:ea typeface="+mn-ea"/>
                <a:cs typeface="+mn-cs"/>
              </a:rPr>
              <a:t>MS</a:t>
            </a:r>
            <a:endParaRPr lang="en-IN" sz="1800" kern="1200" dirty="0">
              <a:solidFill>
                <a:srgbClr val="212121"/>
              </a:solidFill>
              <a:latin typeface="Roboto Condensed"/>
              <a:ea typeface="+mn-ea"/>
              <a:cs typeface="+mn-cs"/>
            </a:endParaRPr>
          </a:p>
        </p:txBody>
      </p:sp>
      <p:sp>
        <p:nvSpPr>
          <p:cNvPr id="242" name="TextBox 241">
            <a:extLst>
              <a:ext uri="{FF2B5EF4-FFF2-40B4-BE49-F238E27FC236}">
                <a16:creationId xmlns:a16="http://schemas.microsoft.com/office/drawing/2014/main" id="{0174CA20-5911-14F8-5106-CDB73FC620A0}"/>
              </a:ext>
            </a:extLst>
          </p:cNvPr>
          <p:cNvSpPr txBox="1"/>
          <p:nvPr/>
        </p:nvSpPr>
        <p:spPr>
          <a:xfrm>
            <a:off x="1896240" y="2597377"/>
            <a:ext cx="479618" cy="369332"/>
          </a:xfrm>
          <a:prstGeom prst="rect">
            <a:avLst/>
          </a:prstGeom>
          <a:noFill/>
        </p:spPr>
        <p:txBody>
          <a:bodyPr wrap="none" rtlCol="0">
            <a:spAutoFit/>
          </a:bodyPr>
          <a:lstStyle/>
          <a:p>
            <a:pPr>
              <a:buClrTx/>
              <a:buFontTx/>
              <a:buNone/>
            </a:pPr>
            <a:r>
              <a:rPr lang="en-US" sz="1800" kern="1200" dirty="0">
                <a:solidFill>
                  <a:srgbClr val="212121"/>
                </a:solidFill>
                <a:latin typeface="Roboto Condensed"/>
                <a:ea typeface="+mn-ea"/>
                <a:cs typeface="+mn-cs"/>
              </a:rPr>
              <a:t>MS</a:t>
            </a:r>
            <a:endParaRPr lang="en-IN" sz="1800" kern="1200" dirty="0">
              <a:solidFill>
                <a:srgbClr val="212121"/>
              </a:solidFill>
              <a:latin typeface="Roboto Condensed"/>
              <a:ea typeface="+mn-ea"/>
              <a:cs typeface="+mn-cs"/>
            </a:endParaRPr>
          </a:p>
        </p:txBody>
      </p:sp>
      <p:sp>
        <p:nvSpPr>
          <p:cNvPr id="243" name="TextBox 242">
            <a:extLst>
              <a:ext uri="{FF2B5EF4-FFF2-40B4-BE49-F238E27FC236}">
                <a16:creationId xmlns:a16="http://schemas.microsoft.com/office/drawing/2014/main" id="{CD035893-2FE4-4B52-3186-C8F11A334672}"/>
              </a:ext>
            </a:extLst>
          </p:cNvPr>
          <p:cNvSpPr txBox="1"/>
          <p:nvPr/>
        </p:nvSpPr>
        <p:spPr>
          <a:xfrm>
            <a:off x="1670964" y="1896751"/>
            <a:ext cx="479618" cy="369332"/>
          </a:xfrm>
          <a:prstGeom prst="rect">
            <a:avLst/>
          </a:prstGeom>
          <a:noFill/>
        </p:spPr>
        <p:txBody>
          <a:bodyPr wrap="none" rtlCol="0">
            <a:spAutoFit/>
          </a:bodyPr>
          <a:lstStyle/>
          <a:p>
            <a:pPr>
              <a:buClrTx/>
              <a:buFontTx/>
              <a:buNone/>
            </a:pPr>
            <a:r>
              <a:rPr lang="en-US" sz="1800" kern="1200" dirty="0">
                <a:solidFill>
                  <a:srgbClr val="212121"/>
                </a:solidFill>
                <a:latin typeface="Roboto Condensed"/>
                <a:ea typeface="+mn-ea"/>
                <a:cs typeface="+mn-cs"/>
              </a:rPr>
              <a:t>MS</a:t>
            </a:r>
            <a:endParaRPr lang="en-IN" sz="1800" kern="1200" dirty="0">
              <a:solidFill>
                <a:srgbClr val="212121"/>
              </a:solidFill>
              <a:latin typeface="Roboto Condensed"/>
              <a:ea typeface="+mn-ea"/>
              <a:cs typeface="+mn-cs"/>
            </a:endParaRPr>
          </a:p>
        </p:txBody>
      </p:sp>
      <p:pic>
        <p:nvPicPr>
          <p:cNvPr id="244" name="Picture 243">
            <a:extLst>
              <a:ext uri="{FF2B5EF4-FFF2-40B4-BE49-F238E27FC236}">
                <a16:creationId xmlns:a16="http://schemas.microsoft.com/office/drawing/2014/main" id="{F2862834-AA37-E4B2-C727-EB940DDAD29C}"/>
              </a:ext>
            </a:extLst>
          </p:cNvPr>
          <p:cNvPicPr>
            <a:picLocks noChangeAspect="1"/>
          </p:cNvPicPr>
          <p:nvPr/>
        </p:nvPicPr>
        <p:blipFill>
          <a:blip r:embed="rId3"/>
          <a:stretch>
            <a:fillRect/>
          </a:stretch>
        </p:blipFill>
        <p:spPr>
          <a:xfrm>
            <a:off x="1697013" y="3303518"/>
            <a:ext cx="387323" cy="387323"/>
          </a:xfrm>
          <a:prstGeom prst="rect">
            <a:avLst/>
          </a:prstGeom>
        </p:spPr>
      </p:pic>
      <p:pic>
        <p:nvPicPr>
          <p:cNvPr id="245" name="Picture 244">
            <a:extLst>
              <a:ext uri="{FF2B5EF4-FFF2-40B4-BE49-F238E27FC236}">
                <a16:creationId xmlns:a16="http://schemas.microsoft.com/office/drawing/2014/main" id="{A6BFE84A-6D37-0C87-6D7B-917F0F5140B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080225" y="3131188"/>
            <a:ext cx="854109" cy="913148"/>
          </a:xfrm>
          <a:prstGeom prst="rect">
            <a:avLst/>
          </a:prstGeom>
        </p:spPr>
      </p:pic>
      <p:pic>
        <p:nvPicPr>
          <p:cNvPr id="246" name="Picture 245">
            <a:extLst>
              <a:ext uri="{FF2B5EF4-FFF2-40B4-BE49-F238E27FC236}">
                <a16:creationId xmlns:a16="http://schemas.microsoft.com/office/drawing/2014/main" id="{AB0BAC7F-2184-97C3-5770-20A4A1A903A4}"/>
              </a:ext>
            </a:extLst>
          </p:cNvPr>
          <p:cNvPicPr>
            <a:picLocks noChangeAspect="1"/>
          </p:cNvPicPr>
          <p:nvPr/>
        </p:nvPicPr>
        <p:blipFill>
          <a:blip r:embed="rId3"/>
          <a:stretch>
            <a:fillRect/>
          </a:stretch>
        </p:blipFill>
        <p:spPr>
          <a:xfrm>
            <a:off x="1890674" y="3929438"/>
            <a:ext cx="435954" cy="435954"/>
          </a:xfrm>
          <a:prstGeom prst="rect">
            <a:avLst/>
          </a:prstGeom>
        </p:spPr>
      </p:pic>
      <p:sp>
        <p:nvSpPr>
          <p:cNvPr id="247" name="Hexagon 246">
            <a:extLst>
              <a:ext uri="{FF2B5EF4-FFF2-40B4-BE49-F238E27FC236}">
                <a16:creationId xmlns:a16="http://schemas.microsoft.com/office/drawing/2014/main" id="{6DAB622F-090F-1089-5465-D6FF741DBB7E}"/>
              </a:ext>
            </a:extLst>
          </p:cNvPr>
          <p:cNvSpPr/>
          <p:nvPr/>
        </p:nvSpPr>
        <p:spPr>
          <a:xfrm>
            <a:off x="1500459" y="2928910"/>
            <a:ext cx="1853988" cy="1726879"/>
          </a:xfrm>
          <a:prstGeom prst="hexagon">
            <a:avLst/>
          </a:prstGeom>
          <a:solidFill>
            <a:srgbClr val="8BC145">
              <a:lumMod val="60000"/>
              <a:lumOff val="40000"/>
              <a:alpha val="52000"/>
            </a:srgbClr>
          </a:solidFill>
          <a:ln w="12700" cap="flat" cmpd="sng" algn="ctr">
            <a:solidFill>
              <a:srgbClr val="8BC145">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Roboto Condensed"/>
              <a:ea typeface="+mn-ea"/>
              <a:cs typeface="+mn-cs"/>
            </a:endParaRPr>
          </a:p>
        </p:txBody>
      </p:sp>
      <p:pic>
        <p:nvPicPr>
          <p:cNvPr id="248" name="Picture 247">
            <a:extLst>
              <a:ext uri="{FF2B5EF4-FFF2-40B4-BE49-F238E27FC236}">
                <a16:creationId xmlns:a16="http://schemas.microsoft.com/office/drawing/2014/main" id="{9D179287-66A7-3B7C-724C-03039620AEC7}"/>
              </a:ext>
            </a:extLst>
          </p:cNvPr>
          <p:cNvPicPr>
            <a:picLocks noChangeAspect="1"/>
          </p:cNvPicPr>
          <p:nvPr/>
        </p:nvPicPr>
        <p:blipFill>
          <a:blip r:embed="rId3"/>
          <a:stretch>
            <a:fillRect/>
          </a:stretch>
        </p:blipFill>
        <p:spPr>
          <a:xfrm>
            <a:off x="3121124" y="4166957"/>
            <a:ext cx="387323" cy="387323"/>
          </a:xfrm>
          <a:prstGeom prst="rect">
            <a:avLst/>
          </a:prstGeom>
        </p:spPr>
      </p:pic>
      <p:pic>
        <p:nvPicPr>
          <p:cNvPr id="249" name="Picture 248">
            <a:extLst>
              <a:ext uri="{FF2B5EF4-FFF2-40B4-BE49-F238E27FC236}">
                <a16:creationId xmlns:a16="http://schemas.microsoft.com/office/drawing/2014/main" id="{DBB4EEE9-A69B-6D09-22A3-780E59D1902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504336" y="3994627"/>
            <a:ext cx="854109" cy="913148"/>
          </a:xfrm>
          <a:prstGeom prst="rect">
            <a:avLst/>
          </a:prstGeom>
        </p:spPr>
      </p:pic>
      <p:pic>
        <p:nvPicPr>
          <p:cNvPr id="250" name="Picture 249">
            <a:extLst>
              <a:ext uri="{FF2B5EF4-FFF2-40B4-BE49-F238E27FC236}">
                <a16:creationId xmlns:a16="http://schemas.microsoft.com/office/drawing/2014/main" id="{698F33F3-76DC-963D-75A8-ADFA8786DB7B}"/>
              </a:ext>
            </a:extLst>
          </p:cNvPr>
          <p:cNvPicPr>
            <a:picLocks noChangeAspect="1"/>
          </p:cNvPicPr>
          <p:nvPr/>
        </p:nvPicPr>
        <p:blipFill>
          <a:blip r:embed="rId3"/>
          <a:stretch>
            <a:fillRect/>
          </a:stretch>
        </p:blipFill>
        <p:spPr>
          <a:xfrm>
            <a:off x="3314785" y="4792877"/>
            <a:ext cx="435954" cy="435954"/>
          </a:xfrm>
          <a:prstGeom prst="rect">
            <a:avLst/>
          </a:prstGeom>
        </p:spPr>
      </p:pic>
      <p:sp>
        <p:nvSpPr>
          <p:cNvPr id="251" name="Hexagon 250">
            <a:extLst>
              <a:ext uri="{FF2B5EF4-FFF2-40B4-BE49-F238E27FC236}">
                <a16:creationId xmlns:a16="http://schemas.microsoft.com/office/drawing/2014/main" id="{88B4C0F1-EA85-F456-DA62-09E036A838C7}"/>
              </a:ext>
            </a:extLst>
          </p:cNvPr>
          <p:cNvSpPr/>
          <p:nvPr/>
        </p:nvSpPr>
        <p:spPr>
          <a:xfrm>
            <a:off x="2924570" y="3792349"/>
            <a:ext cx="1853988" cy="1726879"/>
          </a:xfrm>
          <a:prstGeom prst="hexagon">
            <a:avLst/>
          </a:prstGeom>
          <a:solidFill>
            <a:srgbClr val="8BC145">
              <a:lumMod val="60000"/>
              <a:lumOff val="40000"/>
              <a:alpha val="52000"/>
            </a:srgbClr>
          </a:solidFill>
          <a:ln w="12700" cap="flat" cmpd="sng" algn="ctr">
            <a:solidFill>
              <a:srgbClr val="8BC145">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Roboto Condensed"/>
              <a:ea typeface="+mn-ea"/>
              <a:cs typeface="+mn-cs"/>
            </a:endParaRPr>
          </a:p>
        </p:txBody>
      </p:sp>
      <p:pic>
        <p:nvPicPr>
          <p:cNvPr id="252" name="Picture 251">
            <a:extLst>
              <a:ext uri="{FF2B5EF4-FFF2-40B4-BE49-F238E27FC236}">
                <a16:creationId xmlns:a16="http://schemas.microsoft.com/office/drawing/2014/main" id="{66DB7B5B-CF06-AC3D-3625-C41A4625B9E3}"/>
              </a:ext>
            </a:extLst>
          </p:cNvPr>
          <p:cNvPicPr>
            <a:picLocks noChangeAspect="1"/>
          </p:cNvPicPr>
          <p:nvPr/>
        </p:nvPicPr>
        <p:blipFill>
          <a:blip r:embed="rId3"/>
          <a:stretch>
            <a:fillRect/>
          </a:stretch>
        </p:blipFill>
        <p:spPr>
          <a:xfrm>
            <a:off x="1685577" y="5030396"/>
            <a:ext cx="387323" cy="387323"/>
          </a:xfrm>
          <a:prstGeom prst="rect">
            <a:avLst/>
          </a:prstGeom>
        </p:spPr>
      </p:pic>
      <p:pic>
        <p:nvPicPr>
          <p:cNvPr id="253" name="Picture 252">
            <a:extLst>
              <a:ext uri="{FF2B5EF4-FFF2-40B4-BE49-F238E27FC236}">
                <a16:creationId xmlns:a16="http://schemas.microsoft.com/office/drawing/2014/main" id="{AC39799D-FB08-1538-120D-82D86D9CD25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068789" y="4858066"/>
            <a:ext cx="854109" cy="913148"/>
          </a:xfrm>
          <a:prstGeom prst="rect">
            <a:avLst/>
          </a:prstGeom>
        </p:spPr>
      </p:pic>
      <p:pic>
        <p:nvPicPr>
          <p:cNvPr id="254" name="Picture 253">
            <a:extLst>
              <a:ext uri="{FF2B5EF4-FFF2-40B4-BE49-F238E27FC236}">
                <a16:creationId xmlns:a16="http://schemas.microsoft.com/office/drawing/2014/main" id="{25795A26-0844-B55A-3EF0-F58340B08816}"/>
              </a:ext>
            </a:extLst>
          </p:cNvPr>
          <p:cNvPicPr>
            <a:picLocks noChangeAspect="1"/>
          </p:cNvPicPr>
          <p:nvPr/>
        </p:nvPicPr>
        <p:blipFill>
          <a:blip r:embed="rId3"/>
          <a:stretch>
            <a:fillRect/>
          </a:stretch>
        </p:blipFill>
        <p:spPr>
          <a:xfrm>
            <a:off x="1879238" y="5656316"/>
            <a:ext cx="435954" cy="435954"/>
          </a:xfrm>
          <a:prstGeom prst="rect">
            <a:avLst/>
          </a:prstGeom>
        </p:spPr>
      </p:pic>
      <p:sp>
        <p:nvSpPr>
          <p:cNvPr id="255" name="Hexagon 254">
            <a:extLst>
              <a:ext uri="{FF2B5EF4-FFF2-40B4-BE49-F238E27FC236}">
                <a16:creationId xmlns:a16="http://schemas.microsoft.com/office/drawing/2014/main" id="{AD4AE025-7AED-F770-2DE5-446AEC19D02E}"/>
              </a:ext>
            </a:extLst>
          </p:cNvPr>
          <p:cNvSpPr/>
          <p:nvPr/>
        </p:nvSpPr>
        <p:spPr>
          <a:xfrm>
            <a:off x="1489023" y="4655788"/>
            <a:ext cx="1853988" cy="1726879"/>
          </a:xfrm>
          <a:prstGeom prst="hexagon">
            <a:avLst/>
          </a:prstGeom>
          <a:solidFill>
            <a:srgbClr val="8BC145">
              <a:lumMod val="60000"/>
              <a:lumOff val="40000"/>
              <a:alpha val="52000"/>
            </a:srgbClr>
          </a:solidFill>
          <a:ln w="12700" cap="flat" cmpd="sng" algn="ctr">
            <a:solidFill>
              <a:srgbClr val="8BC145">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Roboto Condensed"/>
              <a:ea typeface="+mn-ea"/>
              <a:cs typeface="+mn-cs"/>
            </a:endParaRPr>
          </a:p>
        </p:txBody>
      </p:sp>
      <p:sp>
        <p:nvSpPr>
          <p:cNvPr id="256" name="TextBox 255">
            <a:extLst>
              <a:ext uri="{FF2B5EF4-FFF2-40B4-BE49-F238E27FC236}">
                <a16:creationId xmlns:a16="http://schemas.microsoft.com/office/drawing/2014/main" id="{BD8F12A6-0AB9-CF07-6606-1E0C264A83C5}"/>
              </a:ext>
            </a:extLst>
          </p:cNvPr>
          <p:cNvSpPr txBox="1"/>
          <p:nvPr/>
        </p:nvSpPr>
        <p:spPr>
          <a:xfrm>
            <a:off x="3694929" y="4881023"/>
            <a:ext cx="551754" cy="369332"/>
          </a:xfrm>
          <a:prstGeom prst="rect">
            <a:avLst/>
          </a:prstGeom>
          <a:noFill/>
        </p:spPr>
        <p:txBody>
          <a:bodyPr wrap="none" rtlCol="0">
            <a:spAutoFit/>
          </a:bodyPr>
          <a:lstStyle/>
          <a:p>
            <a:pPr>
              <a:buClrTx/>
              <a:buFontTx/>
              <a:buNone/>
            </a:pPr>
            <a:r>
              <a:rPr lang="en-US" sz="1800" kern="1200" dirty="0">
                <a:solidFill>
                  <a:srgbClr val="212121"/>
                </a:solidFill>
                <a:latin typeface="Roboto Condensed"/>
                <a:ea typeface="+mn-ea"/>
                <a:cs typeface="+mn-cs"/>
              </a:rPr>
              <a:t>BTS</a:t>
            </a:r>
            <a:endParaRPr lang="en-IN" sz="1800" kern="1200" dirty="0">
              <a:solidFill>
                <a:srgbClr val="212121"/>
              </a:solidFill>
              <a:latin typeface="Roboto Condensed"/>
              <a:ea typeface="+mn-ea"/>
              <a:cs typeface="+mn-cs"/>
            </a:endParaRPr>
          </a:p>
        </p:txBody>
      </p:sp>
      <p:sp>
        <p:nvSpPr>
          <p:cNvPr id="257" name="TextBox 256">
            <a:extLst>
              <a:ext uri="{FF2B5EF4-FFF2-40B4-BE49-F238E27FC236}">
                <a16:creationId xmlns:a16="http://schemas.microsoft.com/office/drawing/2014/main" id="{1D55BBB6-A3AB-871B-58DB-C8A2FFBCC08F}"/>
              </a:ext>
            </a:extLst>
          </p:cNvPr>
          <p:cNvSpPr txBox="1"/>
          <p:nvPr/>
        </p:nvSpPr>
        <p:spPr>
          <a:xfrm>
            <a:off x="2277347" y="5689627"/>
            <a:ext cx="551754" cy="369332"/>
          </a:xfrm>
          <a:prstGeom prst="rect">
            <a:avLst/>
          </a:prstGeom>
          <a:noFill/>
        </p:spPr>
        <p:txBody>
          <a:bodyPr wrap="none" rtlCol="0">
            <a:spAutoFit/>
          </a:bodyPr>
          <a:lstStyle/>
          <a:p>
            <a:pPr>
              <a:buClrTx/>
              <a:buFontTx/>
              <a:buNone/>
            </a:pPr>
            <a:r>
              <a:rPr lang="en-US" sz="1800" kern="1200" dirty="0">
                <a:solidFill>
                  <a:srgbClr val="212121"/>
                </a:solidFill>
                <a:latin typeface="Roboto Condensed"/>
                <a:ea typeface="+mn-ea"/>
                <a:cs typeface="+mn-cs"/>
              </a:rPr>
              <a:t>BTS</a:t>
            </a:r>
            <a:endParaRPr lang="en-IN" sz="1800" kern="1200" dirty="0">
              <a:solidFill>
                <a:srgbClr val="212121"/>
              </a:solidFill>
              <a:latin typeface="Roboto Condensed"/>
              <a:ea typeface="+mn-ea"/>
              <a:cs typeface="+mn-cs"/>
            </a:endParaRPr>
          </a:p>
        </p:txBody>
      </p:sp>
      <p:sp>
        <p:nvSpPr>
          <p:cNvPr id="258" name="TextBox 257">
            <a:extLst>
              <a:ext uri="{FF2B5EF4-FFF2-40B4-BE49-F238E27FC236}">
                <a16:creationId xmlns:a16="http://schemas.microsoft.com/office/drawing/2014/main" id="{53C080B3-13C2-CB4B-C9EB-941357F3E528}"/>
              </a:ext>
            </a:extLst>
          </p:cNvPr>
          <p:cNvSpPr txBox="1"/>
          <p:nvPr/>
        </p:nvSpPr>
        <p:spPr>
          <a:xfrm>
            <a:off x="2323519" y="4038981"/>
            <a:ext cx="551754" cy="369332"/>
          </a:xfrm>
          <a:prstGeom prst="rect">
            <a:avLst/>
          </a:prstGeom>
          <a:noFill/>
        </p:spPr>
        <p:txBody>
          <a:bodyPr wrap="none" rtlCol="0">
            <a:spAutoFit/>
          </a:bodyPr>
          <a:lstStyle/>
          <a:p>
            <a:pPr>
              <a:buClrTx/>
              <a:buFontTx/>
              <a:buNone/>
            </a:pPr>
            <a:r>
              <a:rPr lang="en-US" sz="1800" kern="1200" dirty="0">
                <a:solidFill>
                  <a:srgbClr val="212121"/>
                </a:solidFill>
                <a:latin typeface="Roboto Condensed"/>
                <a:ea typeface="+mn-ea"/>
                <a:cs typeface="+mn-cs"/>
              </a:rPr>
              <a:t>BTS</a:t>
            </a:r>
            <a:endParaRPr lang="en-IN" sz="1800" kern="1200" dirty="0">
              <a:solidFill>
                <a:srgbClr val="212121"/>
              </a:solidFill>
              <a:latin typeface="Roboto Condensed"/>
              <a:ea typeface="+mn-ea"/>
              <a:cs typeface="+mn-cs"/>
            </a:endParaRPr>
          </a:p>
        </p:txBody>
      </p:sp>
      <p:sp>
        <p:nvSpPr>
          <p:cNvPr id="259" name="TextBox 258">
            <a:extLst>
              <a:ext uri="{FF2B5EF4-FFF2-40B4-BE49-F238E27FC236}">
                <a16:creationId xmlns:a16="http://schemas.microsoft.com/office/drawing/2014/main" id="{CF4AA6F1-E55F-EF46-DA6C-DC903B281AE9}"/>
              </a:ext>
            </a:extLst>
          </p:cNvPr>
          <p:cNvSpPr txBox="1"/>
          <p:nvPr/>
        </p:nvSpPr>
        <p:spPr>
          <a:xfrm>
            <a:off x="1899618" y="6061205"/>
            <a:ext cx="479618" cy="369332"/>
          </a:xfrm>
          <a:prstGeom prst="rect">
            <a:avLst/>
          </a:prstGeom>
          <a:noFill/>
        </p:spPr>
        <p:txBody>
          <a:bodyPr wrap="none" rtlCol="0">
            <a:spAutoFit/>
          </a:bodyPr>
          <a:lstStyle/>
          <a:p>
            <a:pPr>
              <a:buClrTx/>
              <a:buFontTx/>
              <a:buNone/>
            </a:pPr>
            <a:r>
              <a:rPr lang="en-US" sz="1800" kern="1200" dirty="0">
                <a:solidFill>
                  <a:srgbClr val="212121"/>
                </a:solidFill>
                <a:latin typeface="Roboto Condensed"/>
                <a:ea typeface="+mn-ea"/>
                <a:cs typeface="+mn-cs"/>
              </a:rPr>
              <a:t>MS</a:t>
            </a:r>
            <a:endParaRPr lang="en-IN" sz="1800" kern="1200" dirty="0">
              <a:solidFill>
                <a:srgbClr val="212121"/>
              </a:solidFill>
              <a:latin typeface="Roboto Condensed"/>
              <a:ea typeface="+mn-ea"/>
              <a:cs typeface="+mn-cs"/>
            </a:endParaRPr>
          </a:p>
        </p:txBody>
      </p:sp>
      <p:sp>
        <p:nvSpPr>
          <p:cNvPr id="260" name="TextBox 259">
            <a:extLst>
              <a:ext uri="{FF2B5EF4-FFF2-40B4-BE49-F238E27FC236}">
                <a16:creationId xmlns:a16="http://schemas.microsoft.com/office/drawing/2014/main" id="{9F5F9128-E509-2F94-AB07-628370DB3C37}"/>
              </a:ext>
            </a:extLst>
          </p:cNvPr>
          <p:cNvSpPr txBox="1"/>
          <p:nvPr/>
        </p:nvSpPr>
        <p:spPr>
          <a:xfrm>
            <a:off x="1633711" y="5332183"/>
            <a:ext cx="479618" cy="369332"/>
          </a:xfrm>
          <a:prstGeom prst="rect">
            <a:avLst/>
          </a:prstGeom>
          <a:noFill/>
        </p:spPr>
        <p:txBody>
          <a:bodyPr wrap="none" rtlCol="0">
            <a:spAutoFit/>
          </a:bodyPr>
          <a:lstStyle/>
          <a:p>
            <a:pPr>
              <a:buClrTx/>
              <a:buFontTx/>
              <a:buNone/>
            </a:pPr>
            <a:r>
              <a:rPr lang="en-US" sz="1800" kern="1200" dirty="0">
                <a:solidFill>
                  <a:srgbClr val="212121"/>
                </a:solidFill>
                <a:latin typeface="Roboto Condensed"/>
                <a:ea typeface="+mn-ea"/>
                <a:cs typeface="+mn-cs"/>
              </a:rPr>
              <a:t>MS</a:t>
            </a:r>
            <a:endParaRPr lang="en-IN" sz="1800" kern="1200" dirty="0">
              <a:solidFill>
                <a:srgbClr val="212121"/>
              </a:solidFill>
              <a:latin typeface="Roboto Condensed"/>
              <a:ea typeface="+mn-ea"/>
              <a:cs typeface="+mn-cs"/>
            </a:endParaRPr>
          </a:p>
        </p:txBody>
      </p:sp>
      <p:sp>
        <p:nvSpPr>
          <p:cNvPr id="261" name="TextBox 260">
            <a:extLst>
              <a:ext uri="{FF2B5EF4-FFF2-40B4-BE49-F238E27FC236}">
                <a16:creationId xmlns:a16="http://schemas.microsoft.com/office/drawing/2014/main" id="{D591605C-6DAA-4FAC-7BAD-D0529CB8BFDC}"/>
              </a:ext>
            </a:extLst>
          </p:cNvPr>
          <p:cNvSpPr txBox="1"/>
          <p:nvPr/>
        </p:nvSpPr>
        <p:spPr>
          <a:xfrm>
            <a:off x="1906172" y="4302945"/>
            <a:ext cx="479618" cy="369332"/>
          </a:xfrm>
          <a:prstGeom prst="rect">
            <a:avLst/>
          </a:prstGeom>
          <a:noFill/>
        </p:spPr>
        <p:txBody>
          <a:bodyPr wrap="none" rtlCol="0">
            <a:spAutoFit/>
          </a:bodyPr>
          <a:lstStyle/>
          <a:p>
            <a:pPr>
              <a:buClrTx/>
              <a:buFontTx/>
              <a:buNone/>
            </a:pPr>
            <a:r>
              <a:rPr lang="en-US" sz="1800" kern="1200" dirty="0">
                <a:solidFill>
                  <a:srgbClr val="212121"/>
                </a:solidFill>
                <a:latin typeface="Roboto Condensed"/>
                <a:ea typeface="+mn-ea"/>
                <a:cs typeface="+mn-cs"/>
              </a:rPr>
              <a:t>MS</a:t>
            </a:r>
            <a:endParaRPr lang="en-IN" sz="1800" kern="1200" dirty="0">
              <a:solidFill>
                <a:srgbClr val="212121"/>
              </a:solidFill>
              <a:latin typeface="Roboto Condensed"/>
              <a:ea typeface="+mn-ea"/>
              <a:cs typeface="+mn-cs"/>
            </a:endParaRPr>
          </a:p>
        </p:txBody>
      </p:sp>
      <p:sp>
        <p:nvSpPr>
          <p:cNvPr id="262" name="TextBox 261">
            <a:extLst>
              <a:ext uri="{FF2B5EF4-FFF2-40B4-BE49-F238E27FC236}">
                <a16:creationId xmlns:a16="http://schemas.microsoft.com/office/drawing/2014/main" id="{9E852810-061A-F20A-F3CB-17794172AD6F}"/>
              </a:ext>
            </a:extLst>
          </p:cNvPr>
          <p:cNvSpPr txBox="1"/>
          <p:nvPr/>
        </p:nvSpPr>
        <p:spPr>
          <a:xfrm>
            <a:off x="1650865" y="3632236"/>
            <a:ext cx="479618" cy="369332"/>
          </a:xfrm>
          <a:prstGeom prst="rect">
            <a:avLst/>
          </a:prstGeom>
          <a:noFill/>
        </p:spPr>
        <p:txBody>
          <a:bodyPr wrap="none" rtlCol="0">
            <a:spAutoFit/>
          </a:bodyPr>
          <a:lstStyle/>
          <a:p>
            <a:pPr>
              <a:buClrTx/>
              <a:buFontTx/>
              <a:buNone/>
            </a:pPr>
            <a:r>
              <a:rPr lang="en-US" sz="1800" kern="1200" dirty="0">
                <a:solidFill>
                  <a:srgbClr val="212121"/>
                </a:solidFill>
                <a:latin typeface="Roboto Condensed"/>
                <a:ea typeface="+mn-ea"/>
                <a:cs typeface="+mn-cs"/>
              </a:rPr>
              <a:t>MS</a:t>
            </a:r>
            <a:endParaRPr lang="en-IN" sz="1800" kern="1200" dirty="0">
              <a:solidFill>
                <a:srgbClr val="212121"/>
              </a:solidFill>
              <a:latin typeface="Roboto Condensed"/>
              <a:ea typeface="+mn-ea"/>
              <a:cs typeface="+mn-cs"/>
            </a:endParaRPr>
          </a:p>
        </p:txBody>
      </p:sp>
      <p:sp>
        <p:nvSpPr>
          <p:cNvPr id="263" name="TextBox 262">
            <a:extLst>
              <a:ext uri="{FF2B5EF4-FFF2-40B4-BE49-F238E27FC236}">
                <a16:creationId xmlns:a16="http://schemas.microsoft.com/office/drawing/2014/main" id="{25119D40-0F2D-2700-7A9A-6193F22B2E6C}"/>
              </a:ext>
            </a:extLst>
          </p:cNvPr>
          <p:cNvSpPr txBox="1"/>
          <p:nvPr/>
        </p:nvSpPr>
        <p:spPr>
          <a:xfrm>
            <a:off x="3301828" y="5171747"/>
            <a:ext cx="479618" cy="369332"/>
          </a:xfrm>
          <a:prstGeom prst="rect">
            <a:avLst/>
          </a:prstGeom>
          <a:noFill/>
        </p:spPr>
        <p:txBody>
          <a:bodyPr wrap="none" rtlCol="0">
            <a:spAutoFit/>
          </a:bodyPr>
          <a:lstStyle/>
          <a:p>
            <a:pPr>
              <a:buClrTx/>
              <a:buFontTx/>
              <a:buNone/>
            </a:pPr>
            <a:r>
              <a:rPr lang="en-US" sz="1800" kern="1200" dirty="0">
                <a:solidFill>
                  <a:srgbClr val="212121"/>
                </a:solidFill>
                <a:latin typeface="Roboto Condensed"/>
                <a:ea typeface="+mn-ea"/>
                <a:cs typeface="+mn-cs"/>
              </a:rPr>
              <a:t>MS</a:t>
            </a:r>
            <a:endParaRPr lang="en-IN" sz="1800" kern="1200" dirty="0">
              <a:solidFill>
                <a:srgbClr val="212121"/>
              </a:solidFill>
              <a:latin typeface="Roboto Condensed"/>
              <a:ea typeface="+mn-ea"/>
              <a:cs typeface="+mn-cs"/>
            </a:endParaRPr>
          </a:p>
        </p:txBody>
      </p:sp>
      <p:sp>
        <p:nvSpPr>
          <p:cNvPr id="264" name="TextBox 263">
            <a:extLst>
              <a:ext uri="{FF2B5EF4-FFF2-40B4-BE49-F238E27FC236}">
                <a16:creationId xmlns:a16="http://schemas.microsoft.com/office/drawing/2014/main" id="{802E04ED-3DD0-0C22-B087-41D2D92312F2}"/>
              </a:ext>
            </a:extLst>
          </p:cNvPr>
          <p:cNvSpPr txBox="1"/>
          <p:nvPr/>
        </p:nvSpPr>
        <p:spPr>
          <a:xfrm>
            <a:off x="3076552" y="4471121"/>
            <a:ext cx="479618" cy="369332"/>
          </a:xfrm>
          <a:prstGeom prst="rect">
            <a:avLst/>
          </a:prstGeom>
          <a:noFill/>
        </p:spPr>
        <p:txBody>
          <a:bodyPr wrap="none" rtlCol="0">
            <a:spAutoFit/>
          </a:bodyPr>
          <a:lstStyle/>
          <a:p>
            <a:pPr>
              <a:buClrTx/>
              <a:buFontTx/>
              <a:buNone/>
            </a:pPr>
            <a:r>
              <a:rPr lang="en-US" sz="1800" kern="1200" dirty="0">
                <a:solidFill>
                  <a:srgbClr val="212121"/>
                </a:solidFill>
                <a:latin typeface="Roboto Condensed"/>
                <a:ea typeface="+mn-ea"/>
                <a:cs typeface="+mn-cs"/>
              </a:rPr>
              <a:t>MS</a:t>
            </a:r>
            <a:endParaRPr lang="en-IN" sz="1800" kern="1200" dirty="0">
              <a:solidFill>
                <a:srgbClr val="212121"/>
              </a:solidFill>
              <a:latin typeface="Roboto Condensed"/>
              <a:ea typeface="+mn-ea"/>
              <a:cs typeface="+mn-cs"/>
            </a:endParaRPr>
          </a:p>
        </p:txBody>
      </p:sp>
      <p:pic>
        <p:nvPicPr>
          <p:cNvPr id="265" name="Picture 264">
            <a:extLst>
              <a:ext uri="{FF2B5EF4-FFF2-40B4-BE49-F238E27FC236}">
                <a16:creationId xmlns:a16="http://schemas.microsoft.com/office/drawing/2014/main" id="{279B7A5A-9849-C196-C0B7-CAB48BE56221}"/>
              </a:ext>
            </a:extLst>
          </p:cNvPr>
          <p:cNvPicPr>
            <a:picLocks noChangeAspect="1"/>
          </p:cNvPicPr>
          <p:nvPr/>
        </p:nvPicPr>
        <p:blipFill>
          <a:blip r:embed="rId3"/>
          <a:stretch>
            <a:fillRect/>
          </a:stretch>
        </p:blipFill>
        <p:spPr>
          <a:xfrm>
            <a:off x="9079975" y="2253749"/>
            <a:ext cx="387323" cy="387323"/>
          </a:xfrm>
          <a:prstGeom prst="rect">
            <a:avLst/>
          </a:prstGeom>
        </p:spPr>
      </p:pic>
      <p:pic>
        <p:nvPicPr>
          <p:cNvPr id="266" name="Picture 265">
            <a:extLst>
              <a:ext uri="{FF2B5EF4-FFF2-40B4-BE49-F238E27FC236}">
                <a16:creationId xmlns:a16="http://schemas.microsoft.com/office/drawing/2014/main" id="{EB4E2A34-3E48-9918-4923-2446714E225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463187" y="2081419"/>
            <a:ext cx="854109" cy="913148"/>
          </a:xfrm>
          <a:prstGeom prst="rect">
            <a:avLst/>
          </a:prstGeom>
        </p:spPr>
      </p:pic>
      <p:pic>
        <p:nvPicPr>
          <p:cNvPr id="267" name="Picture 266">
            <a:extLst>
              <a:ext uri="{FF2B5EF4-FFF2-40B4-BE49-F238E27FC236}">
                <a16:creationId xmlns:a16="http://schemas.microsoft.com/office/drawing/2014/main" id="{7883251F-9DCA-6D9B-D45A-4755D59B8A89}"/>
              </a:ext>
            </a:extLst>
          </p:cNvPr>
          <p:cNvPicPr>
            <a:picLocks noChangeAspect="1"/>
          </p:cNvPicPr>
          <p:nvPr/>
        </p:nvPicPr>
        <p:blipFill>
          <a:blip r:embed="rId3"/>
          <a:stretch>
            <a:fillRect/>
          </a:stretch>
        </p:blipFill>
        <p:spPr>
          <a:xfrm>
            <a:off x="9273636" y="2879669"/>
            <a:ext cx="435954" cy="435954"/>
          </a:xfrm>
          <a:prstGeom prst="rect">
            <a:avLst/>
          </a:prstGeom>
        </p:spPr>
      </p:pic>
      <p:sp>
        <p:nvSpPr>
          <p:cNvPr id="268" name="Hexagon 267">
            <a:extLst>
              <a:ext uri="{FF2B5EF4-FFF2-40B4-BE49-F238E27FC236}">
                <a16:creationId xmlns:a16="http://schemas.microsoft.com/office/drawing/2014/main" id="{58157D82-5E5F-927C-A57F-7C568AFD1D86}"/>
              </a:ext>
            </a:extLst>
          </p:cNvPr>
          <p:cNvSpPr/>
          <p:nvPr/>
        </p:nvSpPr>
        <p:spPr>
          <a:xfrm>
            <a:off x="8883421" y="1879141"/>
            <a:ext cx="1853988" cy="1726879"/>
          </a:xfrm>
          <a:prstGeom prst="hexagon">
            <a:avLst/>
          </a:prstGeom>
          <a:solidFill>
            <a:srgbClr val="B84742">
              <a:lumMod val="40000"/>
              <a:lumOff val="60000"/>
              <a:alpha val="52000"/>
            </a:srgbClr>
          </a:solidFill>
          <a:ln w="12700" cap="flat" cmpd="sng" algn="ctr">
            <a:solidFill>
              <a:srgbClr val="B84742">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Roboto Condensed"/>
              <a:ea typeface="+mn-ea"/>
              <a:cs typeface="+mn-cs"/>
            </a:endParaRPr>
          </a:p>
        </p:txBody>
      </p:sp>
      <p:pic>
        <p:nvPicPr>
          <p:cNvPr id="269" name="Picture 268">
            <a:extLst>
              <a:ext uri="{FF2B5EF4-FFF2-40B4-BE49-F238E27FC236}">
                <a16:creationId xmlns:a16="http://schemas.microsoft.com/office/drawing/2014/main" id="{9B925972-3304-4D80-6F0E-51546D9A6729}"/>
              </a:ext>
            </a:extLst>
          </p:cNvPr>
          <p:cNvPicPr>
            <a:picLocks noChangeAspect="1"/>
          </p:cNvPicPr>
          <p:nvPr/>
        </p:nvPicPr>
        <p:blipFill>
          <a:blip r:embed="rId3"/>
          <a:stretch>
            <a:fillRect/>
          </a:stretch>
        </p:blipFill>
        <p:spPr>
          <a:xfrm>
            <a:off x="10504086" y="3117188"/>
            <a:ext cx="387323" cy="387323"/>
          </a:xfrm>
          <a:prstGeom prst="rect">
            <a:avLst/>
          </a:prstGeom>
        </p:spPr>
      </p:pic>
      <p:pic>
        <p:nvPicPr>
          <p:cNvPr id="270" name="Picture 269">
            <a:extLst>
              <a:ext uri="{FF2B5EF4-FFF2-40B4-BE49-F238E27FC236}">
                <a16:creationId xmlns:a16="http://schemas.microsoft.com/office/drawing/2014/main" id="{8F0730A4-6081-EB01-C398-304D14E1345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887298" y="2944858"/>
            <a:ext cx="854109" cy="913148"/>
          </a:xfrm>
          <a:prstGeom prst="rect">
            <a:avLst/>
          </a:prstGeom>
        </p:spPr>
      </p:pic>
      <p:pic>
        <p:nvPicPr>
          <p:cNvPr id="271" name="Picture 270">
            <a:extLst>
              <a:ext uri="{FF2B5EF4-FFF2-40B4-BE49-F238E27FC236}">
                <a16:creationId xmlns:a16="http://schemas.microsoft.com/office/drawing/2014/main" id="{9293CE2A-6278-107A-64E0-A408D9F076EE}"/>
              </a:ext>
            </a:extLst>
          </p:cNvPr>
          <p:cNvPicPr>
            <a:picLocks noChangeAspect="1"/>
          </p:cNvPicPr>
          <p:nvPr/>
        </p:nvPicPr>
        <p:blipFill>
          <a:blip r:embed="rId3"/>
          <a:stretch>
            <a:fillRect/>
          </a:stretch>
        </p:blipFill>
        <p:spPr>
          <a:xfrm>
            <a:off x="10697747" y="3743108"/>
            <a:ext cx="435954" cy="435954"/>
          </a:xfrm>
          <a:prstGeom prst="rect">
            <a:avLst/>
          </a:prstGeom>
        </p:spPr>
      </p:pic>
      <p:sp>
        <p:nvSpPr>
          <p:cNvPr id="272" name="Hexagon 271">
            <a:extLst>
              <a:ext uri="{FF2B5EF4-FFF2-40B4-BE49-F238E27FC236}">
                <a16:creationId xmlns:a16="http://schemas.microsoft.com/office/drawing/2014/main" id="{9BE3D88B-0180-CE80-CF21-8372D861B77C}"/>
              </a:ext>
            </a:extLst>
          </p:cNvPr>
          <p:cNvSpPr/>
          <p:nvPr/>
        </p:nvSpPr>
        <p:spPr>
          <a:xfrm>
            <a:off x="10307532" y="2742580"/>
            <a:ext cx="1853988" cy="1726879"/>
          </a:xfrm>
          <a:prstGeom prst="hexagon">
            <a:avLst/>
          </a:prstGeom>
          <a:solidFill>
            <a:srgbClr val="B84742">
              <a:lumMod val="40000"/>
              <a:lumOff val="60000"/>
              <a:alpha val="52000"/>
            </a:srgbClr>
          </a:solidFill>
          <a:ln w="12700" cap="flat" cmpd="sng" algn="ctr">
            <a:solidFill>
              <a:srgbClr val="B84742">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Roboto Condensed"/>
              <a:ea typeface="+mn-ea"/>
              <a:cs typeface="+mn-cs"/>
            </a:endParaRPr>
          </a:p>
        </p:txBody>
      </p:sp>
      <p:pic>
        <p:nvPicPr>
          <p:cNvPr id="273" name="Picture 272">
            <a:extLst>
              <a:ext uri="{FF2B5EF4-FFF2-40B4-BE49-F238E27FC236}">
                <a16:creationId xmlns:a16="http://schemas.microsoft.com/office/drawing/2014/main" id="{D5AB2CBB-B3A3-D7EB-E7D6-D23604928021}"/>
              </a:ext>
            </a:extLst>
          </p:cNvPr>
          <p:cNvPicPr>
            <a:picLocks noChangeAspect="1"/>
          </p:cNvPicPr>
          <p:nvPr/>
        </p:nvPicPr>
        <p:blipFill>
          <a:blip r:embed="rId3"/>
          <a:stretch>
            <a:fillRect/>
          </a:stretch>
        </p:blipFill>
        <p:spPr>
          <a:xfrm>
            <a:off x="9068539" y="3980627"/>
            <a:ext cx="387323" cy="387323"/>
          </a:xfrm>
          <a:prstGeom prst="rect">
            <a:avLst/>
          </a:prstGeom>
        </p:spPr>
      </p:pic>
      <p:pic>
        <p:nvPicPr>
          <p:cNvPr id="274" name="Picture 273">
            <a:extLst>
              <a:ext uri="{FF2B5EF4-FFF2-40B4-BE49-F238E27FC236}">
                <a16:creationId xmlns:a16="http://schemas.microsoft.com/office/drawing/2014/main" id="{80554B41-5401-0A30-6B7C-AEA0A4BA214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451751" y="3808297"/>
            <a:ext cx="854109" cy="913148"/>
          </a:xfrm>
          <a:prstGeom prst="rect">
            <a:avLst/>
          </a:prstGeom>
        </p:spPr>
      </p:pic>
      <p:pic>
        <p:nvPicPr>
          <p:cNvPr id="275" name="Picture 274">
            <a:extLst>
              <a:ext uri="{FF2B5EF4-FFF2-40B4-BE49-F238E27FC236}">
                <a16:creationId xmlns:a16="http://schemas.microsoft.com/office/drawing/2014/main" id="{F88EB55A-C657-97CB-9D12-25479C4E29BC}"/>
              </a:ext>
            </a:extLst>
          </p:cNvPr>
          <p:cNvPicPr>
            <a:picLocks noChangeAspect="1"/>
          </p:cNvPicPr>
          <p:nvPr/>
        </p:nvPicPr>
        <p:blipFill>
          <a:blip r:embed="rId3"/>
          <a:stretch>
            <a:fillRect/>
          </a:stretch>
        </p:blipFill>
        <p:spPr>
          <a:xfrm>
            <a:off x="9262200" y="4606547"/>
            <a:ext cx="435954" cy="435954"/>
          </a:xfrm>
          <a:prstGeom prst="rect">
            <a:avLst/>
          </a:prstGeom>
        </p:spPr>
      </p:pic>
      <p:sp>
        <p:nvSpPr>
          <p:cNvPr id="276" name="Hexagon 275">
            <a:extLst>
              <a:ext uri="{FF2B5EF4-FFF2-40B4-BE49-F238E27FC236}">
                <a16:creationId xmlns:a16="http://schemas.microsoft.com/office/drawing/2014/main" id="{6DFCC377-9AFD-BE37-EDBD-9F06E1E17305}"/>
              </a:ext>
            </a:extLst>
          </p:cNvPr>
          <p:cNvSpPr/>
          <p:nvPr/>
        </p:nvSpPr>
        <p:spPr>
          <a:xfrm>
            <a:off x="8871985" y="3606019"/>
            <a:ext cx="1853988" cy="1726879"/>
          </a:xfrm>
          <a:prstGeom prst="hexagon">
            <a:avLst/>
          </a:prstGeom>
          <a:solidFill>
            <a:srgbClr val="B84742">
              <a:lumMod val="40000"/>
              <a:lumOff val="60000"/>
              <a:alpha val="52000"/>
            </a:srgbClr>
          </a:solidFill>
          <a:ln w="12700" cap="flat" cmpd="sng" algn="ctr">
            <a:solidFill>
              <a:srgbClr val="B84742">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Roboto Condensed"/>
              <a:ea typeface="+mn-ea"/>
              <a:cs typeface="+mn-cs"/>
            </a:endParaRPr>
          </a:p>
        </p:txBody>
      </p:sp>
      <p:sp>
        <p:nvSpPr>
          <p:cNvPr id="277" name="TextBox 276">
            <a:extLst>
              <a:ext uri="{FF2B5EF4-FFF2-40B4-BE49-F238E27FC236}">
                <a16:creationId xmlns:a16="http://schemas.microsoft.com/office/drawing/2014/main" id="{088F1A2A-BA4F-EB3C-05FA-8B2ACC8210FF}"/>
              </a:ext>
            </a:extLst>
          </p:cNvPr>
          <p:cNvSpPr txBox="1"/>
          <p:nvPr/>
        </p:nvSpPr>
        <p:spPr>
          <a:xfrm>
            <a:off x="11077891" y="3831254"/>
            <a:ext cx="551754" cy="369332"/>
          </a:xfrm>
          <a:prstGeom prst="rect">
            <a:avLst/>
          </a:prstGeom>
          <a:noFill/>
        </p:spPr>
        <p:txBody>
          <a:bodyPr wrap="none" rtlCol="0">
            <a:spAutoFit/>
          </a:bodyPr>
          <a:lstStyle/>
          <a:p>
            <a:pPr>
              <a:buClrTx/>
              <a:buFontTx/>
              <a:buNone/>
            </a:pPr>
            <a:r>
              <a:rPr lang="en-US" sz="1800" kern="1200" dirty="0">
                <a:solidFill>
                  <a:srgbClr val="212121"/>
                </a:solidFill>
                <a:latin typeface="Roboto Condensed"/>
                <a:ea typeface="+mn-ea"/>
                <a:cs typeface="+mn-cs"/>
              </a:rPr>
              <a:t>BTS</a:t>
            </a:r>
            <a:endParaRPr lang="en-IN" sz="1800" kern="1200" dirty="0">
              <a:solidFill>
                <a:srgbClr val="212121"/>
              </a:solidFill>
              <a:latin typeface="Roboto Condensed"/>
              <a:ea typeface="+mn-ea"/>
              <a:cs typeface="+mn-cs"/>
            </a:endParaRPr>
          </a:p>
        </p:txBody>
      </p:sp>
      <p:sp>
        <p:nvSpPr>
          <p:cNvPr id="278" name="TextBox 277">
            <a:extLst>
              <a:ext uri="{FF2B5EF4-FFF2-40B4-BE49-F238E27FC236}">
                <a16:creationId xmlns:a16="http://schemas.microsoft.com/office/drawing/2014/main" id="{BF5A47FE-F742-AF16-C19D-C6137450AD8E}"/>
              </a:ext>
            </a:extLst>
          </p:cNvPr>
          <p:cNvSpPr txBox="1"/>
          <p:nvPr/>
        </p:nvSpPr>
        <p:spPr>
          <a:xfrm>
            <a:off x="9660309" y="4639858"/>
            <a:ext cx="551754" cy="369332"/>
          </a:xfrm>
          <a:prstGeom prst="rect">
            <a:avLst/>
          </a:prstGeom>
          <a:noFill/>
        </p:spPr>
        <p:txBody>
          <a:bodyPr wrap="none" rtlCol="0">
            <a:spAutoFit/>
          </a:bodyPr>
          <a:lstStyle/>
          <a:p>
            <a:pPr>
              <a:buClrTx/>
              <a:buFontTx/>
              <a:buNone/>
            </a:pPr>
            <a:r>
              <a:rPr lang="en-US" sz="1800" kern="1200" dirty="0">
                <a:solidFill>
                  <a:srgbClr val="212121"/>
                </a:solidFill>
                <a:latin typeface="Roboto Condensed"/>
                <a:ea typeface="+mn-ea"/>
                <a:cs typeface="+mn-cs"/>
              </a:rPr>
              <a:t>BTS</a:t>
            </a:r>
            <a:endParaRPr lang="en-IN" sz="1800" kern="1200" dirty="0">
              <a:solidFill>
                <a:srgbClr val="212121"/>
              </a:solidFill>
              <a:latin typeface="Roboto Condensed"/>
              <a:ea typeface="+mn-ea"/>
              <a:cs typeface="+mn-cs"/>
            </a:endParaRPr>
          </a:p>
        </p:txBody>
      </p:sp>
      <p:sp>
        <p:nvSpPr>
          <p:cNvPr id="279" name="TextBox 278">
            <a:extLst>
              <a:ext uri="{FF2B5EF4-FFF2-40B4-BE49-F238E27FC236}">
                <a16:creationId xmlns:a16="http://schemas.microsoft.com/office/drawing/2014/main" id="{A913A161-803B-9906-5DF7-745632370A30}"/>
              </a:ext>
            </a:extLst>
          </p:cNvPr>
          <p:cNvSpPr txBox="1"/>
          <p:nvPr/>
        </p:nvSpPr>
        <p:spPr>
          <a:xfrm>
            <a:off x="9706481" y="2989212"/>
            <a:ext cx="551754" cy="369332"/>
          </a:xfrm>
          <a:prstGeom prst="rect">
            <a:avLst/>
          </a:prstGeom>
          <a:noFill/>
        </p:spPr>
        <p:txBody>
          <a:bodyPr wrap="none" rtlCol="0">
            <a:spAutoFit/>
          </a:bodyPr>
          <a:lstStyle/>
          <a:p>
            <a:pPr>
              <a:buClrTx/>
              <a:buFontTx/>
              <a:buNone/>
            </a:pPr>
            <a:r>
              <a:rPr lang="en-US" sz="1800" kern="1200" dirty="0">
                <a:solidFill>
                  <a:srgbClr val="212121"/>
                </a:solidFill>
                <a:latin typeface="Roboto Condensed"/>
                <a:ea typeface="+mn-ea"/>
                <a:cs typeface="+mn-cs"/>
              </a:rPr>
              <a:t>BTS</a:t>
            </a:r>
            <a:endParaRPr lang="en-IN" sz="1800" kern="1200" dirty="0">
              <a:solidFill>
                <a:srgbClr val="212121"/>
              </a:solidFill>
              <a:latin typeface="Roboto Condensed"/>
              <a:ea typeface="+mn-ea"/>
              <a:cs typeface="+mn-cs"/>
            </a:endParaRPr>
          </a:p>
        </p:txBody>
      </p:sp>
      <p:sp>
        <p:nvSpPr>
          <p:cNvPr id="280" name="TextBox 279">
            <a:extLst>
              <a:ext uri="{FF2B5EF4-FFF2-40B4-BE49-F238E27FC236}">
                <a16:creationId xmlns:a16="http://schemas.microsoft.com/office/drawing/2014/main" id="{85CACF62-0D23-A39D-A49E-32A76FE6AB21}"/>
              </a:ext>
            </a:extLst>
          </p:cNvPr>
          <p:cNvSpPr txBox="1"/>
          <p:nvPr/>
        </p:nvSpPr>
        <p:spPr>
          <a:xfrm>
            <a:off x="9282580" y="5011436"/>
            <a:ext cx="479618" cy="369332"/>
          </a:xfrm>
          <a:prstGeom prst="rect">
            <a:avLst/>
          </a:prstGeom>
          <a:noFill/>
        </p:spPr>
        <p:txBody>
          <a:bodyPr wrap="none" rtlCol="0">
            <a:spAutoFit/>
          </a:bodyPr>
          <a:lstStyle/>
          <a:p>
            <a:pPr>
              <a:buClrTx/>
              <a:buFontTx/>
              <a:buNone/>
            </a:pPr>
            <a:r>
              <a:rPr lang="en-US" sz="1800" kern="1200" dirty="0">
                <a:solidFill>
                  <a:srgbClr val="212121"/>
                </a:solidFill>
                <a:latin typeface="Roboto Condensed"/>
                <a:ea typeface="+mn-ea"/>
                <a:cs typeface="+mn-cs"/>
              </a:rPr>
              <a:t>MS</a:t>
            </a:r>
            <a:endParaRPr lang="en-IN" sz="1800" kern="1200" dirty="0">
              <a:solidFill>
                <a:srgbClr val="212121"/>
              </a:solidFill>
              <a:latin typeface="Roboto Condensed"/>
              <a:ea typeface="+mn-ea"/>
              <a:cs typeface="+mn-cs"/>
            </a:endParaRPr>
          </a:p>
        </p:txBody>
      </p:sp>
      <p:sp>
        <p:nvSpPr>
          <p:cNvPr id="281" name="TextBox 280">
            <a:extLst>
              <a:ext uri="{FF2B5EF4-FFF2-40B4-BE49-F238E27FC236}">
                <a16:creationId xmlns:a16="http://schemas.microsoft.com/office/drawing/2014/main" id="{E2201F78-25E8-7BF7-A170-7252BFB01FB9}"/>
              </a:ext>
            </a:extLst>
          </p:cNvPr>
          <p:cNvSpPr txBox="1"/>
          <p:nvPr/>
        </p:nvSpPr>
        <p:spPr>
          <a:xfrm>
            <a:off x="9016673" y="4282414"/>
            <a:ext cx="479618" cy="369332"/>
          </a:xfrm>
          <a:prstGeom prst="rect">
            <a:avLst/>
          </a:prstGeom>
          <a:noFill/>
        </p:spPr>
        <p:txBody>
          <a:bodyPr wrap="none" rtlCol="0">
            <a:spAutoFit/>
          </a:bodyPr>
          <a:lstStyle/>
          <a:p>
            <a:pPr>
              <a:buClrTx/>
              <a:buFontTx/>
              <a:buNone/>
            </a:pPr>
            <a:r>
              <a:rPr lang="en-US" sz="1800" kern="1200" dirty="0">
                <a:solidFill>
                  <a:srgbClr val="212121"/>
                </a:solidFill>
                <a:latin typeface="Roboto Condensed"/>
                <a:ea typeface="+mn-ea"/>
                <a:cs typeface="+mn-cs"/>
              </a:rPr>
              <a:t>MS</a:t>
            </a:r>
            <a:endParaRPr lang="en-IN" sz="1800" kern="1200" dirty="0">
              <a:solidFill>
                <a:srgbClr val="212121"/>
              </a:solidFill>
              <a:latin typeface="Roboto Condensed"/>
              <a:ea typeface="+mn-ea"/>
              <a:cs typeface="+mn-cs"/>
            </a:endParaRPr>
          </a:p>
        </p:txBody>
      </p:sp>
      <p:sp>
        <p:nvSpPr>
          <p:cNvPr id="282" name="TextBox 281">
            <a:extLst>
              <a:ext uri="{FF2B5EF4-FFF2-40B4-BE49-F238E27FC236}">
                <a16:creationId xmlns:a16="http://schemas.microsoft.com/office/drawing/2014/main" id="{E0B84257-04EC-A8AD-3613-6FA21219673A}"/>
              </a:ext>
            </a:extLst>
          </p:cNvPr>
          <p:cNvSpPr txBox="1"/>
          <p:nvPr/>
        </p:nvSpPr>
        <p:spPr>
          <a:xfrm>
            <a:off x="9289134" y="3253176"/>
            <a:ext cx="479618" cy="369332"/>
          </a:xfrm>
          <a:prstGeom prst="rect">
            <a:avLst/>
          </a:prstGeom>
          <a:noFill/>
        </p:spPr>
        <p:txBody>
          <a:bodyPr wrap="none" rtlCol="0">
            <a:spAutoFit/>
          </a:bodyPr>
          <a:lstStyle/>
          <a:p>
            <a:pPr>
              <a:buClrTx/>
              <a:buFontTx/>
              <a:buNone/>
            </a:pPr>
            <a:r>
              <a:rPr lang="en-US" sz="1800" kern="1200" dirty="0">
                <a:solidFill>
                  <a:srgbClr val="212121"/>
                </a:solidFill>
                <a:latin typeface="Roboto Condensed"/>
                <a:ea typeface="+mn-ea"/>
                <a:cs typeface="+mn-cs"/>
              </a:rPr>
              <a:t>MS</a:t>
            </a:r>
            <a:endParaRPr lang="en-IN" sz="1800" kern="1200" dirty="0">
              <a:solidFill>
                <a:srgbClr val="212121"/>
              </a:solidFill>
              <a:latin typeface="Roboto Condensed"/>
              <a:ea typeface="+mn-ea"/>
              <a:cs typeface="+mn-cs"/>
            </a:endParaRPr>
          </a:p>
        </p:txBody>
      </p:sp>
      <p:sp>
        <p:nvSpPr>
          <p:cNvPr id="283" name="TextBox 282">
            <a:extLst>
              <a:ext uri="{FF2B5EF4-FFF2-40B4-BE49-F238E27FC236}">
                <a16:creationId xmlns:a16="http://schemas.microsoft.com/office/drawing/2014/main" id="{F1581A9D-E309-E068-F4AA-5B099119A0B3}"/>
              </a:ext>
            </a:extLst>
          </p:cNvPr>
          <p:cNvSpPr txBox="1"/>
          <p:nvPr/>
        </p:nvSpPr>
        <p:spPr>
          <a:xfrm>
            <a:off x="9033827" y="2582467"/>
            <a:ext cx="479618" cy="369332"/>
          </a:xfrm>
          <a:prstGeom prst="rect">
            <a:avLst/>
          </a:prstGeom>
          <a:noFill/>
        </p:spPr>
        <p:txBody>
          <a:bodyPr wrap="none" rtlCol="0">
            <a:spAutoFit/>
          </a:bodyPr>
          <a:lstStyle/>
          <a:p>
            <a:pPr>
              <a:buClrTx/>
              <a:buFontTx/>
              <a:buNone/>
            </a:pPr>
            <a:r>
              <a:rPr lang="en-US" sz="1800" kern="1200" dirty="0">
                <a:solidFill>
                  <a:srgbClr val="212121"/>
                </a:solidFill>
                <a:latin typeface="Roboto Condensed"/>
                <a:ea typeface="+mn-ea"/>
                <a:cs typeface="+mn-cs"/>
              </a:rPr>
              <a:t>MS</a:t>
            </a:r>
            <a:endParaRPr lang="en-IN" sz="1800" kern="1200" dirty="0">
              <a:solidFill>
                <a:srgbClr val="212121"/>
              </a:solidFill>
              <a:latin typeface="Roboto Condensed"/>
              <a:ea typeface="+mn-ea"/>
              <a:cs typeface="+mn-cs"/>
            </a:endParaRPr>
          </a:p>
        </p:txBody>
      </p:sp>
      <p:sp>
        <p:nvSpPr>
          <p:cNvPr id="284" name="TextBox 283">
            <a:extLst>
              <a:ext uri="{FF2B5EF4-FFF2-40B4-BE49-F238E27FC236}">
                <a16:creationId xmlns:a16="http://schemas.microsoft.com/office/drawing/2014/main" id="{09A553DD-7186-FDBD-AF5A-C9F0DCC059BF}"/>
              </a:ext>
            </a:extLst>
          </p:cNvPr>
          <p:cNvSpPr txBox="1"/>
          <p:nvPr/>
        </p:nvSpPr>
        <p:spPr>
          <a:xfrm>
            <a:off x="10684790" y="4121978"/>
            <a:ext cx="479618" cy="369332"/>
          </a:xfrm>
          <a:prstGeom prst="rect">
            <a:avLst/>
          </a:prstGeom>
          <a:noFill/>
        </p:spPr>
        <p:txBody>
          <a:bodyPr wrap="none" rtlCol="0">
            <a:spAutoFit/>
          </a:bodyPr>
          <a:lstStyle/>
          <a:p>
            <a:pPr>
              <a:buClrTx/>
              <a:buFontTx/>
              <a:buNone/>
            </a:pPr>
            <a:r>
              <a:rPr lang="en-US" sz="1800" kern="1200" dirty="0">
                <a:solidFill>
                  <a:srgbClr val="212121"/>
                </a:solidFill>
                <a:latin typeface="Roboto Condensed"/>
                <a:ea typeface="+mn-ea"/>
                <a:cs typeface="+mn-cs"/>
              </a:rPr>
              <a:t>MS</a:t>
            </a:r>
            <a:endParaRPr lang="en-IN" sz="1800" kern="1200" dirty="0">
              <a:solidFill>
                <a:srgbClr val="212121"/>
              </a:solidFill>
              <a:latin typeface="Roboto Condensed"/>
              <a:ea typeface="+mn-ea"/>
              <a:cs typeface="+mn-cs"/>
            </a:endParaRPr>
          </a:p>
        </p:txBody>
      </p:sp>
      <p:sp>
        <p:nvSpPr>
          <p:cNvPr id="285" name="TextBox 284">
            <a:extLst>
              <a:ext uri="{FF2B5EF4-FFF2-40B4-BE49-F238E27FC236}">
                <a16:creationId xmlns:a16="http://schemas.microsoft.com/office/drawing/2014/main" id="{273E4AF7-3DE0-FD26-AFED-68116FBC373C}"/>
              </a:ext>
            </a:extLst>
          </p:cNvPr>
          <p:cNvSpPr txBox="1"/>
          <p:nvPr/>
        </p:nvSpPr>
        <p:spPr>
          <a:xfrm>
            <a:off x="10459514" y="3421352"/>
            <a:ext cx="479618" cy="369332"/>
          </a:xfrm>
          <a:prstGeom prst="rect">
            <a:avLst/>
          </a:prstGeom>
          <a:noFill/>
        </p:spPr>
        <p:txBody>
          <a:bodyPr wrap="none" rtlCol="0">
            <a:spAutoFit/>
          </a:bodyPr>
          <a:lstStyle/>
          <a:p>
            <a:pPr>
              <a:buClrTx/>
              <a:buFontTx/>
              <a:buNone/>
            </a:pPr>
            <a:r>
              <a:rPr lang="en-US" sz="1800" kern="1200" dirty="0">
                <a:solidFill>
                  <a:srgbClr val="212121"/>
                </a:solidFill>
                <a:latin typeface="Roboto Condensed"/>
                <a:ea typeface="+mn-ea"/>
                <a:cs typeface="+mn-cs"/>
              </a:rPr>
              <a:t>MS</a:t>
            </a:r>
            <a:endParaRPr lang="en-IN" sz="1800" kern="1200" dirty="0">
              <a:solidFill>
                <a:srgbClr val="212121"/>
              </a:solidFill>
              <a:latin typeface="Roboto Condensed"/>
              <a:ea typeface="+mn-ea"/>
              <a:cs typeface="+mn-cs"/>
            </a:endParaRPr>
          </a:p>
        </p:txBody>
      </p:sp>
      <p:sp>
        <p:nvSpPr>
          <p:cNvPr id="286" name="TextBox 285">
            <a:extLst>
              <a:ext uri="{FF2B5EF4-FFF2-40B4-BE49-F238E27FC236}">
                <a16:creationId xmlns:a16="http://schemas.microsoft.com/office/drawing/2014/main" id="{F424BF9D-2921-5D15-84AA-55D27E4DB0FB}"/>
              </a:ext>
            </a:extLst>
          </p:cNvPr>
          <p:cNvSpPr txBox="1"/>
          <p:nvPr/>
        </p:nvSpPr>
        <p:spPr>
          <a:xfrm>
            <a:off x="3649902" y="1692885"/>
            <a:ext cx="562975" cy="369332"/>
          </a:xfrm>
          <a:prstGeom prst="rect">
            <a:avLst/>
          </a:prstGeom>
          <a:noFill/>
        </p:spPr>
        <p:txBody>
          <a:bodyPr wrap="none" rtlCol="0">
            <a:spAutoFit/>
          </a:bodyPr>
          <a:lstStyle/>
          <a:p>
            <a:pPr>
              <a:buClrTx/>
              <a:buFontTx/>
              <a:buNone/>
            </a:pPr>
            <a:r>
              <a:rPr lang="en-US" sz="1800" kern="1200" dirty="0">
                <a:solidFill>
                  <a:srgbClr val="212121"/>
                </a:solidFill>
                <a:latin typeface="Roboto Condensed"/>
                <a:ea typeface="+mn-ea"/>
                <a:cs typeface="+mn-cs"/>
              </a:rPr>
              <a:t>BSC</a:t>
            </a:r>
            <a:endParaRPr lang="en-IN" sz="1800" kern="1200" dirty="0">
              <a:solidFill>
                <a:srgbClr val="212121"/>
              </a:solidFill>
              <a:latin typeface="Roboto Condensed"/>
              <a:ea typeface="+mn-ea"/>
              <a:cs typeface="+mn-cs"/>
            </a:endParaRPr>
          </a:p>
        </p:txBody>
      </p:sp>
      <p:cxnSp>
        <p:nvCxnSpPr>
          <p:cNvPr id="287" name="Straight Connector 286">
            <a:extLst>
              <a:ext uri="{FF2B5EF4-FFF2-40B4-BE49-F238E27FC236}">
                <a16:creationId xmlns:a16="http://schemas.microsoft.com/office/drawing/2014/main" id="{D7FD3807-38E4-5624-5F61-43D35FB3BF44}"/>
              </a:ext>
            </a:extLst>
          </p:cNvPr>
          <p:cNvCxnSpPr>
            <a:endCxn id="221" idx="0"/>
          </p:cNvCxnSpPr>
          <p:nvPr/>
        </p:nvCxnSpPr>
        <p:spPr>
          <a:xfrm flipV="1">
            <a:off x="1108107" y="765201"/>
            <a:ext cx="2823282" cy="464031"/>
          </a:xfrm>
          <a:prstGeom prst="line">
            <a:avLst/>
          </a:prstGeom>
          <a:noFill/>
          <a:ln w="12700" cap="flat" cmpd="sng" algn="ctr">
            <a:solidFill>
              <a:srgbClr val="212121"/>
            </a:solidFill>
            <a:prstDash val="solid"/>
            <a:miter lim="800000"/>
          </a:ln>
          <a:effectLst/>
        </p:spPr>
      </p:cxnSp>
      <p:cxnSp>
        <p:nvCxnSpPr>
          <p:cNvPr id="288" name="Straight Connector 287">
            <a:extLst>
              <a:ext uri="{FF2B5EF4-FFF2-40B4-BE49-F238E27FC236}">
                <a16:creationId xmlns:a16="http://schemas.microsoft.com/office/drawing/2014/main" id="{9B1065A4-F689-F84A-B057-33E1C58BC872}"/>
              </a:ext>
            </a:extLst>
          </p:cNvPr>
          <p:cNvCxnSpPr>
            <a:endCxn id="221" idx="0"/>
          </p:cNvCxnSpPr>
          <p:nvPr/>
        </p:nvCxnSpPr>
        <p:spPr>
          <a:xfrm flipV="1">
            <a:off x="1220127" y="765201"/>
            <a:ext cx="2711262" cy="2102937"/>
          </a:xfrm>
          <a:prstGeom prst="line">
            <a:avLst/>
          </a:prstGeom>
          <a:noFill/>
          <a:ln w="12700" cap="flat" cmpd="sng" algn="ctr">
            <a:solidFill>
              <a:srgbClr val="212121"/>
            </a:solidFill>
            <a:prstDash val="solid"/>
            <a:miter lim="800000"/>
          </a:ln>
          <a:effectLst/>
        </p:spPr>
      </p:cxnSp>
      <p:cxnSp>
        <p:nvCxnSpPr>
          <p:cNvPr id="289" name="Straight Connector 288">
            <a:extLst>
              <a:ext uri="{FF2B5EF4-FFF2-40B4-BE49-F238E27FC236}">
                <a16:creationId xmlns:a16="http://schemas.microsoft.com/office/drawing/2014/main" id="{D818C649-068C-0442-420E-1290DD6C0EA2}"/>
              </a:ext>
            </a:extLst>
          </p:cNvPr>
          <p:cNvCxnSpPr>
            <a:endCxn id="221" idx="0"/>
          </p:cNvCxnSpPr>
          <p:nvPr/>
        </p:nvCxnSpPr>
        <p:spPr>
          <a:xfrm flipV="1">
            <a:off x="2703934" y="765201"/>
            <a:ext cx="1227455" cy="1396669"/>
          </a:xfrm>
          <a:prstGeom prst="line">
            <a:avLst/>
          </a:prstGeom>
          <a:noFill/>
          <a:ln w="12700" cap="flat" cmpd="sng" algn="ctr">
            <a:solidFill>
              <a:srgbClr val="212121"/>
            </a:solidFill>
            <a:prstDash val="solid"/>
            <a:miter lim="800000"/>
          </a:ln>
          <a:effectLst/>
        </p:spPr>
      </p:cxnSp>
      <p:pic>
        <p:nvPicPr>
          <p:cNvPr id="290" name="Picture 4" descr="https://www.flaticon.com/premium-icon/icons/svg/1708/1708520.svg">
            <a:extLst>
              <a:ext uri="{FF2B5EF4-FFF2-40B4-BE49-F238E27FC236}">
                <a16:creationId xmlns:a16="http://schemas.microsoft.com/office/drawing/2014/main" id="{292E56A0-4166-DAF8-2473-42DF48C6EEE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78558" y="3435849"/>
            <a:ext cx="964949" cy="964949"/>
          </a:xfrm>
          <a:prstGeom prst="rect">
            <a:avLst/>
          </a:prstGeom>
          <a:noFill/>
          <a:extLst>
            <a:ext uri="{909E8E84-426E-40DD-AFC4-6F175D3DCCD1}">
              <a14:hiddenFill xmlns:a14="http://schemas.microsoft.com/office/drawing/2010/main">
                <a:solidFill>
                  <a:srgbClr val="FFFFFF"/>
                </a:solidFill>
              </a14:hiddenFill>
            </a:ext>
          </a:extLst>
        </p:spPr>
      </p:pic>
      <p:sp>
        <p:nvSpPr>
          <p:cNvPr id="291" name="TextBox 290">
            <a:extLst>
              <a:ext uri="{FF2B5EF4-FFF2-40B4-BE49-F238E27FC236}">
                <a16:creationId xmlns:a16="http://schemas.microsoft.com/office/drawing/2014/main" id="{8D1AEE1C-08A1-228E-1532-81D16AF03A38}"/>
              </a:ext>
            </a:extLst>
          </p:cNvPr>
          <p:cNvSpPr txBox="1"/>
          <p:nvPr/>
        </p:nvSpPr>
        <p:spPr>
          <a:xfrm>
            <a:off x="4979546" y="4363533"/>
            <a:ext cx="562975" cy="369332"/>
          </a:xfrm>
          <a:prstGeom prst="rect">
            <a:avLst/>
          </a:prstGeom>
          <a:noFill/>
        </p:spPr>
        <p:txBody>
          <a:bodyPr wrap="none" rtlCol="0">
            <a:spAutoFit/>
          </a:bodyPr>
          <a:lstStyle/>
          <a:p>
            <a:pPr>
              <a:buClrTx/>
              <a:buFontTx/>
              <a:buNone/>
            </a:pPr>
            <a:r>
              <a:rPr lang="en-US" sz="1800" kern="1200" dirty="0">
                <a:solidFill>
                  <a:srgbClr val="212121"/>
                </a:solidFill>
                <a:latin typeface="Roboto Condensed"/>
                <a:ea typeface="+mn-ea"/>
                <a:cs typeface="+mn-cs"/>
              </a:rPr>
              <a:t>BSC</a:t>
            </a:r>
            <a:endParaRPr lang="en-IN" sz="1800" kern="1200" dirty="0">
              <a:solidFill>
                <a:srgbClr val="212121"/>
              </a:solidFill>
              <a:latin typeface="Roboto Condensed"/>
              <a:ea typeface="+mn-ea"/>
              <a:cs typeface="+mn-cs"/>
            </a:endParaRPr>
          </a:p>
        </p:txBody>
      </p:sp>
      <p:cxnSp>
        <p:nvCxnSpPr>
          <p:cNvPr id="292" name="Straight Connector 291">
            <a:extLst>
              <a:ext uri="{FF2B5EF4-FFF2-40B4-BE49-F238E27FC236}">
                <a16:creationId xmlns:a16="http://schemas.microsoft.com/office/drawing/2014/main" id="{38A62BF6-BC23-F3A2-DEE3-08DD112483DF}"/>
              </a:ext>
            </a:extLst>
          </p:cNvPr>
          <p:cNvCxnSpPr>
            <a:endCxn id="290" idx="0"/>
          </p:cNvCxnSpPr>
          <p:nvPr/>
        </p:nvCxnSpPr>
        <p:spPr>
          <a:xfrm flipV="1">
            <a:off x="2437751" y="3435849"/>
            <a:ext cx="2823282" cy="464031"/>
          </a:xfrm>
          <a:prstGeom prst="line">
            <a:avLst/>
          </a:prstGeom>
          <a:noFill/>
          <a:ln w="12700" cap="flat" cmpd="sng" algn="ctr">
            <a:solidFill>
              <a:srgbClr val="212121"/>
            </a:solidFill>
            <a:prstDash val="solid"/>
            <a:miter lim="800000"/>
          </a:ln>
          <a:effectLst/>
        </p:spPr>
      </p:cxnSp>
      <p:cxnSp>
        <p:nvCxnSpPr>
          <p:cNvPr id="293" name="Straight Connector 292">
            <a:extLst>
              <a:ext uri="{FF2B5EF4-FFF2-40B4-BE49-F238E27FC236}">
                <a16:creationId xmlns:a16="http://schemas.microsoft.com/office/drawing/2014/main" id="{11E7C4B7-9C2C-07C0-F785-D8A10AE01EC0}"/>
              </a:ext>
            </a:extLst>
          </p:cNvPr>
          <p:cNvCxnSpPr>
            <a:endCxn id="290" idx="0"/>
          </p:cNvCxnSpPr>
          <p:nvPr/>
        </p:nvCxnSpPr>
        <p:spPr>
          <a:xfrm flipV="1">
            <a:off x="2549771" y="3435849"/>
            <a:ext cx="2711262" cy="2102937"/>
          </a:xfrm>
          <a:prstGeom prst="line">
            <a:avLst/>
          </a:prstGeom>
          <a:noFill/>
          <a:ln w="12700" cap="flat" cmpd="sng" algn="ctr">
            <a:solidFill>
              <a:srgbClr val="212121"/>
            </a:solidFill>
            <a:prstDash val="solid"/>
            <a:miter lim="800000"/>
          </a:ln>
          <a:effectLst/>
        </p:spPr>
      </p:cxnSp>
      <p:cxnSp>
        <p:nvCxnSpPr>
          <p:cNvPr id="294" name="Straight Connector 293">
            <a:extLst>
              <a:ext uri="{FF2B5EF4-FFF2-40B4-BE49-F238E27FC236}">
                <a16:creationId xmlns:a16="http://schemas.microsoft.com/office/drawing/2014/main" id="{FF58B4D3-B9C3-B1F5-217A-CEDBA79E6944}"/>
              </a:ext>
            </a:extLst>
          </p:cNvPr>
          <p:cNvCxnSpPr>
            <a:endCxn id="290" idx="0"/>
          </p:cNvCxnSpPr>
          <p:nvPr/>
        </p:nvCxnSpPr>
        <p:spPr>
          <a:xfrm flipV="1">
            <a:off x="4033578" y="3435849"/>
            <a:ext cx="1227455" cy="1396669"/>
          </a:xfrm>
          <a:prstGeom prst="line">
            <a:avLst/>
          </a:prstGeom>
          <a:noFill/>
          <a:ln w="12700" cap="flat" cmpd="sng" algn="ctr">
            <a:solidFill>
              <a:srgbClr val="212121"/>
            </a:solidFill>
            <a:prstDash val="solid"/>
            <a:miter lim="800000"/>
          </a:ln>
          <a:effectLst/>
        </p:spPr>
      </p:cxnSp>
      <p:pic>
        <p:nvPicPr>
          <p:cNvPr id="295" name="Picture 4" descr="https://www.flaticon.com/premium-icon/icons/svg/1708/1708520.svg">
            <a:extLst>
              <a:ext uri="{FF2B5EF4-FFF2-40B4-BE49-F238E27FC236}">
                <a16:creationId xmlns:a16="http://schemas.microsoft.com/office/drawing/2014/main" id="{81B15F58-3101-B24D-A417-65F7B226E5C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583834" y="2951799"/>
            <a:ext cx="964949" cy="964949"/>
          </a:xfrm>
          <a:prstGeom prst="rect">
            <a:avLst/>
          </a:prstGeom>
          <a:noFill/>
          <a:extLst>
            <a:ext uri="{909E8E84-426E-40DD-AFC4-6F175D3DCCD1}">
              <a14:hiddenFill xmlns:a14="http://schemas.microsoft.com/office/drawing/2010/main">
                <a:solidFill>
                  <a:srgbClr val="FFFFFF"/>
                </a:solidFill>
              </a14:hiddenFill>
            </a:ext>
          </a:extLst>
        </p:spPr>
      </p:pic>
      <p:sp>
        <p:nvSpPr>
          <p:cNvPr id="296" name="TextBox 295">
            <a:extLst>
              <a:ext uri="{FF2B5EF4-FFF2-40B4-BE49-F238E27FC236}">
                <a16:creationId xmlns:a16="http://schemas.microsoft.com/office/drawing/2014/main" id="{B37DF7D0-1F67-C9C9-22EC-357D2FC716C7}"/>
              </a:ext>
            </a:extLst>
          </p:cNvPr>
          <p:cNvSpPr txBox="1"/>
          <p:nvPr/>
        </p:nvSpPr>
        <p:spPr>
          <a:xfrm>
            <a:off x="7784822" y="3879483"/>
            <a:ext cx="562975" cy="369332"/>
          </a:xfrm>
          <a:prstGeom prst="rect">
            <a:avLst/>
          </a:prstGeom>
          <a:noFill/>
        </p:spPr>
        <p:txBody>
          <a:bodyPr wrap="square" rtlCol="0">
            <a:spAutoFit/>
          </a:bodyPr>
          <a:lstStyle/>
          <a:p>
            <a:pPr>
              <a:buClrTx/>
              <a:buFontTx/>
              <a:buNone/>
            </a:pPr>
            <a:r>
              <a:rPr lang="en-US" sz="1800" kern="1200" dirty="0">
                <a:solidFill>
                  <a:srgbClr val="212121"/>
                </a:solidFill>
                <a:latin typeface="Roboto Condensed"/>
                <a:ea typeface="+mn-ea"/>
                <a:cs typeface="+mn-cs"/>
              </a:rPr>
              <a:t>BSC</a:t>
            </a:r>
            <a:endParaRPr lang="en-IN" sz="1800" kern="1200" dirty="0">
              <a:solidFill>
                <a:srgbClr val="212121"/>
              </a:solidFill>
              <a:latin typeface="Roboto Condensed"/>
              <a:ea typeface="+mn-ea"/>
              <a:cs typeface="+mn-cs"/>
            </a:endParaRPr>
          </a:p>
        </p:txBody>
      </p:sp>
      <p:cxnSp>
        <p:nvCxnSpPr>
          <p:cNvPr id="297" name="Straight Connector 296">
            <a:extLst>
              <a:ext uri="{FF2B5EF4-FFF2-40B4-BE49-F238E27FC236}">
                <a16:creationId xmlns:a16="http://schemas.microsoft.com/office/drawing/2014/main" id="{9B69FBE6-F813-FA21-5333-CE80D7E9E2D0}"/>
              </a:ext>
            </a:extLst>
          </p:cNvPr>
          <p:cNvCxnSpPr>
            <a:endCxn id="295" idx="3"/>
          </p:cNvCxnSpPr>
          <p:nvPr/>
        </p:nvCxnSpPr>
        <p:spPr>
          <a:xfrm flipH="1">
            <a:off x="8548783" y="2591968"/>
            <a:ext cx="1202896" cy="842306"/>
          </a:xfrm>
          <a:prstGeom prst="line">
            <a:avLst/>
          </a:prstGeom>
          <a:noFill/>
          <a:ln w="12700" cap="flat" cmpd="sng" algn="ctr">
            <a:solidFill>
              <a:srgbClr val="212121"/>
            </a:solidFill>
            <a:prstDash val="solid"/>
            <a:miter lim="800000"/>
          </a:ln>
          <a:effectLst/>
        </p:spPr>
      </p:cxnSp>
      <p:cxnSp>
        <p:nvCxnSpPr>
          <p:cNvPr id="298" name="Straight Connector 297">
            <a:extLst>
              <a:ext uri="{FF2B5EF4-FFF2-40B4-BE49-F238E27FC236}">
                <a16:creationId xmlns:a16="http://schemas.microsoft.com/office/drawing/2014/main" id="{68AD9584-EA07-DBAF-A536-358A5586FB5A}"/>
              </a:ext>
            </a:extLst>
          </p:cNvPr>
          <p:cNvCxnSpPr>
            <a:endCxn id="295" idx="3"/>
          </p:cNvCxnSpPr>
          <p:nvPr/>
        </p:nvCxnSpPr>
        <p:spPr>
          <a:xfrm flipH="1" flipV="1">
            <a:off x="8548783" y="3434274"/>
            <a:ext cx="2596354" cy="256567"/>
          </a:xfrm>
          <a:prstGeom prst="line">
            <a:avLst/>
          </a:prstGeom>
          <a:noFill/>
          <a:ln w="12700" cap="flat" cmpd="sng" algn="ctr">
            <a:solidFill>
              <a:srgbClr val="212121"/>
            </a:solidFill>
            <a:prstDash val="solid"/>
            <a:miter lim="800000"/>
          </a:ln>
          <a:effectLst/>
        </p:spPr>
      </p:cxnSp>
      <p:cxnSp>
        <p:nvCxnSpPr>
          <p:cNvPr id="299" name="Straight Connector 298">
            <a:extLst>
              <a:ext uri="{FF2B5EF4-FFF2-40B4-BE49-F238E27FC236}">
                <a16:creationId xmlns:a16="http://schemas.microsoft.com/office/drawing/2014/main" id="{D24E9592-5279-E3E1-084F-9009B8E76DF7}"/>
              </a:ext>
            </a:extLst>
          </p:cNvPr>
          <p:cNvCxnSpPr>
            <a:endCxn id="295" idx="3"/>
          </p:cNvCxnSpPr>
          <p:nvPr/>
        </p:nvCxnSpPr>
        <p:spPr>
          <a:xfrm flipH="1" flipV="1">
            <a:off x="8548783" y="3434274"/>
            <a:ext cx="1249540" cy="1090347"/>
          </a:xfrm>
          <a:prstGeom prst="line">
            <a:avLst/>
          </a:prstGeom>
          <a:noFill/>
          <a:ln w="12700" cap="flat" cmpd="sng" algn="ctr">
            <a:solidFill>
              <a:srgbClr val="212121"/>
            </a:solidFill>
            <a:prstDash val="solid"/>
            <a:miter lim="800000"/>
          </a:ln>
          <a:effectLst/>
        </p:spPr>
      </p:cxnSp>
      <p:cxnSp>
        <p:nvCxnSpPr>
          <p:cNvPr id="300" name="Straight Connector 299">
            <a:extLst>
              <a:ext uri="{FF2B5EF4-FFF2-40B4-BE49-F238E27FC236}">
                <a16:creationId xmlns:a16="http://schemas.microsoft.com/office/drawing/2014/main" id="{941643CF-881B-AF56-21D4-94831CE9C410}"/>
              </a:ext>
            </a:extLst>
          </p:cNvPr>
          <p:cNvCxnSpPr>
            <a:stCxn id="221" idx="3"/>
            <a:endCxn id="224" idx="1"/>
          </p:cNvCxnSpPr>
          <p:nvPr/>
        </p:nvCxnSpPr>
        <p:spPr>
          <a:xfrm>
            <a:off x="4413863" y="1247676"/>
            <a:ext cx="522882" cy="525659"/>
          </a:xfrm>
          <a:prstGeom prst="line">
            <a:avLst/>
          </a:prstGeom>
          <a:noFill/>
          <a:ln w="22225" cap="flat" cmpd="sng" algn="ctr">
            <a:solidFill>
              <a:srgbClr val="212121"/>
            </a:solidFill>
            <a:prstDash val="solid"/>
            <a:miter lim="800000"/>
          </a:ln>
          <a:effectLst/>
        </p:spPr>
      </p:cxnSp>
      <p:cxnSp>
        <p:nvCxnSpPr>
          <p:cNvPr id="301" name="Straight Connector 300">
            <a:extLst>
              <a:ext uri="{FF2B5EF4-FFF2-40B4-BE49-F238E27FC236}">
                <a16:creationId xmlns:a16="http://schemas.microsoft.com/office/drawing/2014/main" id="{597F2A3A-87FD-1D90-C54D-D24CEB572C87}"/>
              </a:ext>
            </a:extLst>
          </p:cNvPr>
          <p:cNvCxnSpPr/>
          <p:nvPr/>
        </p:nvCxnSpPr>
        <p:spPr>
          <a:xfrm>
            <a:off x="5526010" y="2333405"/>
            <a:ext cx="24083" cy="966518"/>
          </a:xfrm>
          <a:prstGeom prst="line">
            <a:avLst/>
          </a:prstGeom>
          <a:noFill/>
          <a:ln w="22225" cap="flat" cmpd="sng" algn="ctr">
            <a:solidFill>
              <a:srgbClr val="212121"/>
            </a:solidFill>
            <a:prstDash val="solid"/>
            <a:miter lim="800000"/>
          </a:ln>
          <a:effectLst/>
        </p:spPr>
      </p:cxnSp>
      <p:sp>
        <p:nvSpPr>
          <p:cNvPr id="302" name="TextBox 301">
            <a:extLst>
              <a:ext uri="{FF2B5EF4-FFF2-40B4-BE49-F238E27FC236}">
                <a16:creationId xmlns:a16="http://schemas.microsoft.com/office/drawing/2014/main" id="{7747E70A-172B-0DBD-FCB3-ACE9B23FBC28}"/>
              </a:ext>
            </a:extLst>
          </p:cNvPr>
          <p:cNvSpPr txBox="1"/>
          <p:nvPr/>
        </p:nvSpPr>
        <p:spPr>
          <a:xfrm>
            <a:off x="5624821" y="1225424"/>
            <a:ext cx="611065" cy="369332"/>
          </a:xfrm>
          <a:prstGeom prst="rect">
            <a:avLst/>
          </a:prstGeom>
          <a:noFill/>
        </p:spPr>
        <p:txBody>
          <a:bodyPr wrap="none" rtlCol="0">
            <a:spAutoFit/>
          </a:bodyPr>
          <a:lstStyle/>
          <a:p>
            <a:pPr>
              <a:buClrTx/>
              <a:buFontTx/>
              <a:buNone/>
            </a:pPr>
            <a:r>
              <a:rPr lang="en-US" sz="1800" kern="1200" dirty="0">
                <a:solidFill>
                  <a:srgbClr val="212121"/>
                </a:solidFill>
                <a:latin typeface="Roboto Condensed"/>
                <a:ea typeface="+mn-ea"/>
                <a:cs typeface="+mn-cs"/>
              </a:rPr>
              <a:t>MSC</a:t>
            </a:r>
            <a:endParaRPr lang="en-IN" sz="1800" kern="1200" dirty="0">
              <a:solidFill>
                <a:srgbClr val="212121"/>
              </a:solidFill>
              <a:latin typeface="Roboto Condensed"/>
              <a:ea typeface="+mn-ea"/>
              <a:cs typeface="+mn-cs"/>
            </a:endParaRPr>
          </a:p>
        </p:txBody>
      </p:sp>
      <p:pic>
        <p:nvPicPr>
          <p:cNvPr id="303" name="Picture 302">
            <a:extLst>
              <a:ext uri="{FF2B5EF4-FFF2-40B4-BE49-F238E27FC236}">
                <a16:creationId xmlns:a16="http://schemas.microsoft.com/office/drawing/2014/main" id="{3B69F73C-050F-2A2F-1377-A447182F47EF}"/>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625642" y="602390"/>
            <a:ext cx="1095821" cy="1095821"/>
          </a:xfrm>
          <a:prstGeom prst="rect">
            <a:avLst/>
          </a:prstGeom>
        </p:spPr>
      </p:pic>
      <p:cxnSp>
        <p:nvCxnSpPr>
          <p:cNvPr id="304" name="Straight Connector 303">
            <a:extLst>
              <a:ext uri="{FF2B5EF4-FFF2-40B4-BE49-F238E27FC236}">
                <a16:creationId xmlns:a16="http://schemas.microsoft.com/office/drawing/2014/main" id="{CBC9BDD7-9B14-E239-1B14-EB1624CE7162}"/>
              </a:ext>
            </a:extLst>
          </p:cNvPr>
          <p:cNvCxnSpPr>
            <a:stCxn id="303" idx="2"/>
          </p:cNvCxnSpPr>
          <p:nvPr/>
        </p:nvCxnSpPr>
        <p:spPr>
          <a:xfrm flipH="1">
            <a:off x="8413232" y="1698211"/>
            <a:ext cx="760321" cy="1179476"/>
          </a:xfrm>
          <a:prstGeom prst="line">
            <a:avLst/>
          </a:prstGeom>
          <a:noFill/>
          <a:ln w="22225" cap="flat" cmpd="sng" algn="ctr">
            <a:solidFill>
              <a:srgbClr val="212121"/>
            </a:solidFill>
            <a:prstDash val="solid"/>
            <a:miter lim="800000"/>
          </a:ln>
          <a:effectLst/>
        </p:spPr>
      </p:cxnSp>
      <p:sp>
        <p:nvSpPr>
          <p:cNvPr id="305" name="TextBox 304">
            <a:extLst>
              <a:ext uri="{FF2B5EF4-FFF2-40B4-BE49-F238E27FC236}">
                <a16:creationId xmlns:a16="http://schemas.microsoft.com/office/drawing/2014/main" id="{8A7BC64E-5F94-89E5-A85B-176E6F068799}"/>
              </a:ext>
            </a:extLst>
          </p:cNvPr>
          <p:cNvSpPr txBox="1"/>
          <p:nvPr/>
        </p:nvSpPr>
        <p:spPr>
          <a:xfrm>
            <a:off x="8527338" y="591106"/>
            <a:ext cx="611065" cy="369332"/>
          </a:xfrm>
          <a:prstGeom prst="rect">
            <a:avLst/>
          </a:prstGeom>
          <a:noFill/>
        </p:spPr>
        <p:txBody>
          <a:bodyPr wrap="square" rtlCol="0">
            <a:spAutoFit/>
          </a:bodyPr>
          <a:lstStyle/>
          <a:p>
            <a:pPr>
              <a:buClrTx/>
              <a:buFontTx/>
              <a:buNone/>
            </a:pPr>
            <a:r>
              <a:rPr lang="en-US" sz="1800" kern="1200" dirty="0">
                <a:solidFill>
                  <a:srgbClr val="212121"/>
                </a:solidFill>
                <a:latin typeface="Roboto Condensed"/>
                <a:ea typeface="+mn-ea"/>
                <a:cs typeface="+mn-cs"/>
              </a:rPr>
              <a:t>MSC</a:t>
            </a:r>
            <a:endParaRPr lang="en-IN" sz="1800" kern="1200" dirty="0">
              <a:solidFill>
                <a:srgbClr val="212121"/>
              </a:solidFill>
              <a:latin typeface="Roboto Condensed"/>
              <a:ea typeface="+mn-ea"/>
              <a:cs typeface="+mn-cs"/>
            </a:endParaRPr>
          </a:p>
        </p:txBody>
      </p:sp>
      <p:sp>
        <p:nvSpPr>
          <p:cNvPr id="306" name="Rectangle 305">
            <a:extLst>
              <a:ext uri="{FF2B5EF4-FFF2-40B4-BE49-F238E27FC236}">
                <a16:creationId xmlns:a16="http://schemas.microsoft.com/office/drawing/2014/main" id="{8C7A4DCC-F5B2-6683-04C3-0931C42BBB8F}"/>
              </a:ext>
            </a:extLst>
          </p:cNvPr>
          <p:cNvSpPr/>
          <p:nvPr/>
        </p:nvSpPr>
        <p:spPr>
          <a:xfrm>
            <a:off x="6241996" y="3581781"/>
            <a:ext cx="914400" cy="914400"/>
          </a:xfrm>
          <a:prstGeom prst="rect">
            <a:avLst/>
          </a:prstGeom>
          <a:solidFill>
            <a:srgbClr val="00BBD3">
              <a:lumMod val="20000"/>
              <a:lumOff val="80000"/>
              <a:alpha val="20000"/>
            </a:srgbClr>
          </a:solidFill>
          <a:ln w="12700" cap="flat" cmpd="sng" algn="ctr">
            <a:solidFill>
              <a:srgbClr val="00BBD3">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BBD3">
                    <a:lumMod val="75000"/>
                  </a:srgbClr>
                </a:solidFill>
                <a:effectLst/>
                <a:uLnTx/>
                <a:uFillTx/>
                <a:latin typeface="Roboto Condensed"/>
                <a:ea typeface="+mn-ea"/>
                <a:cs typeface="+mn-cs"/>
              </a:rPr>
              <a:t>GMSC</a:t>
            </a:r>
            <a:endParaRPr kumimoji="0" lang="en-IN" sz="1800" b="0" i="0" u="none" strike="noStrike" kern="1200" cap="none" spc="0" normalizeH="0" baseline="0" noProof="0" dirty="0">
              <a:ln>
                <a:noFill/>
              </a:ln>
              <a:solidFill>
                <a:srgbClr val="00BBD3">
                  <a:lumMod val="75000"/>
                </a:srgbClr>
              </a:solidFill>
              <a:effectLst/>
              <a:uLnTx/>
              <a:uFillTx/>
              <a:latin typeface="Roboto Condensed"/>
              <a:ea typeface="+mn-ea"/>
              <a:cs typeface="+mn-cs"/>
            </a:endParaRPr>
          </a:p>
        </p:txBody>
      </p:sp>
      <p:cxnSp>
        <p:nvCxnSpPr>
          <p:cNvPr id="307" name="Straight Connector 306">
            <a:extLst>
              <a:ext uri="{FF2B5EF4-FFF2-40B4-BE49-F238E27FC236}">
                <a16:creationId xmlns:a16="http://schemas.microsoft.com/office/drawing/2014/main" id="{D81EE74A-2235-E1FF-0D63-B857BE4B59B9}"/>
              </a:ext>
            </a:extLst>
          </p:cNvPr>
          <p:cNvCxnSpPr>
            <a:stCxn id="306" idx="0"/>
            <a:endCxn id="224" idx="3"/>
          </p:cNvCxnSpPr>
          <p:nvPr/>
        </p:nvCxnSpPr>
        <p:spPr>
          <a:xfrm flipH="1" flipV="1">
            <a:off x="6032566" y="1773335"/>
            <a:ext cx="666630" cy="1808446"/>
          </a:xfrm>
          <a:prstGeom prst="line">
            <a:avLst/>
          </a:prstGeom>
          <a:noFill/>
          <a:ln w="22225" cap="flat" cmpd="sng" algn="ctr">
            <a:solidFill>
              <a:srgbClr val="212121"/>
            </a:solidFill>
            <a:prstDash val="solid"/>
            <a:miter lim="800000"/>
          </a:ln>
          <a:effectLst/>
        </p:spPr>
      </p:cxnSp>
      <p:cxnSp>
        <p:nvCxnSpPr>
          <p:cNvPr id="308" name="Straight Connector 307">
            <a:extLst>
              <a:ext uri="{FF2B5EF4-FFF2-40B4-BE49-F238E27FC236}">
                <a16:creationId xmlns:a16="http://schemas.microsoft.com/office/drawing/2014/main" id="{67344C0A-41CF-823B-E04F-4C64E8C4B492}"/>
              </a:ext>
            </a:extLst>
          </p:cNvPr>
          <p:cNvCxnSpPr>
            <a:stCxn id="303" idx="1"/>
            <a:endCxn id="306" idx="0"/>
          </p:cNvCxnSpPr>
          <p:nvPr/>
        </p:nvCxnSpPr>
        <p:spPr>
          <a:xfrm flipH="1">
            <a:off x="6699196" y="1150301"/>
            <a:ext cx="1926446" cy="2431480"/>
          </a:xfrm>
          <a:prstGeom prst="line">
            <a:avLst/>
          </a:prstGeom>
          <a:noFill/>
          <a:ln w="22225" cap="flat" cmpd="sng" algn="ctr">
            <a:solidFill>
              <a:srgbClr val="212121"/>
            </a:solidFill>
            <a:prstDash val="solid"/>
            <a:miter lim="800000"/>
          </a:ln>
          <a:effectLst/>
        </p:spPr>
      </p:cxnSp>
      <p:sp>
        <p:nvSpPr>
          <p:cNvPr id="309" name="Flowchart: Magnetic Disk 308">
            <a:extLst>
              <a:ext uri="{FF2B5EF4-FFF2-40B4-BE49-F238E27FC236}">
                <a16:creationId xmlns:a16="http://schemas.microsoft.com/office/drawing/2014/main" id="{4463AB4A-BB23-CF37-46A0-B5D3FA3468BD}"/>
              </a:ext>
            </a:extLst>
          </p:cNvPr>
          <p:cNvSpPr/>
          <p:nvPr/>
        </p:nvSpPr>
        <p:spPr>
          <a:xfrm>
            <a:off x="5485438" y="229859"/>
            <a:ext cx="523488" cy="454910"/>
          </a:xfrm>
          <a:prstGeom prst="flowChartMagneticDisk">
            <a:avLst/>
          </a:prstGeom>
          <a:solidFill>
            <a:srgbClr val="F19D19">
              <a:lumMod val="60000"/>
              <a:lumOff val="40000"/>
            </a:srgbClr>
          </a:solidFill>
          <a:ln w="12700" cap="flat" cmpd="sng" algn="ctr">
            <a:solidFill>
              <a:srgbClr val="F19D19">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212121"/>
                </a:solidFill>
                <a:effectLst/>
                <a:uLnTx/>
                <a:uFillTx/>
                <a:latin typeface="Roboto Condensed"/>
                <a:ea typeface="+mn-ea"/>
                <a:cs typeface="+mn-cs"/>
              </a:rPr>
              <a:t>VLR</a:t>
            </a:r>
            <a:endParaRPr kumimoji="0" lang="en-IN" sz="1400" b="0" i="0" u="none" strike="noStrike" kern="1200" cap="none" spc="0" normalizeH="0" baseline="0" noProof="0" dirty="0">
              <a:ln>
                <a:noFill/>
              </a:ln>
              <a:solidFill>
                <a:srgbClr val="212121"/>
              </a:solidFill>
              <a:effectLst/>
              <a:uLnTx/>
              <a:uFillTx/>
              <a:latin typeface="Roboto Condensed"/>
              <a:ea typeface="+mn-ea"/>
              <a:cs typeface="+mn-cs"/>
            </a:endParaRPr>
          </a:p>
        </p:txBody>
      </p:sp>
      <p:sp>
        <p:nvSpPr>
          <p:cNvPr id="310" name="Flowchart: Magnetic Disk 309">
            <a:extLst>
              <a:ext uri="{FF2B5EF4-FFF2-40B4-BE49-F238E27FC236}">
                <a16:creationId xmlns:a16="http://schemas.microsoft.com/office/drawing/2014/main" id="{7AB73B4F-B3C1-4E7E-D42A-61B76820A7BA}"/>
              </a:ext>
            </a:extLst>
          </p:cNvPr>
          <p:cNvSpPr/>
          <p:nvPr/>
        </p:nvSpPr>
        <p:spPr>
          <a:xfrm>
            <a:off x="4881872" y="223778"/>
            <a:ext cx="523488" cy="454910"/>
          </a:xfrm>
          <a:prstGeom prst="flowChartMagneticDisk">
            <a:avLst/>
          </a:prstGeom>
          <a:solidFill>
            <a:srgbClr val="F19D19">
              <a:lumMod val="60000"/>
              <a:lumOff val="40000"/>
            </a:srgbClr>
          </a:solidFill>
          <a:ln w="12700" cap="flat" cmpd="sng" algn="ctr">
            <a:solidFill>
              <a:srgbClr val="F19D19">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212121"/>
                </a:solidFill>
                <a:effectLst/>
                <a:uLnTx/>
                <a:uFillTx/>
                <a:latin typeface="Roboto Condensed"/>
                <a:ea typeface="+mn-ea"/>
                <a:cs typeface="+mn-cs"/>
              </a:rPr>
              <a:t>HLR</a:t>
            </a:r>
            <a:endParaRPr kumimoji="0" lang="en-IN" sz="1400" b="0" i="0" u="none" strike="noStrike" kern="1200" cap="none" spc="0" normalizeH="0" baseline="0" noProof="0" dirty="0">
              <a:ln>
                <a:noFill/>
              </a:ln>
              <a:solidFill>
                <a:srgbClr val="212121"/>
              </a:solidFill>
              <a:effectLst/>
              <a:uLnTx/>
              <a:uFillTx/>
              <a:latin typeface="Roboto Condensed"/>
              <a:ea typeface="+mn-ea"/>
              <a:cs typeface="+mn-cs"/>
            </a:endParaRPr>
          </a:p>
        </p:txBody>
      </p:sp>
      <p:sp>
        <p:nvSpPr>
          <p:cNvPr id="311" name="Flowchart: Magnetic Disk 310">
            <a:extLst>
              <a:ext uri="{FF2B5EF4-FFF2-40B4-BE49-F238E27FC236}">
                <a16:creationId xmlns:a16="http://schemas.microsoft.com/office/drawing/2014/main" id="{6717CFFB-39A4-62E1-ACD4-CCEE5CE0C522}"/>
              </a:ext>
            </a:extLst>
          </p:cNvPr>
          <p:cNvSpPr/>
          <p:nvPr/>
        </p:nvSpPr>
        <p:spPr>
          <a:xfrm>
            <a:off x="5485438" y="734874"/>
            <a:ext cx="523488" cy="454910"/>
          </a:xfrm>
          <a:prstGeom prst="flowChartMagneticDisk">
            <a:avLst/>
          </a:prstGeom>
          <a:solidFill>
            <a:srgbClr val="F19D19">
              <a:lumMod val="60000"/>
              <a:lumOff val="40000"/>
            </a:srgbClr>
          </a:solidFill>
          <a:ln w="12700" cap="flat" cmpd="sng" algn="ctr">
            <a:solidFill>
              <a:srgbClr val="F19D19">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212121"/>
                </a:solidFill>
                <a:effectLst/>
                <a:uLnTx/>
                <a:uFillTx/>
                <a:latin typeface="Roboto Condensed"/>
                <a:ea typeface="+mn-ea"/>
                <a:cs typeface="+mn-cs"/>
              </a:rPr>
              <a:t>EIR</a:t>
            </a:r>
            <a:endParaRPr kumimoji="0" lang="en-IN" sz="1400" b="0" i="0" u="none" strike="noStrike" kern="1200" cap="none" spc="0" normalizeH="0" baseline="0" noProof="0" dirty="0">
              <a:ln>
                <a:noFill/>
              </a:ln>
              <a:solidFill>
                <a:srgbClr val="212121"/>
              </a:solidFill>
              <a:effectLst/>
              <a:uLnTx/>
              <a:uFillTx/>
              <a:latin typeface="Roboto Condensed"/>
              <a:ea typeface="+mn-ea"/>
              <a:cs typeface="+mn-cs"/>
            </a:endParaRPr>
          </a:p>
        </p:txBody>
      </p:sp>
      <p:sp>
        <p:nvSpPr>
          <p:cNvPr id="312" name="Flowchart: Magnetic Disk 311">
            <a:extLst>
              <a:ext uri="{FF2B5EF4-FFF2-40B4-BE49-F238E27FC236}">
                <a16:creationId xmlns:a16="http://schemas.microsoft.com/office/drawing/2014/main" id="{CBD16895-54BA-7986-3C84-63C50DD90571}"/>
              </a:ext>
            </a:extLst>
          </p:cNvPr>
          <p:cNvSpPr/>
          <p:nvPr/>
        </p:nvSpPr>
        <p:spPr>
          <a:xfrm>
            <a:off x="4881872" y="728793"/>
            <a:ext cx="523488" cy="454910"/>
          </a:xfrm>
          <a:prstGeom prst="flowChartMagneticDisk">
            <a:avLst/>
          </a:prstGeom>
          <a:solidFill>
            <a:srgbClr val="F19D19">
              <a:lumMod val="60000"/>
              <a:lumOff val="40000"/>
            </a:srgbClr>
          </a:solidFill>
          <a:ln w="12700" cap="flat" cmpd="sng" algn="ctr">
            <a:solidFill>
              <a:srgbClr val="F19D19">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212121"/>
                </a:solidFill>
                <a:effectLst/>
                <a:uLnTx/>
                <a:uFillTx/>
                <a:latin typeface="Roboto Condensed"/>
                <a:ea typeface="+mn-ea"/>
                <a:cs typeface="+mn-cs"/>
              </a:rPr>
              <a:t>AUC</a:t>
            </a:r>
            <a:endParaRPr kumimoji="0" lang="en-IN" sz="1400" b="0" i="0" u="none" strike="noStrike" kern="1200" cap="none" spc="0" normalizeH="0" baseline="0" noProof="0" dirty="0">
              <a:ln>
                <a:noFill/>
              </a:ln>
              <a:solidFill>
                <a:srgbClr val="212121"/>
              </a:solidFill>
              <a:effectLst/>
              <a:uLnTx/>
              <a:uFillTx/>
              <a:latin typeface="Roboto Condensed"/>
              <a:ea typeface="+mn-ea"/>
              <a:cs typeface="+mn-cs"/>
            </a:endParaRPr>
          </a:p>
        </p:txBody>
      </p:sp>
      <p:sp>
        <p:nvSpPr>
          <p:cNvPr id="313" name="Flowchart: Magnetic Disk 312">
            <a:extLst>
              <a:ext uri="{FF2B5EF4-FFF2-40B4-BE49-F238E27FC236}">
                <a16:creationId xmlns:a16="http://schemas.microsoft.com/office/drawing/2014/main" id="{0C9A6BFF-0EED-7E56-D30D-E046C2B62E22}"/>
              </a:ext>
            </a:extLst>
          </p:cNvPr>
          <p:cNvSpPr/>
          <p:nvPr/>
        </p:nvSpPr>
        <p:spPr>
          <a:xfrm>
            <a:off x="10230906" y="504102"/>
            <a:ext cx="523488" cy="454910"/>
          </a:xfrm>
          <a:prstGeom prst="flowChartMagneticDisk">
            <a:avLst/>
          </a:prstGeom>
          <a:solidFill>
            <a:srgbClr val="F19D19">
              <a:lumMod val="60000"/>
              <a:lumOff val="40000"/>
            </a:srgbClr>
          </a:solidFill>
          <a:ln w="12700" cap="flat" cmpd="sng" algn="ctr">
            <a:solidFill>
              <a:srgbClr val="F19D19">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212121"/>
                </a:solidFill>
                <a:effectLst/>
                <a:uLnTx/>
                <a:uFillTx/>
                <a:latin typeface="Roboto Condensed"/>
                <a:ea typeface="+mn-ea"/>
                <a:cs typeface="+mn-cs"/>
              </a:rPr>
              <a:t>VLR</a:t>
            </a:r>
            <a:endParaRPr kumimoji="0" lang="en-IN" sz="1400" b="0" i="0" u="none" strike="noStrike" kern="1200" cap="none" spc="0" normalizeH="0" baseline="0" noProof="0" dirty="0">
              <a:ln>
                <a:noFill/>
              </a:ln>
              <a:solidFill>
                <a:srgbClr val="212121"/>
              </a:solidFill>
              <a:effectLst/>
              <a:uLnTx/>
              <a:uFillTx/>
              <a:latin typeface="Roboto Condensed"/>
              <a:ea typeface="+mn-ea"/>
              <a:cs typeface="+mn-cs"/>
            </a:endParaRPr>
          </a:p>
        </p:txBody>
      </p:sp>
      <p:sp>
        <p:nvSpPr>
          <p:cNvPr id="314" name="Flowchart: Magnetic Disk 313">
            <a:extLst>
              <a:ext uri="{FF2B5EF4-FFF2-40B4-BE49-F238E27FC236}">
                <a16:creationId xmlns:a16="http://schemas.microsoft.com/office/drawing/2014/main" id="{24CEB821-6C8F-47E6-FEEF-4B9BB7001419}"/>
              </a:ext>
            </a:extLst>
          </p:cNvPr>
          <p:cNvSpPr/>
          <p:nvPr/>
        </p:nvSpPr>
        <p:spPr>
          <a:xfrm>
            <a:off x="9627340" y="498021"/>
            <a:ext cx="523488" cy="454910"/>
          </a:xfrm>
          <a:prstGeom prst="flowChartMagneticDisk">
            <a:avLst/>
          </a:prstGeom>
          <a:solidFill>
            <a:srgbClr val="F19D19">
              <a:lumMod val="60000"/>
              <a:lumOff val="40000"/>
            </a:srgbClr>
          </a:solidFill>
          <a:ln w="12700" cap="flat" cmpd="sng" algn="ctr">
            <a:solidFill>
              <a:srgbClr val="F19D19">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212121"/>
                </a:solidFill>
                <a:effectLst/>
                <a:uLnTx/>
                <a:uFillTx/>
                <a:latin typeface="Roboto Condensed"/>
                <a:ea typeface="+mn-ea"/>
                <a:cs typeface="+mn-cs"/>
              </a:rPr>
              <a:t>HLR</a:t>
            </a:r>
            <a:endParaRPr kumimoji="0" lang="en-IN" sz="1400" b="0" i="0" u="none" strike="noStrike" kern="1200" cap="none" spc="0" normalizeH="0" baseline="0" noProof="0" dirty="0">
              <a:ln>
                <a:noFill/>
              </a:ln>
              <a:solidFill>
                <a:srgbClr val="212121"/>
              </a:solidFill>
              <a:effectLst/>
              <a:uLnTx/>
              <a:uFillTx/>
              <a:latin typeface="Roboto Condensed"/>
              <a:ea typeface="+mn-ea"/>
              <a:cs typeface="+mn-cs"/>
            </a:endParaRPr>
          </a:p>
        </p:txBody>
      </p:sp>
      <p:sp>
        <p:nvSpPr>
          <p:cNvPr id="315" name="Flowchart: Magnetic Disk 314">
            <a:extLst>
              <a:ext uri="{FF2B5EF4-FFF2-40B4-BE49-F238E27FC236}">
                <a16:creationId xmlns:a16="http://schemas.microsoft.com/office/drawing/2014/main" id="{B80131E9-8832-0A60-5616-635F20C9102A}"/>
              </a:ext>
            </a:extLst>
          </p:cNvPr>
          <p:cNvSpPr/>
          <p:nvPr/>
        </p:nvSpPr>
        <p:spPr>
          <a:xfrm>
            <a:off x="10230906" y="1009117"/>
            <a:ext cx="523488" cy="454910"/>
          </a:xfrm>
          <a:prstGeom prst="flowChartMagneticDisk">
            <a:avLst/>
          </a:prstGeom>
          <a:solidFill>
            <a:srgbClr val="F19D19">
              <a:lumMod val="60000"/>
              <a:lumOff val="40000"/>
            </a:srgbClr>
          </a:solidFill>
          <a:ln w="12700" cap="flat" cmpd="sng" algn="ctr">
            <a:solidFill>
              <a:srgbClr val="F19D19">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212121"/>
                </a:solidFill>
                <a:effectLst/>
                <a:uLnTx/>
                <a:uFillTx/>
                <a:latin typeface="Roboto Condensed"/>
                <a:ea typeface="+mn-ea"/>
                <a:cs typeface="+mn-cs"/>
              </a:rPr>
              <a:t>EIR</a:t>
            </a:r>
            <a:endParaRPr kumimoji="0" lang="en-IN" sz="1400" b="0" i="0" u="none" strike="noStrike" kern="1200" cap="none" spc="0" normalizeH="0" baseline="0" noProof="0" dirty="0">
              <a:ln>
                <a:noFill/>
              </a:ln>
              <a:solidFill>
                <a:srgbClr val="212121"/>
              </a:solidFill>
              <a:effectLst/>
              <a:uLnTx/>
              <a:uFillTx/>
              <a:latin typeface="Roboto Condensed"/>
              <a:ea typeface="+mn-ea"/>
              <a:cs typeface="+mn-cs"/>
            </a:endParaRPr>
          </a:p>
        </p:txBody>
      </p:sp>
      <p:sp>
        <p:nvSpPr>
          <p:cNvPr id="316" name="Flowchart: Magnetic Disk 315">
            <a:extLst>
              <a:ext uri="{FF2B5EF4-FFF2-40B4-BE49-F238E27FC236}">
                <a16:creationId xmlns:a16="http://schemas.microsoft.com/office/drawing/2014/main" id="{478163DA-1B2F-C98D-7ED2-6C745AAB82F5}"/>
              </a:ext>
            </a:extLst>
          </p:cNvPr>
          <p:cNvSpPr/>
          <p:nvPr/>
        </p:nvSpPr>
        <p:spPr>
          <a:xfrm>
            <a:off x="9627340" y="1003036"/>
            <a:ext cx="523488" cy="454910"/>
          </a:xfrm>
          <a:prstGeom prst="flowChartMagneticDisk">
            <a:avLst/>
          </a:prstGeom>
          <a:solidFill>
            <a:srgbClr val="F19D19">
              <a:lumMod val="60000"/>
              <a:lumOff val="40000"/>
            </a:srgbClr>
          </a:solidFill>
          <a:ln w="12700" cap="flat" cmpd="sng" algn="ctr">
            <a:solidFill>
              <a:srgbClr val="F19D19">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212121"/>
                </a:solidFill>
                <a:effectLst/>
                <a:uLnTx/>
                <a:uFillTx/>
                <a:latin typeface="Roboto Condensed"/>
                <a:ea typeface="+mn-ea"/>
                <a:cs typeface="+mn-cs"/>
              </a:rPr>
              <a:t>AUC</a:t>
            </a:r>
            <a:endParaRPr kumimoji="0" lang="en-IN" sz="1400" b="0" i="0" u="none" strike="noStrike" kern="1200" cap="none" spc="0" normalizeH="0" baseline="0" noProof="0" dirty="0">
              <a:ln>
                <a:noFill/>
              </a:ln>
              <a:solidFill>
                <a:srgbClr val="212121"/>
              </a:solidFill>
              <a:effectLst/>
              <a:uLnTx/>
              <a:uFillTx/>
              <a:latin typeface="Roboto Condensed"/>
              <a:ea typeface="+mn-ea"/>
              <a:cs typeface="+mn-cs"/>
            </a:endParaRPr>
          </a:p>
        </p:txBody>
      </p:sp>
      <p:sp>
        <p:nvSpPr>
          <p:cNvPr id="317" name="Oval 316">
            <a:extLst>
              <a:ext uri="{FF2B5EF4-FFF2-40B4-BE49-F238E27FC236}">
                <a16:creationId xmlns:a16="http://schemas.microsoft.com/office/drawing/2014/main" id="{0088D47A-ABBA-33A2-0773-93A8F986D795}"/>
              </a:ext>
            </a:extLst>
          </p:cNvPr>
          <p:cNvSpPr/>
          <p:nvPr/>
        </p:nvSpPr>
        <p:spPr>
          <a:xfrm>
            <a:off x="4168066" y="92304"/>
            <a:ext cx="2626463" cy="2911825"/>
          </a:xfrm>
          <a:prstGeom prst="ellipse">
            <a:avLst/>
          </a:prstGeom>
          <a:solidFill>
            <a:srgbClr val="909090">
              <a:alpha val="42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Roboto Condensed"/>
              <a:ea typeface="+mn-ea"/>
              <a:cs typeface="+mn-cs"/>
            </a:endParaRPr>
          </a:p>
        </p:txBody>
      </p:sp>
      <p:sp>
        <p:nvSpPr>
          <p:cNvPr id="318" name="Oval 317">
            <a:extLst>
              <a:ext uri="{FF2B5EF4-FFF2-40B4-BE49-F238E27FC236}">
                <a16:creationId xmlns:a16="http://schemas.microsoft.com/office/drawing/2014/main" id="{425E6A06-20A7-B347-2004-F55C37EA5ED8}"/>
              </a:ext>
            </a:extLst>
          </p:cNvPr>
          <p:cNvSpPr/>
          <p:nvPr/>
        </p:nvSpPr>
        <p:spPr>
          <a:xfrm>
            <a:off x="8023184" y="202237"/>
            <a:ext cx="3574462" cy="1648559"/>
          </a:xfrm>
          <a:prstGeom prst="ellipse">
            <a:avLst/>
          </a:prstGeom>
          <a:solidFill>
            <a:srgbClr val="909090">
              <a:alpha val="42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Roboto Condensed"/>
              <a:ea typeface="+mn-ea"/>
              <a:cs typeface="+mn-cs"/>
            </a:endParaRPr>
          </a:p>
        </p:txBody>
      </p:sp>
      <p:sp>
        <p:nvSpPr>
          <p:cNvPr id="319" name="Rectangle 318">
            <a:extLst>
              <a:ext uri="{FF2B5EF4-FFF2-40B4-BE49-F238E27FC236}">
                <a16:creationId xmlns:a16="http://schemas.microsoft.com/office/drawing/2014/main" id="{2277CF1F-FBBC-1418-7116-124F95B8672B}"/>
              </a:ext>
            </a:extLst>
          </p:cNvPr>
          <p:cNvSpPr/>
          <p:nvPr/>
        </p:nvSpPr>
        <p:spPr>
          <a:xfrm>
            <a:off x="6245127" y="4799227"/>
            <a:ext cx="914400" cy="469935"/>
          </a:xfrm>
          <a:prstGeom prst="rect">
            <a:avLst/>
          </a:prstGeom>
          <a:solidFill>
            <a:srgbClr val="8BC145">
              <a:lumMod val="75000"/>
              <a:alpha val="66000"/>
            </a:srgbClr>
          </a:solidFill>
          <a:ln w="12700" cap="flat" cmpd="sng" algn="ctr">
            <a:solidFill>
              <a:srgbClr val="8BC145">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12121"/>
                </a:solidFill>
                <a:effectLst/>
                <a:uLnTx/>
                <a:uFillTx/>
                <a:latin typeface="Roboto Condensed"/>
                <a:ea typeface="+mn-ea"/>
                <a:cs typeface="+mn-cs"/>
              </a:rPr>
              <a:t>PSTN</a:t>
            </a:r>
            <a:endParaRPr kumimoji="0" lang="en-IN" sz="1800" b="0" i="0" u="none" strike="noStrike" kern="1200" cap="none" spc="0" normalizeH="0" baseline="0" noProof="0" dirty="0">
              <a:ln>
                <a:noFill/>
              </a:ln>
              <a:solidFill>
                <a:srgbClr val="212121"/>
              </a:solidFill>
              <a:effectLst/>
              <a:uLnTx/>
              <a:uFillTx/>
              <a:latin typeface="Roboto Condensed"/>
              <a:ea typeface="+mn-ea"/>
              <a:cs typeface="+mn-cs"/>
            </a:endParaRPr>
          </a:p>
        </p:txBody>
      </p:sp>
      <p:pic>
        <p:nvPicPr>
          <p:cNvPr id="320" name="Picture 319">
            <a:extLst>
              <a:ext uri="{FF2B5EF4-FFF2-40B4-BE49-F238E27FC236}">
                <a16:creationId xmlns:a16="http://schemas.microsoft.com/office/drawing/2014/main" id="{2C5DDD3A-B565-347B-97E9-F91D4D516020}"/>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56476" y="5619296"/>
            <a:ext cx="608491" cy="608491"/>
          </a:xfrm>
          <a:prstGeom prst="rect">
            <a:avLst/>
          </a:prstGeom>
        </p:spPr>
      </p:pic>
      <p:cxnSp>
        <p:nvCxnSpPr>
          <p:cNvPr id="321" name="Straight Connector 320">
            <a:extLst>
              <a:ext uri="{FF2B5EF4-FFF2-40B4-BE49-F238E27FC236}">
                <a16:creationId xmlns:a16="http://schemas.microsoft.com/office/drawing/2014/main" id="{3D8DA448-0299-7A4D-385B-B548FEFDE8FB}"/>
              </a:ext>
            </a:extLst>
          </p:cNvPr>
          <p:cNvCxnSpPr>
            <a:stCxn id="306" idx="2"/>
            <a:endCxn id="319" idx="0"/>
          </p:cNvCxnSpPr>
          <p:nvPr/>
        </p:nvCxnSpPr>
        <p:spPr>
          <a:xfrm>
            <a:off x="6699196" y="4496181"/>
            <a:ext cx="3131" cy="303046"/>
          </a:xfrm>
          <a:prstGeom prst="line">
            <a:avLst/>
          </a:prstGeom>
          <a:noFill/>
          <a:ln w="6350" cap="flat" cmpd="sng" algn="ctr">
            <a:solidFill>
              <a:srgbClr val="212121"/>
            </a:solidFill>
            <a:prstDash val="solid"/>
            <a:miter lim="800000"/>
          </a:ln>
          <a:effectLst/>
        </p:spPr>
      </p:cxnSp>
      <p:cxnSp>
        <p:nvCxnSpPr>
          <p:cNvPr id="322" name="Straight Connector 321">
            <a:extLst>
              <a:ext uri="{FF2B5EF4-FFF2-40B4-BE49-F238E27FC236}">
                <a16:creationId xmlns:a16="http://schemas.microsoft.com/office/drawing/2014/main" id="{2CCB39CA-68EB-7F7F-B1B5-37357FBDC076}"/>
              </a:ext>
            </a:extLst>
          </p:cNvPr>
          <p:cNvCxnSpPr>
            <a:stCxn id="319" idx="2"/>
            <a:endCxn id="320" idx="0"/>
          </p:cNvCxnSpPr>
          <p:nvPr/>
        </p:nvCxnSpPr>
        <p:spPr>
          <a:xfrm flipH="1">
            <a:off x="6460722" y="5269162"/>
            <a:ext cx="241605" cy="350134"/>
          </a:xfrm>
          <a:prstGeom prst="line">
            <a:avLst/>
          </a:prstGeom>
          <a:noFill/>
          <a:ln w="6350" cap="flat" cmpd="sng" algn="ctr">
            <a:solidFill>
              <a:srgbClr val="212121"/>
            </a:solidFill>
            <a:prstDash val="solid"/>
            <a:miter lim="800000"/>
          </a:ln>
          <a:effectLst/>
        </p:spPr>
      </p:cxnSp>
      <p:cxnSp>
        <p:nvCxnSpPr>
          <p:cNvPr id="323" name="Straight Connector 322">
            <a:extLst>
              <a:ext uri="{FF2B5EF4-FFF2-40B4-BE49-F238E27FC236}">
                <a16:creationId xmlns:a16="http://schemas.microsoft.com/office/drawing/2014/main" id="{D29964BC-768C-A614-501C-EA2FD2260F82}"/>
              </a:ext>
            </a:extLst>
          </p:cNvPr>
          <p:cNvCxnSpPr>
            <a:stCxn id="319" idx="2"/>
            <a:endCxn id="223" idx="0"/>
          </p:cNvCxnSpPr>
          <p:nvPr/>
        </p:nvCxnSpPr>
        <p:spPr>
          <a:xfrm>
            <a:off x="6702327" y="5269162"/>
            <a:ext cx="655847" cy="350134"/>
          </a:xfrm>
          <a:prstGeom prst="line">
            <a:avLst/>
          </a:prstGeom>
          <a:noFill/>
          <a:ln w="6350" cap="flat" cmpd="sng" algn="ctr">
            <a:solidFill>
              <a:srgbClr val="212121"/>
            </a:solidFill>
            <a:prstDash val="solid"/>
            <a:miter lim="800000"/>
          </a:ln>
          <a:effectLst/>
        </p:spPr>
      </p:cxnSp>
      <p:sp>
        <p:nvSpPr>
          <p:cNvPr id="324" name="Rectangle 323">
            <a:extLst>
              <a:ext uri="{FF2B5EF4-FFF2-40B4-BE49-F238E27FC236}">
                <a16:creationId xmlns:a16="http://schemas.microsoft.com/office/drawing/2014/main" id="{BA86A596-94B7-D3D6-2D35-E1A60177A19B}"/>
              </a:ext>
            </a:extLst>
          </p:cNvPr>
          <p:cNvSpPr/>
          <p:nvPr/>
        </p:nvSpPr>
        <p:spPr>
          <a:xfrm>
            <a:off x="4434275" y="6088559"/>
            <a:ext cx="4677884" cy="769441"/>
          </a:xfrm>
          <a:prstGeom prst="rect">
            <a:avLst/>
          </a:prstGeom>
        </p:spPr>
        <p:txBody>
          <a:bodyPr wrap="none">
            <a:spAutoFit/>
          </a:bodyPr>
          <a:lstStyle/>
          <a:p>
            <a:pPr>
              <a:buClrTx/>
              <a:buFontTx/>
              <a:buNone/>
            </a:pPr>
            <a:r>
              <a:rPr lang="en-IN" sz="4400" b="1" kern="1200" dirty="0">
                <a:solidFill>
                  <a:srgbClr val="212121"/>
                </a:solidFill>
                <a:latin typeface="Roboto Condensed"/>
                <a:ea typeface="+mn-ea"/>
                <a:cs typeface="+mn-cs"/>
              </a:rPr>
              <a:t>Call Routing in GSM</a:t>
            </a:r>
          </a:p>
        </p:txBody>
      </p:sp>
    </p:spTree>
    <p:extLst>
      <p:ext uri="{BB962C8B-B14F-4D97-AF65-F5344CB8AC3E}">
        <p14:creationId xmlns:p14="http://schemas.microsoft.com/office/powerpoint/2010/main" val="291870645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r>
              <a:rPr lang="en-US" sz="3067" dirty="0">
                <a:solidFill>
                  <a:srgbClr val="00A4B6"/>
                </a:solidFill>
                <a:latin typeface="Cambria" panose="02040503050406030204" pitchFamily="18" charset="0"/>
                <a:ea typeface="Cambria" panose="02040503050406030204" pitchFamily="18" charset="0"/>
                <a:cs typeface="Proxima Nova"/>
                <a:sym typeface="Proxima Nova"/>
              </a:rPr>
              <a:t>Call routing in GSM: Mobile Phone to PSTN</a:t>
            </a:r>
          </a:p>
        </p:txBody>
      </p:sp>
      <p:sp>
        <p:nvSpPr>
          <p:cNvPr id="8" name="Content Placeholder 2">
            <a:extLst>
              <a:ext uri="{FF2B5EF4-FFF2-40B4-BE49-F238E27FC236}">
                <a16:creationId xmlns:a16="http://schemas.microsoft.com/office/drawing/2014/main" id="{3EF27BF4-7D64-9673-BF01-DB9F8FAC4658}"/>
              </a:ext>
            </a:extLst>
          </p:cNvPr>
          <p:cNvSpPr txBox="1">
            <a:spLocks/>
          </p:cNvSpPr>
          <p:nvPr/>
        </p:nvSpPr>
        <p:spPr>
          <a:xfrm>
            <a:off x="131180" y="966270"/>
            <a:ext cx="11929641" cy="5487739"/>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rgbClr val="5430AA"/>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5430AA"/>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5430AA"/>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5430AA"/>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5430AA"/>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marR="0" lvl="0" indent="-457200" algn="just" defTabSz="914400" rtl="0" eaLnBrk="1" fontAlgn="auto" latinLnBrk="0" hangingPunct="1">
              <a:lnSpc>
                <a:spcPct val="90000"/>
              </a:lnSpc>
              <a:spcBef>
                <a:spcPts val="1000"/>
              </a:spcBef>
              <a:spcAft>
                <a:spcPts val="0"/>
              </a:spcAft>
              <a:buClr>
                <a:srgbClr val="5430AA"/>
              </a:buClr>
              <a:buSzTx/>
              <a:buFont typeface="+mj-lt"/>
              <a:buAutoNum type="arabicPeriod"/>
              <a:tabLst/>
              <a:defRPr/>
            </a:pPr>
            <a:r>
              <a:rPr kumimoji="0" lang="en-US"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Mobile phone subscriber will </a:t>
            </a:r>
            <a:r>
              <a:rPr kumimoji="0" lang="en-US" sz="24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dial</a:t>
            </a:r>
            <a:r>
              <a:rPr kumimoji="0" lang="en-US"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a number on PSTN network</a:t>
            </a:r>
          </a:p>
          <a:p>
            <a:pPr marL="457200" marR="0" lvl="0" indent="-457200" algn="just" defTabSz="914400" rtl="0" eaLnBrk="1" fontAlgn="auto" latinLnBrk="0" hangingPunct="1">
              <a:lnSpc>
                <a:spcPct val="90000"/>
              </a:lnSpc>
              <a:spcBef>
                <a:spcPts val="1000"/>
              </a:spcBef>
              <a:spcAft>
                <a:spcPts val="0"/>
              </a:spcAft>
              <a:buClr>
                <a:srgbClr val="5430AA"/>
              </a:buClr>
              <a:buSzTx/>
              <a:buFont typeface="+mj-lt"/>
              <a:buAutoNum type="arabicPeriod"/>
              <a:tabLst/>
              <a:defRPr/>
            </a:pPr>
            <a:r>
              <a:rPr kumimoji="0" lang="en-US"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To identify the communicating network the MSC will receive the message </a:t>
            </a:r>
            <a:r>
              <a:rPr kumimoji="0" lang="en-IN"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of a call request</a:t>
            </a:r>
            <a:r>
              <a:rPr kumimoji="0" lang="en-US"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through BTS and BSC respectively.</a:t>
            </a:r>
          </a:p>
          <a:p>
            <a:pPr marL="457200" marR="0" lvl="0" indent="-457200" algn="just" defTabSz="914400" rtl="0" eaLnBrk="1" fontAlgn="auto" latinLnBrk="0" hangingPunct="1">
              <a:lnSpc>
                <a:spcPct val="90000"/>
              </a:lnSpc>
              <a:spcBef>
                <a:spcPts val="1000"/>
              </a:spcBef>
              <a:spcAft>
                <a:spcPts val="0"/>
              </a:spcAft>
              <a:buClr>
                <a:srgbClr val="5430AA"/>
              </a:buClr>
              <a:buSzTx/>
              <a:buFont typeface="+mj-lt"/>
              <a:buAutoNum type="arabicPeriod"/>
              <a:tabLst/>
              <a:defRPr/>
            </a:pPr>
            <a:r>
              <a:rPr kumimoji="0" lang="en-US"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The MSC checks if the MS is authorized to access the destination network. If YES, then service of MS is activated, else the service will be denied.</a:t>
            </a:r>
            <a:endParaRPr kumimoji="0" lang="en-IN"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endParaRPr>
          </a:p>
          <a:p>
            <a:pPr marL="457200" marR="0" lvl="0" indent="-457200" algn="just" defTabSz="914400" rtl="0" eaLnBrk="1" fontAlgn="auto" latinLnBrk="0" hangingPunct="1">
              <a:lnSpc>
                <a:spcPct val="90000"/>
              </a:lnSpc>
              <a:spcBef>
                <a:spcPts val="1000"/>
              </a:spcBef>
              <a:spcAft>
                <a:spcPts val="0"/>
              </a:spcAft>
              <a:buClr>
                <a:srgbClr val="5430AA"/>
              </a:buClr>
              <a:buSzTx/>
              <a:buFont typeface="+mj-lt"/>
              <a:buAutoNum type="arabicPeriod"/>
              <a:tabLst/>
              <a:defRPr/>
            </a:pPr>
            <a:r>
              <a:rPr kumimoji="0" lang="en-US"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MSC will ask the BSC to allocate a traffic channel (radio channel + time slot)</a:t>
            </a:r>
          </a:p>
          <a:p>
            <a:pPr marL="457200" marR="0" lvl="0" indent="-457200" algn="just" defTabSz="914400" rtl="0" eaLnBrk="1" fontAlgn="auto" latinLnBrk="0" hangingPunct="1">
              <a:lnSpc>
                <a:spcPct val="90000"/>
              </a:lnSpc>
              <a:spcBef>
                <a:spcPts val="1000"/>
              </a:spcBef>
              <a:spcAft>
                <a:spcPts val="0"/>
              </a:spcAft>
              <a:buClr>
                <a:srgbClr val="5430AA"/>
              </a:buClr>
              <a:buSzTx/>
              <a:buFont typeface="+mj-lt"/>
              <a:buAutoNum type="arabicPeriod"/>
              <a:tabLst/>
              <a:defRPr/>
            </a:pPr>
            <a:r>
              <a:rPr kumimoji="0" lang="en-US"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The BSC will allocates the traffic channel and pass the information to PSTN telephone.</a:t>
            </a:r>
            <a:endParaRPr kumimoji="0" lang="en-IN"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endParaRPr>
          </a:p>
        </p:txBody>
      </p:sp>
      <p:pic>
        <p:nvPicPr>
          <p:cNvPr id="9" name="Picture 8">
            <a:extLst>
              <a:ext uri="{FF2B5EF4-FFF2-40B4-BE49-F238E27FC236}">
                <a16:creationId xmlns:a16="http://schemas.microsoft.com/office/drawing/2014/main" id="{E86331E0-2297-16DB-3E54-42BC0F6CCB7B}"/>
              </a:ext>
            </a:extLst>
          </p:cNvPr>
          <p:cNvPicPr>
            <a:picLocks noChangeAspect="1"/>
          </p:cNvPicPr>
          <p:nvPr/>
        </p:nvPicPr>
        <p:blipFill>
          <a:blip r:embed="rId6"/>
          <a:stretch>
            <a:fillRect/>
          </a:stretch>
        </p:blipFill>
        <p:spPr>
          <a:xfrm>
            <a:off x="7661165" y="4044864"/>
            <a:ext cx="4530835" cy="2409145"/>
          </a:xfrm>
          <a:prstGeom prst="rect">
            <a:avLst/>
          </a:prstGeom>
        </p:spPr>
      </p:pic>
    </p:spTree>
    <p:extLst>
      <p:ext uri="{BB962C8B-B14F-4D97-AF65-F5344CB8AC3E}">
        <p14:creationId xmlns:p14="http://schemas.microsoft.com/office/powerpoint/2010/main" val="273784799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r>
              <a:rPr lang="en-US" sz="3067" dirty="0">
                <a:solidFill>
                  <a:srgbClr val="00A4B6"/>
                </a:solidFill>
                <a:latin typeface="Cambria" panose="02040503050406030204" pitchFamily="18" charset="0"/>
                <a:ea typeface="Cambria" panose="02040503050406030204" pitchFamily="18" charset="0"/>
                <a:cs typeface="Proxima Nova"/>
                <a:sym typeface="Proxima Nova"/>
              </a:rPr>
              <a:t>Call routing in GSM: Mobile Phone to PSTN</a:t>
            </a:r>
          </a:p>
        </p:txBody>
      </p:sp>
      <p:pic>
        <p:nvPicPr>
          <p:cNvPr id="8" name="Picture 7">
            <a:extLst>
              <a:ext uri="{FF2B5EF4-FFF2-40B4-BE49-F238E27FC236}">
                <a16:creationId xmlns:a16="http://schemas.microsoft.com/office/drawing/2014/main" id="{6A707FAE-C01B-6444-78A9-45190929FE79}"/>
              </a:ext>
            </a:extLst>
          </p:cNvPr>
          <p:cNvPicPr>
            <a:picLocks noChangeAspect="1"/>
          </p:cNvPicPr>
          <p:nvPr/>
        </p:nvPicPr>
        <p:blipFill>
          <a:blip r:embed="rId6"/>
          <a:stretch>
            <a:fillRect/>
          </a:stretch>
        </p:blipFill>
        <p:spPr>
          <a:xfrm>
            <a:off x="7661165" y="4044864"/>
            <a:ext cx="4530835" cy="2409145"/>
          </a:xfrm>
          <a:prstGeom prst="rect">
            <a:avLst/>
          </a:prstGeom>
        </p:spPr>
      </p:pic>
      <p:sp>
        <p:nvSpPr>
          <p:cNvPr id="9" name="Rectangle 8">
            <a:extLst>
              <a:ext uri="{FF2B5EF4-FFF2-40B4-BE49-F238E27FC236}">
                <a16:creationId xmlns:a16="http://schemas.microsoft.com/office/drawing/2014/main" id="{E29684EB-866F-53A7-19C6-185CAAC0C11B}"/>
              </a:ext>
            </a:extLst>
          </p:cNvPr>
          <p:cNvSpPr/>
          <p:nvPr/>
        </p:nvSpPr>
        <p:spPr>
          <a:xfrm>
            <a:off x="152400" y="924561"/>
            <a:ext cx="11907520" cy="3264483"/>
          </a:xfrm>
          <a:prstGeom prst="rect">
            <a:avLst/>
          </a:prstGeom>
        </p:spPr>
        <p:txBody>
          <a:bodyPr wrap="square">
            <a:spAutoFit/>
          </a:bodyPr>
          <a:lstStyle/>
          <a:p>
            <a:pPr marL="457200" indent="-457200" algn="just">
              <a:lnSpc>
                <a:spcPct val="90000"/>
              </a:lnSpc>
              <a:spcBef>
                <a:spcPts val="1000"/>
              </a:spcBef>
              <a:buClr>
                <a:srgbClr val="5430AA"/>
              </a:buClr>
              <a:buFont typeface="+mj-lt"/>
              <a:buAutoNum type="arabicPeriod" startAt="6"/>
            </a:pPr>
            <a:r>
              <a:rPr lang="en-IN" sz="2400" kern="1200" dirty="0">
                <a:solidFill>
                  <a:srgbClr val="212121"/>
                </a:solidFill>
                <a:latin typeface="Cambria" panose="02040503050406030204" pitchFamily="18" charset="0"/>
                <a:ea typeface="Cambria" panose="02040503050406030204" pitchFamily="18" charset="0"/>
                <a:cs typeface="+mn-cs"/>
              </a:rPr>
              <a:t>The called party answers the call and the conversation takes place.</a:t>
            </a:r>
          </a:p>
          <a:p>
            <a:pPr marL="457200" indent="-457200" algn="just">
              <a:lnSpc>
                <a:spcPct val="90000"/>
              </a:lnSpc>
              <a:spcBef>
                <a:spcPts val="1000"/>
              </a:spcBef>
              <a:buClr>
                <a:srgbClr val="5430AA"/>
              </a:buClr>
              <a:buFont typeface="+mj-lt"/>
              <a:buAutoNum type="arabicPeriod" startAt="6"/>
            </a:pPr>
            <a:r>
              <a:rPr lang="en-IN" sz="2400" kern="1200" dirty="0">
                <a:solidFill>
                  <a:srgbClr val="212121"/>
                </a:solidFill>
                <a:latin typeface="Cambria" panose="02040503050406030204" pitchFamily="18" charset="0"/>
                <a:ea typeface="Cambria" panose="02040503050406030204" pitchFamily="18" charset="0"/>
                <a:cs typeface="+mn-cs"/>
              </a:rPr>
              <a:t>The MS keeps on taking measurements of the radio channels in the present cell and the neighbouring cells and passes the information to the BSC.</a:t>
            </a:r>
          </a:p>
          <a:p>
            <a:pPr marL="457200" indent="-457200" algn="just">
              <a:lnSpc>
                <a:spcPct val="90000"/>
              </a:lnSpc>
              <a:spcBef>
                <a:spcPts val="1000"/>
              </a:spcBef>
              <a:buClr>
                <a:srgbClr val="5430AA"/>
              </a:buClr>
              <a:buFont typeface="+mj-lt"/>
              <a:buAutoNum type="arabicPeriod" startAt="6"/>
            </a:pPr>
            <a:r>
              <a:rPr lang="en-IN" sz="2400" kern="1200" dirty="0">
                <a:solidFill>
                  <a:srgbClr val="212121"/>
                </a:solidFill>
                <a:latin typeface="Cambria" panose="02040503050406030204" pitchFamily="18" charset="0"/>
                <a:ea typeface="Cambria" panose="02040503050406030204" pitchFamily="18" charset="0"/>
                <a:cs typeface="+mn-cs"/>
              </a:rPr>
              <a:t>The BSC decides if a handover is required. </a:t>
            </a:r>
          </a:p>
          <a:p>
            <a:pPr marL="457200" indent="-457200" algn="just">
              <a:lnSpc>
                <a:spcPct val="90000"/>
              </a:lnSpc>
              <a:spcBef>
                <a:spcPts val="1000"/>
              </a:spcBef>
              <a:buClr>
                <a:srgbClr val="5430AA"/>
              </a:buClr>
              <a:buFont typeface="+mj-lt"/>
              <a:buAutoNum type="arabicPeriod" startAt="6"/>
            </a:pPr>
            <a:r>
              <a:rPr lang="en-IN" sz="2400" kern="1200" dirty="0">
                <a:solidFill>
                  <a:srgbClr val="212121"/>
                </a:solidFill>
                <a:latin typeface="Cambria" panose="02040503050406030204" pitchFamily="18" charset="0"/>
                <a:ea typeface="Cambria" panose="02040503050406030204" pitchFamily="18" charset="0"/>
                <a:cs typeface="+mn-cs"/>
              </a:rPr>
              <a:t>If so, a new traffic channel is allocated to the mobile station and the handover takes place. </a:t>
            </a:r>
          </a:p>
          <a:p>
            <a:pPr marL="457200" indent="-457200" algn="just">
              <a:lnSpc>
                <a:spcPct val="90000"/>
              </a:lnSpc>
              <a:spcBef>
                <a:spcPts val="1000"/>
              </a:spcBef>
              <a:buClr>
                <a:srgbClr val="5430AA"/>
              </a:buClr>
              <a:buFont typeface="+mj-lt"/>
              <a:buAutoNum type="arabicPeriod" startAt="6"/>
            </a:pPr>
            <a:r>
              <a:rPr lang="en-IN" sz="2400" kern="1200" dirty="0">
                <a:solidFill>
                  <a:srgbClr val="212121"/>
                </a:solidFill>
                <a:latin typeface="Cambria" panose="02040503050406030204" pitchFamily="18" charset="0"/>
                <a:ea typeface="Cambria" panose="02040503050406030204" pitchFamily="18" charset="0"/>
                <a:cs typeface="+mn-cs"/>
              </a:rPr>
              <a:t>If handover is not required, the mobile station continues to transmit in the same frequency.</a:t>
            </a:r>
          </a:p>
        </p:txBody>
      </p:sp>
    </p:spTree>
    <p:extLst>
      <p:ext uri="{BB962C8B-B14F-4D97-AF65-F5344CB8AC3E}">
        <p14:creationId xmlns:p14="http://schemas.microsoft.com/office/powerpoint/2010/main" val="321906438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pic>
        <p:nvPicPr>
          <p:cNvPr id="219" name="Google Shape;219;p26"/>
          <p:cNvPicPr preferRelativeResize="0"/>
          <p:nvPr/>
        </p:nvPicPr>
        <p:blipFill>
          <a:blip r:embed="rId3">
            <a:alphaModFix/>
          </a:blip>
          <a:stretch>
            <a:fillRect/>
          </a:stretch>
        </p:blipFill>
        <p:spPr>
          <a:xfrm>
            <a:off x="0" y="1"/>
            <a:ext cx="12192000" cy="6852444"/>
          </a:xfrm>
          <a:prstGeom prst="rect">
            <a:avLst/>
          </a:prstGeom>
          <a:noFill/>
          <a:ln>
            <a:noFill/>
          </a:ln>
        </p:spPr>
      </p:pic>
      <p:pic>
        <p:nvPicPr>
          <p:cNvPr id="220" name="Google Shape;220;p26"/>
          <p:cNvPicPr preferRelativeResize="0"/>
          <p:nvPr/>
        </p:nvPicPr>
        <p:blipFill>
          <a:blip r:embed="rId4">
            <a:alphaModFix/>
          </a:blip>
          <a:stretch>
            <a:fillRect/>
          </a:stretch>
        </p:blipFill>
        <p:spPr>
          <a:xfrm>
            <a:off x="6351" y="6334"/>
            <a:ext cx="12179300" cy="6845300"/>
          </a:xfrm>
          <a:prstGeom prst="rect">
            <a:avLst/>
          </a:prstGeom>
          <a:noFill/>
          <a:ln>
            <a:noFill/>
          </a:ln>
        </p:spPr>
      </p:pic>
      <p:sp>
        <p:nvSpPr>
          <p:cNvPr id="221" name="Google Shape;221;p26"/>
          <p:cNvSpPr txBox="1"/>
          <p:nvPr/>
        </p:nvSpPr>
        <p:spPr>
          <a:xfrm>
            <a:off x="416102" y="1173670"/>
            <a:ext cx="8190623" cy="2215951"/>
          </a:xfrm>
          <a:prstGeom prst="rect">
            <a:avLst/>
          </a:prstGeom>
          <a:noFill/>
          <a:ln>
            <a:noFill/>
          </a:ln>
        </p:spPr>
        <p:txBody>
          <a:bodyPr spcFirstLastPara="1" wrap="square" lIns="121900" tIns="121900" rIns="121900" bIns="121900" anchor="t" anchorCtr="0">
            <a:spAutoFit/>
          </a:bodyPr>
          <a:lstStyle/>
          <a:p>
            <a:pPr lvl="0"/>
            <a:r>
              <a:rPr lang="en-IN" sz="6400" b="1" dirty="0">
                <a:solidFill>
                  <a:schemeClr val="dk2"/>
                </a:solidFill>
                <a:latin typeface="Proxima Nova"/>
                <a:ea typeface="Proxima Nova"/>
                <a:cs typeface="Proxima Nova"/>
                <a:sym typeface="Proxima Nova"/>
              </a:rPr>
              <a:t>Call Routing: Mobile Originated</a:t>
            </a:r>
          </a:p>
        </p:txBody>
      </p:sp>
      <p:pic>
        <p:nvPicPr>
          <p:cNvPr id="225" name="Google Shape;225;p26"/>
          <p:cNvPicPr preferRelativeResize="0"/>
          <p:nvPr/>
        </p:nvPicPr>
        <p:blipFill>
          <a:blip r:embed="rId5">
            <a:alphaModFix/>
          </a:blip>
          <a:stretch>
            <a:fillRect/>
          </a:stretch>
        </p:blipFill>
        <p:spPr>
          <a:xfrm>
            <a:off x="9817918" y="198118"/>
            <a:ext cx="1993900" cy="495300"/>
          </a:xfrm>
          <a:prstGeom prst="rect">
            <a:avLst/>
          </a:prstGeom>
          <a:noFill/>
          <a:ln>
            <a:noFill/>
          </a:ln>
        </p:spPr>
      </p:pic>
    </p:spTree>
    <p:extLst>
      <p:ext uri="{BB962C8B-B14F-4D97-AF65-F5344CB8AC3E}">
        <p14:creationId xmlns:p14="http://schemas.microsoft.com/office/powerpoint/2010/main" val="260916492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r>
              <a:rPr lang="en-US" sz="3067" dirty="0">
                <a:solidFill>
                  <a:srgbClr val="00A4B6"/>
                </a:solidFill>
                <a:latin typeface="Cambria" panose="02040503050406030204" pitchFamily="18" charset="0"/>
                <a:ea typeface="Cambria" panose="02040503050406030204" pitchFamily="18" charset="0"/>
                <a:cs typeface="Proxima Nova"/>
                <a:sym typeface="Proxima Nova"/>
              </a:rPr>
              <a:t>Mobile Originated Call</a:t>
            </a:r>
          </a:p>
        </p:txBody>
      </p:sp>
      <p:graphicFrame>
        <p:nvGraphicFramePr>
          <p:cNvPr id="11" name="Content Placeholder 4">
            <a:extLst>
              <a:ext uri="{FF2B5EF4-FFF2-40B4-BE49-F238E27FC236}">
                <a16:creationId xmlns:a16="http://schemas.microsoft.com/office/drawing/2014/main" id="{773E0D1F-51CD-A830-6178-D4D01AA97A51}"/>
              </a:ext>
            </a:extLst>
          </p:cNvPr>
          <p:cNvGraphicFramePr>
            <a:graphicFrameLocks/>
          </p:cNvGraphicFramePr>
          <p:nvPr>
            <p:extLst>
              <p:ext uri="{D42A27DB-BD31-4B8C-83A1-F6EECF244321}">
                <p14:modId xmlns:p14="http://schemas.microsoft.com/office/powerpoint/2010/main" val="3830845618"/>
              </p:ext>
            </p:extLst>
          </p:nvPr>
        </p:nvGraphicFramePr>
        <p:xfrm>
          <a:off x="81280" y="894081"/>
          <a:ext cx="6088062" cy="1463040"/>
        </p:xfrm>
        <a:graphic>
          <a:graphicData uri="http://schemas.openxmlformats.org/drawingml/2006/table">
            <a:tbl>
              <a:tblPr firstRow="1" bandRow="1"/>
              <a:tblGrid>
                <a:gridCol w="883920">
                  <a:extLst>
                    <a:ext uri="{9D8B030D-6E8A-4147-A177-3AD203B41FA5}">
                      <a16:colId xmlns:a16="http://schemas.microsoft.com/office/drawing/2014/main" val="20000"/>
                    </a:ext>
                  </a:extLst>
                </a:gridCol>
                <a:gridCol w="5204142">
                  <a:extLst>
                    <a:ext uri="{9D8B030D-6E8A-4147-A177-3AD203B41FA5}">
                      <a16:colId xmlns:a16="http://schemas.microsoft.com/office/drawing/2014/main" val="20001"/>
                    </a:ext>
                  </a:extLst>
                </a:gridCol>
              </a:tblGrid>
              <a:tr h="37084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r>
                        <a:rPr lang="en-US" dirty="0">
                          <a:latin typeface="Cambria" panose="02040503050406030204" pitchFamily="18" charset="0"/>
                          <a:ea typeface="Cambria" panose="02040503050406030204" pitchFamily="18" charset="0"/>
                        </a:rPr>
                        <a:t>Step-1</a:t>
                      </a:r>
                      <a:endParaRPr lang="en-IN" dirty="0">
                        <a:latin typeface="Cambria" panose="02040503050406030204" pitchFamily="18" charset="0"/>
                        <a:ea typeface="Cambria" panose="02040503050406030204" pitchFamily="18" charset="0"/>
                      </a:endParaRPr>
                    </a:p>
                  </a:txBody>
                  <a:tcPr>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marL="0" marR="0" indent="0" algn="just" defTabSz="914400" rtl="0" eaLnBrk="1" fontAlgn="auto" latinLnBrk="0" hangingPunct="1">
                        <a:lnSpc>
                          <a:spcPct val="100000"/>
                        </a:lnSpc>
                        <a:spcBef>
                          <a:spcPts val="0"/>
                        </a:spcBef>
                        <a:spcAft>
                          <a:spcPts val="0"/>
                        </a:spcAft>
                        <a:buClrTx/>
                        <a:buSzTx/>
                        <a:buFontTx/>
                        <a:buNone/>
                        <a:tabLst/>
                        <a:defRPr/>
                      </a:pPr>
                      <a:r>
                        <a:rPr lang="en-US" sz="1800" b="0" i="0" kern="1200" dirty="0">
                          <a:solidFill>
                            <a:schemeClr val="tx1"/>
                          </a:solidFill>
                          <a:effectLst/>
                          <a:latin typeface="Cambria" panose="02040503050406030204" pitchFamily="18" charset="0"/>
                          <a:ea typeface="Cambria" panose="02040503050406030204" pitchFamily="18" charset="0"/>
                          <a:cs typeface="+mn-cs"/>
                        </a:rPr>
                        <a:t>To initiate a call, the MS request for radio resource allocation to the BSS, which mediates further connection to the Mobile Switching Center (MSC). The BSS assigns the MS a channel with a given frequency and time slot.</a:t>
                      </a:r>
                    </a:p>
                  </a:txBody>
                  <a:tcPr>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pic>
        <p:nvPicPr>
          <p:cNvPr id="12" name="Picture 11">
            <a:extLst>
              <a:ext uri="{FF2B5EF4-FFF2-40B4-BE49-F238E27FC236}">
                <a16:creationId xmlns:a16="http://schemas.microsoft.com/office/drawing/2014/main" id="{80E50F33-F5C9-B0E7-5C5D-5820E85B270B}"/>
              </a:ext>
            </a:extLst>
          </p:cNvPr>
          <p:cNvPicPr>
            <a:picLocks noChangeAspect="1"/>
          </p:cNvPicPr>
          <p:nvPr/>
        </p:nvPicPr>
        <p:blipFill rotWithShape="1">
          <a:blip r:embed="rId6"/>
          <a:srcRect t="10559" r="49938"/>
          <a:stretch/>
        </p:blipFill>
        <p:spPr>
          <a:xfrm>
            <a:off x="6301700" y="931122"/>
            <a:ext cx="5855966" cy="4286468"/>
          </a:xfrm>
          <a:prstGeom prst="rect">
            <a:avLst/>
          </a:prstGeom>
        </p:spPr>
      </p:pic>
      <p:graphicFrame>
        <p:nvGraphicFramePr>
          <p:cNvPr id="13" name="Content Placeholder 4">
            <a:extLst>
              <a:ext uri="{FF2B5EF4-FFF2-40B4-BE49-F238E27FC236}">
                <a16:creationId xmlns:a16="http://schemas.microsoft.com/office/drawing/2014/main" id="{95FC1780-74B3-D548-A209-6F233E62FB71}"/>
              </a:ext>
            </a:extLst>
          </p:cNvPr>
          <p:cNvGraphicFramePr>
            <a:graphicFrameLocks/>
          </p:cNvGraphicFramePr>
          <p:nvPr>
            <p:extLst>
              <p:ext uri="{D42A27DB-BD31-4B8C-83A1-F6EECF244321}">
                <p14:modId xmlns:p14="http://schemas.microsoft.com/office/powerpoint/2010/main" val="1771811598"/>
              </p:ext>
            </p:extLst>
          </p:nvPr>
        </p:nvGraphicFramePr>
        <p:xfrm>
          <a:off x="81280" y="2360595"/>
          <a:ext cx="6088062" cy="375984"/>
        </p:xfrm>
        <a:graphic>
          <a:graphicData uri="http://schemas.openxmlformats.org/drawingml/2006/table">
            <a:tbl>
              <a:tblPr firstRow="1" bandRow="1"/>
              <a:tblGrid>
                <a:gridCol w="882650">
                  <a:extLst>
                    <a:ext uri="{9D8B030D-6E8A-4147-A177-3AD203B41FA5}">
                      <a16:colId xmlns:a16="http://schemas.microsoft.com/office/drawing/2014/main" val="20000"/>
                    </a:ext>
                  </a:extLst>
                </a:gridCol>
                <a:gridCol w="5205412">
                  <a:extLst>
                    <a:ext uri="{9D8B030D-6E8A-4147-A177-3AD203B41FA5}">
                      <a16:colId xmlns:a16="http://schemas.microsoft.com/office/drawing/2014/main" val="20001"/>
                    </a:ext>
                  </a:extLst>
                </a:gridCol>
              </a:tblGrid>
              <a:tr h="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r>
                        <a:rPr lang="en-US" dirty="0">
                          <a:latin typeface="Cambria" panose="02040503050406030204" pitchFamily="18" charset="0"/>
                          <a:ea typeface="Cambria" panose="02040503050406030204" pitchFamily="18" charset="0"/>
                        </a:rPr>
                        <a:t>Step-2</a:t>
                      </a:r>
                      <a:endParaRPr lang="en-IN" dirty="0">
                        <a:latin typeface="Cambria" panose="02040503050406030204" pitchFamily="18" charset="0"/>
                        <a:ea typeface="Cambria" panose="02040503050406030204" pitchFamily="18" charset="0"/>
                      </a:endParaRPr>
                    </a:p>
                  </a:txBody>
                  <a:tcPr>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r>
                        <a:rPr lang="en-US" sz="1800" b="0" i="0" kern="1200" dirty="0">
                          <a:solidFill>
                            <a:schemeClr val="tx1"/>
                          </a:solidFill>
                          <a:effectLst/>
                          <a:latin typeface="Cambria" panose="02040503050406030204" pitchFamily="18" charset="0"/>
                          <a:ea typeface="Cambria" panose="02040503050406030204" pitchFamily="18" charset="0"/>
                          <a:cs typeface="+mn-cs"/>
                        </a:rPr>
                        <a:t>BSS initiate the connection to the MSC.</a:t>
                      </a:r>
                      <a:endParaRPr lang="en-IN" dirty="0">
                        <a:latin typeface="Cambria" panose="02040503050406030204" pitchFamily="18" charset="0"/>
                        <a:ea typeface="Cambria" panose="02040503050406030204" pitchFamily="18" charset="0"/>
                      </a:endParaRPr>
                    </a:p>
                  </a:txBody>
                  <a:tcPr>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graphicFrame>
        <p:nvGraphicFramePr>
          <p:cNvPr id="14" name="Content Placeholder 4">
            <a:extLst>
              <a:ext uri="{FF2B5EF4-FFF2-40B4-BE49-F238E27FC236}">
                <a16:creationId xmlns:a16="http://schemas.microsoft.com/office/drawing/2014/main" id="{CF592944-6FC9-55F5-7D8E-0AC1E9DD6CE7}"/>
              </a:ext>
            </a:extLst>
          </p:cNvPr>
          <p:cNvGraphicFramePr>
            <a:graphicFrameLocks/>
          </p:cNvGraphicFramePr>
          <p:nvPr>
            <p:extLst>
              <p:ext uri="{D42A27DB-BD31-4B8C-83A1-F6EECF244321}">
                <p14:modId xmlns:p14="http://schemas.microsoft.com/office/powerpoint/2010/main" val="3710049184"/>
              </p:ext>
            </p:extLst>
          </p:nvPr>
        </p:nvGraphicFramePr>
        <p:xfrm>
          <a:off x="81280" y="2737449"/>
          <a:ext cx="6088062" cy="2560320"/>
        </p:xfrm>
        <a:graphic>
          <a:graphicData uri="http://schemas.openxmlformats.org/drawingml/2006/table">
            <a:tbl>
              <a:tblPr firstRow="1" bandRow="1"/>
              <a:tblGrid>
                <a:gridCol w="882650">
                  <a:extLst>
                    <a:ext uri="{9D8B030D-6E8A-4147-A177-3AD203B41FA5}">
                      <a16:colId xmlns:a16="http://schemas.microsoft.com/office/drawing/2014/main" val="20000"/>
                    </a:ext>
                  </a:extLst>
                </a:gridCol>
                <a:gridCol w="5205412">
                  <a:extLst>
                    <a:ext uri="{9D8B030D-6E8A-4147-A177-3AD203B41FA5}">
                      <a16:colId xmlns:a16="http://schemas.microsoft.com/office/drawing/2014/main" val="20001"/>
                    </a:ext>
                  </a:extLst>
                </a:gridCol>
              </a:tblGrid>
              <a:tr h="37084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r>
                        <a:rPr lang="en-US" dirty="0">
                          <a:latin typeface="Cambria" panose="02040503050406030204" pitchFamily="18" charset="0"/>
                          <a:ea typeface="Cambria" panose="02040503050406030204" pitchFamily="18" charset="0"/>
                        </a:rPr>
                        <a:t>Step-3</a:t>
                      </a:r>
                      <a:endParaRPr lang="en-IN" dirty="0">
                        <a:latin typeface="Cambria" panose="02040503050406030204" pitchFamily="18" charset="0"/>
                        <a:ea typeface="Cambria" panose="02040503050406030204" pitchFamily="18" charset="0"/>
                      </a:endParaRPr>
                    </a:p>
                  </a:txBody>
                  <a:tcPr>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marL="0" marR="0" indent="0" algn="just" defTabSz="914400" rtl="0" eaLnBrk="1" fontAlgn="auto" latinLnBrk="0" hangingPunct="1">
                        <a:lnSpc>
                          <a:spcPct val="100000"/>
                        </a:lnSpc>
                        <a:spcBef>
                          <a:spcPts val="0"/>
                        </a:spcBef>
                        <a:spcAft>
                          <a:spcPts val="0"/>
                        </a:spcAft>
                        <a:buClrTx/>
                        <a:buSzTx/>
                        <a:buFontTx/>
                        <a:buNone/>
                        <a:tabLst/>
                        <a:defRPr/>
                      </a:pPr>
                      <a:r>
                        <a:rPr lang="en-US" sz="1800" b="0" i="0" kern="1200" dirty="0">
                          <a:solidFill>
                            <a:schemeClr val="tx1"/>
                          </a:solidFill>
                          <a:effectLst/>
                          <a:latin typeface="Cambria" panose="02040503050406030204" pitchFamily="18" charset="0"/>
                          <a:ea typeface="Cambria" panose="02040503050406030204" pitchFamily="18" charset="0"/>
                          <a:cs typeface="+mn-cs"/>
                        </a:rPr>
                        <a:t>Now as MS had connected</a:t>
                      </a:r>
                      <a:r>
                        <a:rPr lang="en-US" sz="1800" b="0" i="0" kern="1200" baseline="0" dirty="0">
                          <a:solidFill>
                            <a:schemeClr val="tx1"/>
                          </a:solidFill>
                          <a:effectLst/>
                          <a:latin typeface="Cambria" panose="02040503050406030204" pitchFamily="18" charset="0"/>
                          <a:ea typeface="Cambria" panose="02040503050406030204" pitchFamily="18" charset="0"/>
                          <a:cs typeface="+mn-cs"/>
                        </a:rPr>
                        <a:t> to the network, </a:t>
                      </a:r>
                      <a:r>
                        <a:rPr lang="en-US" sz="1800" b="0" i="0" kern="1200" dirty="0">
                          <a:solidFill>
                            <a:schemeClr val="tx1"/>
                          </a:solidFill>
                          <a:effectLst/>
                          <a:latin typeface="Cambria" panose="02040503050406030204" pitchFamily="18" charset="0"/>
                          <a:ea typeface="Cambria" panose="02040503050406030204" pitchFamily="18" charset="0"/>
                          <a:cs typeface="+mn-cs"/>
                        </a:rPr>
                        <a:t>the subscriber needs to be authenticated. As</a:t>
                      </a:r>
                      <a:r>
                        <a:rPr lang="en-US" sz="1800" b="0" i="0" kern="1200" baseline="0" dirty="0">
                          <a:solidFill>
                            <a:schemeClr val="tx1"/>
                          </a:solidFill>
                          <a:effectLst/>
                          <a:latin typeface="Cambria" panose="02040503050406030204" pitchFamily="18" charset="0"/>
                          <a:ea typeface="Cambria" panose="02040503050406030204" pitchFamily="18" charset="0"/>
                          <a:cs typeface="+mn-cs"/>
                        </a:rPr>
                        <a:t> IMSI number is stored in MS SIM card, AUC will verify </a:t>
                      </a:r>
                      <a:r>
                        <a:rPr lang="en-US" sz="1800" b="0" i="0" kern="1200" dirty="0">
                          <a:solidFill>
                            <a:schemeClr val="tx1"/>
                          </a:solidFill>
                          <a:effectLst/>
                          <a:latin typeface="Cambria" panose="02040503050406030204" pitchFamily="18" charset="0"/>
                          <a:ea typeface="Cambria" panose="02040503050406030204" pitchFamily="18" charset="0"/>
                          <a:cs typeface="+mn-cs"/>
                        </a:rPr>
                        <a:t>subscriber’s identity. Thus,</a:t>
                      </a:r>
                      <a:r>
                        <a:rPr lang="en-US" sz="1800" b="0" i="0" kern="1200" baseline="0" dirty="0">
                          <a:solidFill>
                            <a:schemeClr val="tx1"/>
                          </a:solidFill>
                          <a:effectLst/>
                          <a:latin typeface="Cambria" panose="02040503050406030204" pitchFamily="18" charset="0"/>
                          <a:ea typeface="Cambria" panose="02040503050406030204" pitchFamily="18" charset="0"/>
                          <a:cs typeface="+mn-cs"/>
                        </a:rPr>
                        <a:t> MS and MSC are now connected. </a:t>
                      </a:r>
                      <a:r>
                        <a:rPr lang="en-US" sz="1800" b="0" i="0" kern="1200" dirty="0">
                          <a:solidFill>
                            <a:schemeClr val="tx1"/>
                          </a:solidFill>
                          <a:effectLst/>
                          <a:latin typeface="Cambria" panose="02040503050406030204" pitchFamily="18" charset="0"/>
                          <a:ea typeface="Cambria" panose="02040503050406030204" pitchFamily="18" charset="0"/>
                          <a:cs typeface="+mn-cs"/>
                        </a:rPr>
                        <a:t>MSC initiates a ciphering procedure which is transmitted to the BTS, which in turn forwards the message to the MS.  it will start the ciphered transmission of information, finalizing the encryption procedure.</a:t>
                      </a:r>
                      <a:endParaRPr lang="en-IN" dirty="0">
                        <a:latin typeface="Cambria" panose="02040503050406030204" pitchFamily="18" charset="0"/>
                        <a:ea typeface="Cambria" panose="02040503050406030204" pitchFamily="18" charset="0"/>
                      </a:endParaRPr>
                    </a:p>
                  </a:txBody>
                  <a:tcPr>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graphicFrame>
        <p:nvGraphicFramePr>
          <p:cNvPr id="15" name="Content Placeholder 4">
            <a:extLst>
              <a:ext uri="{FF2B5EF4-FFF2-40B4-BE49-F238E27FC236}">
                <a16:creationId xmlns:a16="http://schemas.microsoft.com/office/drawing/2014/main" id="{1AA8FD8A-E92A-EA87-5A65-FEA054DAD4DF}"/>
              </a:ext>
            </a:extLst>
          </p:cNvPr>
          <p:cNvGraphicFramePr>
            <a:graphicFrameLocks/>
          </p:cNvGraphicFramePr>
          <p:nvPr>
            <p:extLst>
              <p:ext uri="{D42A27DB-BD31-4B8C-83A1-F6EECF244321}">
                <p14:modId xmlns:p14="http://schemas.microsoft.com/office/powerpoint/2010/main" val="2414678840"/>
              </p:ext>
            </p:extLst>
          </p:nvPr>
        </p:nvGraphicFramePr>
        <p:xfrm>
          <a:off x="81280" y="5297432"/>
          <a:ext cx="6088062" cy="1188720"/>
        </p:xfrm>
        <a:graphic>
          <a:graphicData uri="http://schemas.openxmlformats.org/drawingml/2006/table">
            <a:tbl>
              <a:tblPr firstRow="1" bandRow="1"/>
              <a:tblGrid>
                <a:gridCol w="882650">
                  <a:extLst>
                    <a:ext uri="{9D8B030D-6E8A-4147-A177-3AD203B41FA5}">
                      <a16:colId xmlns:a16="http://schemas.microsoft.com/office/drawing/2014/main" val="20000"/>
                    </a:ext>
                  </a:extLst>
                </a:gridCol>
                <a:gridCol w="5205412">
                  <a:extLst>
                    <a:ext uri="{9D8B030D-6E8A-4147-A177-3AD203B41FA5}">
                      <a16:colId xmlns:a16="http://schemas.microsoft.com/office/drawing/2014/main" val="20001"/>
                    </a:ext>
                  </a:extLst>
                </a:gridCol>
              </a:tblGrid>
              <a:tr h="37084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r>
                        <a:rPr lang="en-US" dirty="0">
                          <a:latin typeface="Cambria" panose="02040503050406030204" pitchFamily="18" charset="0"/>
                          <a:ea typeface="Cambria" panose="02040503050406030204" pitchFamily="18" charset="0"/>
                        </a:rPr>
                        <a:t>Step-4</a:t>
                      </a:r>
                      <a:endParaRPr lang="en-IN" dirty="0">
                        <a:latin typeface="Cambria" panose="02040503050406030204" pitchFamily="18" charset="0"/>
                        <a:ea typeface="Cambria" panose="02040503050406030204" pitchFamily="18" charset="0"/>
                      </a:endParaRPr>
                    </a:p>
                  </a:txBody>
                  <a:tcPr>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just"/>
                      <a:r>
                        <a:rPr lang="en-US" sz="1800" b="0" i="0" kern="1200" dirty="0">
                          <a:solidFill>
                            <a:schemeClr val="tx1"/>
                          </a:solidFill>
                          <a:effectLst/>
                          <a:latin typeface="Cambria" panose="02040503050406030204" pitchFamily="18" charset="0"/>
                          <a:ea typeface="Cambria" panose="02040503050406030204" pitchFamily="18" charset="0"/>
                          <a:cs typeface="+mn-cs"/>
                        </a:rPr>
                        <a:t>MSC verifies that the requested service is allowed for the subscriber. This information is available in VLR. Once the VLR confirms the service requested by the originating MS, the MSC starts the call setup.</a:t>
                      </a:r>
                      <a:endParaRPr lang="en-IN" dirty="0">
                        <a:latin typeface="Cambria" panose="02040503050406030204" pitchFamily="18" charset="0"/>
                        <a:ea typeface="Cambria" panose="02040503050406030204" pitchFamily="18" charset="0"/>
                      </a:endParaRPr>
                    </a:p>
                  </a:txBody>
                  <a:tcPr>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17022113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r>
              <a:rPr lang="en-US" sz="3067" dirty="0">
                <a:solidFill>
                  <a:srgbClr val="00A4B6"/>
                </a:solidFill>
                <a:latin typeface="Cambria" panose="02040503050406030204" pitchFamily="18" charset="0"/>
                <a:ea typeface="Cambria" panose="02040503050406030204" pitchFamily="18" charset="0"/>
                <a:cs typeface="Proxima Nova"/>
                <a:sym typeface="Proxima Nova"/>
              </a:rPr>
              <a:t>Mobile Originated Call</a:t>
            </a:r>
          </a:p>
        </p:txBody>
      </p:sp>
      <p:graphicFrame>
        <p:nvGraphicFramePr>
          <p:cNvPr id="6" name="Content Placeholder 4">
            <a:extLst>
              <a:ext uri="{FF2B5EF4-FFF2-40B4-BE49-F238E27FC236}">
                <a16:creationId xmlns:a16="http://schemas.microsoft.com/office/drawing/2014/main" id="{A6C672FF-95F1-4833-9A48-845E90E09EB3}"/>
              </a:ext>
            </a:extLst>
          </p:cNvPr>
          <p:cNvGraphicFramePr>
            <a:graphicFrameLocks/>
          </p:cNvGraphicFramePr>
          <p:nvPr>
            <p:extLst>
              <p:ext uri="{D42A27DB-BD31-4B8C-83A1-F6EECF244321}">
                <p14:modId xmlns:p14="http://schemas.microsoft.com/office/powerpoint/2010/main" val="3583448359"/>
              </p:ext>
            </p:extLst>
          </p:nvPr>
        </p:nvGraphicFramePr>
        <p:xfrm>
          <a:off x="101600" y="1033878"/>
          <a:ext cx="6088062" cy="2011680"/>
        </p:xfrm>
        <a:graphic>
          <a:graphicData uri="http://schemas.openxmlformats.org/drawingml/2006/table">
            <a:tbl>
              <a:tblPr firstRow="1" bandRow="1">
                <a:tableStyleId>{5940675A-B579-460E-94D1-54222C63F5DA}</a:tableStyleId>
              </a:tblPr>
              <a:tblGrid>
                <a:gridCol w="902825">
                  <a:extLst>
                    <a:ext uri="{9D8B030D-6E8A-4147-A177-3AD203B41FA5}">
                      <a16:colId xmlns:a16="http://schemas.microsoft.com/office/drawing/2014/main" val="20000"/>
                    </a:ext>
                  </a:extLst>
                </a:gridCol>
                <a:gridCol w="5185237">
                  <a:extLst>
                    <a:ext uri="{9D8B030D-6E8A-4147-A177-3AD203B41FA5}">
                      <a16:colId xmlns:a16="http://schemas.microsoft.com/office/drawing/2014/main" val="20001"/>
                    </a:ext>
                  </a:extLst>
                </a:gridCol>
              </a:tblGrid>
              <a:tr h="370840">
                <a:tc>
                  <a:txBody>
                    <a:bodyPr/>
                    <a:lstStyle/>
                    <a:p>
                      <a:r>
                        <a:rPr lang="en-US" dirty="0">
                          <a:latin typeface="Cambria" panose="02040503050406030204" pitchFamily="18" charset="0"/>
                          <a:ea typeface="Cambria" panose="02040503050406030204" pitchFamily="18" charset="0"/>
                        </a:rPr>
                        <a:t>Step-5</a:t>
                      </a:r>
                      <a:endParaRPr lang="en-IN" dirty="0">
                        <a:latin typeface="Cambria" panose="02040503050406030204" pitchFamily="18" charset="0"/>
                        <a:ea typeface="Cambria" panose="02040503050406030204" pitchFamily="18" charset="0"/>
                      </a:endParaRPr>
                    </a:p>
                  </a:txBody>
                  <a:tcPr/>
                </a:tc>
                <a:tc>
                  <a:txBody>
                    <a:bodyPr/>
                    <a:lstStyle/>
                    <a:p>
                      <a:pPr marL="0" marR="0" indent="0" algn="just" defTabSz="914400" rtl="0" eaLnBrk="1" fontAlgn="auto" latinLnBrk="0" hangingPunct="1">
                        <a:lnSpc>
                          <a:spcPct val="100000"/>
                        </a:lnSpc>
                        <a:spcBef>
                          <a:spcPts val="0"/>
                        </a:spcBef>
                        <a:spcAft>
                          <a:spcPts val="0"/>
                        </a:spcAft>
                        <a:buClrTx/>
                        <a:buSzTx/>
                        <a:buFontTx/>
                        <a:buNone/>
                        <a:tabLst/>
                        <a:defRPr/>
                      </a:pPr>
                      <a:r>
                        <a:rPr lang="en-US" sz="1800" b="0" i="0" kern="1200" dirty="0">
                          <a:solidFill>
                            <a:schemeClr val="tx1"/>
                          </a:solidFill>
                          <a:effectLst/>
                          <a:latin typeface="Cambria" panose="02040503050406030204" pitchFamily="18" charset="0"/>
                          <a:ea typeface="Cambria" panose="02040503050406030204" pitchFamily="18" charset="0"/>
                          <a:cs typeface="+mn-cs"/>
                        </a:rPr>
                        <a:t>MSC allocates a voice channel between the MSC and the BSS. </a:t>
                      </a:r>
                    </a:p>
                    <a:p>
                      <a:pPr marL="0" marR="0" indent="0" algn="just" defTabSz="914400" rtl="0" eaLnBrk="1" fontAlgn="auto" latinLnBrk="0" hangingPunct="1">
                        <a:lnSpc>
                          <a:spcPct val="100000"/>
                        </a:lnSpc>
                        <a:spcBef>
                          <a:spcPts val="0"/>
                        </a:spcBef>
                        <a:spcAft>
                          <a:spcPts val="0"/>
                        </a:spcAft>
                        <a:buClrTx/>
                        <a:buSzTx/>
                        <a:buFontTx/>
                        <a:buNone/>
                        <a:tabLst/>
                        <a:defRPr/>
                      </a:pPr>
                      <a:r>
                        <a:rPr lang="en-US" sz="1800" b="0" i="0" kern="1200" dirty="0">
                          <a:solidFill>
                            <a:schemeClr val="tx1"/>
                          </a:solidFill>
                          <a:effectLst/>
                          <a:latin typeface="Cambria" panose="02040503050406030204" pitchFamily="18" charset="0"/>
                          <a:ea typeface="Cambria" panose="02040503050406030204" pitchFamily="18" charset="0"/>
                          <a:cs typeface="+mn-cs"/>
                        </a:rPr>
                        <a:t>The MSC routes the call to the dialed number. </a:t>
                      </a:r>
                    </a:p>
                    <a:p>
                      <a:pPr marL="0" marR="0" indent="0" algn="just" defTabSz="914400" rtl="0" eaLnBrk="1" fontAlgn="auto" latinLnBrk="0" hangingPunct="1">
                        <a:lnSpc>
                          <a:spcPct val="100000"/>
                        </a:lnSpc>
                        <a:spcBef>
                          <a:spcPts val="0"/>
                        </a:spcBef>
                        <a:spcAft>
                          <a:spcPts val="0"/>
                        </a:spcAft>
                        <a:buClrTx/>
                        <a:buSzTx/>
                        <a:buFontTx/>
                        <a:buNone/>
                        <a:tabLst/>
                        <a:defRPr/>
                      </a:pPr>
                      <a:r>
                        <a:rPr lang="en-US" sz="1800" b="0" i="0" kern="1200" dirty="0">
                          <a:solidFill>
                            <a:schemeClr val="tx1"/>
                          </a:solidFill>
                          <a:effectLst/>
                          <a:latin typeface="Cambria" panose="02040503050406030204" pitchFamily="18" charset="0"/>
                          <a:ea typeface="Cambria" panose="02040503050406030204" pitchFamily="18" charset="0"/>
                          <a:cs typeface="+mn-cs"/>
                        </a:rPr>
                        <a:t>When the call is received in the PSTN, the MSC is notified that the called subscriber is being alerted, at which point the originating MS receives a ring notification.</a:t>
                      </a:r>
                      <a:endParaRPr lang="en-IN" dirty="0">
                        <a:latin typeface="Cambria" panose="02040503050406030204" pitchFamily="18" charset="0"/>
                        <a:ea typeface="Cambria" panose="02040503050406030204" pitchFamily="18" charset="0"/>
                      </a:endParaRPr>
                    </a:p>
                  </a:txBody>
                  <a:tcPr/>
                </a:tc>
                <a:extLst>
                  <a:ext uri="{0D108BD9-81ED-4DB2-BD59-A6C34878D82A}">
                    <a16:rowId xmlns:a16="http://schemas.microsoft.com/office/drawing/2014/main" val="10000"/>
                  </a:ext>
                </a:extLst>
              </a:tr>
            </a:tbl>
          </a:graphicData>
        </a:graphic>
      </p:graphicFrame>
      <p:pic>
        <p:nvPicPr>
          <p:cNvPr id="7" name="Picture 6">
            <a:extLst>
              <a:ext uri="{FF2B5EF4-FFF2-40B4-BE49-F238E27FC236}">
                <a16:creationId xmlns:a16="http://schemas.microsoft.com/office/drawing/2014/main" id="{A6D15887-DDEE-224F-E335-8F96EC54D3B0}"/>
              </a:ext>
            </a:extLst>
          </p:cNvPr>
          <p:cNvPicPr>
            <a:picLocks noChangeAspect="1"/>
          </p:cNvPicPr>
          <p:nvPr/>
        </p:nvPicPr>
        <p:blipFill rotWithShape="1">
          <a:blip r:embed="rId6"/>
          <a:srcRect t="10559" r="49938"/>
          <a:stretch/>
        </p:blipFill>
        <p:spPr>
          <a:xfrm>
            <a:off x="6220420" y="1023718"/>
            <a:ext cx="5855966" cy="4286468"/>
          </a:xfrm>
          <a:prstGeom prst="rect">
            <a:avLst/>
          </a:prstGeom>
        </p:spPr>
      </p:pic>
      <p:graphicFrame>
        <p:nvGraphicFramePr>
          <p:cNvPr id="8" name="Content Placeholder 4">
            <a:extLst>
              <a:ext uri="{FF2B5EF4-FFF2-40B4-BE49-F238E27FC236}">
                <a16:creationId xmlns:a16="http://schemas.microsoft.com/office/drawing/2014/main" id="{D2CAB070-D2DB-BB26-9CA0-9719DAF95A17}"/>
              </a:ext>
            </a:extLst>
          </p:cNvPr>
          <p:cNvGraphicFramePr>
            <a:graphicFrameLocks/>
          </p:cNvGraphicFramePr>
          <p:nvPr>
            <p:extLst>
              <p:ext uri="{D42A27DB-BD31-4B8C-83A1-F6EECF244321}">
                <p14:modId xmlns:p14="http://schemas.microsoft.com/office/powerpoint/2010/main" val="1519064572"/>
              </p:ext>
            </p:extLst>
          </p:nvPr>
        </p:nvGraphicFramePr>
        <p:xfrm>
          <a:off x="101600" y="3046651"/>
          <a:ext cx="6088062" cy="1188720"/>
        </p:xfrm>
        <a:graphic>
          <a:graphicData uri="http://schemas.openxmlformats.org/drawingml/2006/table">
            <a:tbl>
              <a:tblPr firstRow="1" bandRow="1">
                <a:tableStyleId>{5940675A-B579-460E-94D1-54222C63F5DA}</a:tableStyleId>
              </a:tblPr>
              <a:tblGrid>
                <a:gridCol w="902970">
                  <a:extLst>
                    <a:ext uri="{9D8B030D-6E8A-4147-A177-3AD203B41FA5}">
                      <a16:colId xmlns:a16="http://schemas.microsoft.com/office/drawing/2014/main" val="20000"/>
                    </a:ext>
                  </a:extLst>
                </a:gridCol>
                <a:gridCol w="5185092">
                  <a:extLst>
                    <a:ext uri="{9D8B030D-6E8A-4147-A177-3AD203B41FA5}">
                      <a16:colId xmlns:a16="http://schemas.microsoft.com/office/drawing/2014/main" val="20001"/>
                    </a:ext>
                  </a:extLst>
                </a:gridCol>
              </a:tblGrid>
              <a:tr h="370840">
                <a:tc>
                  <a:txBody>
                    <a:bodyPr/>
                    <a:lstStyle/>
                    <a:p>
                      <a:r>
                        <a:rPr lang="en-US" dirty="0">
                          <a:latin typeface="Cambria" panose="02040503050406030204" pitchFamily="18" charset="0"/>
                          <a:ea typeface="Cambria" panose="02040503050406030204" pitchFamily="18" charset="0"/>
                        </a:rPr>
                        <a:t>Step-6</a:t>
                      </a:r>
                      <a:endParaRPr lang="en-IN" dirty="0">
                        <a:latin typeface="Cambria" panose="02040503050406030204" pitchFamily="18" charset="0"/>
                        <a:ea typeface="Cambria" panose="02040503050406030204" pitchFamily="18" charset="0"/>
                      </a:endParaRPr>
                    </a:p>
                  </a:txBody>
                  <a:tcPr/>
                </a:tc>
                <a:tc>
                  <a:txBody>
                    <a:bodyPr/>
                    <a:lstStyle/>
                    <a:p>
                      <a:pPr algn="just"/>
                      <a:r>
                        <a:rPr lang="en-US" sz="1800" b="0" i="0" kern="1200" dirty="0">
                          <a:solidFill>
                            <a:schemeClr val="tx1"/>
                          </a:solidFill>
                          <a:effectLst/>
                          <a:latin typeface="Cambria" panose="02040503050406030204" pitchFamily="18" charset="0"/>
                          <a:ea typeface="Cambria" panose="02040503050406030204" pitchFamily="18" charset="0"/>
                          <a:cs typeface="+mn-cs"/>
                        </a:rPr>
                        <a:t>To disconnect the call by either party, a disconnect message is sent to the MSC, which releases the communication channels created with the PSTN and the BSS</a:t>
                      </a:r>
                      <a:endParaRPr lang="en-IN" dirty="0">
                        <a:latin typeface="Cambria" panose="02040503050406030204" pitchFamily="18" charset="0"/>
                        <a:ea typeface="Cambria" panose="02040503050406030204" pitchFamily="18" charset="0"/>
                      </a:endParaRPr>
                    </a:p>
                  </a:txBody>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90597488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pic>
        <p:nvPicPr>
          <p:cNvPr id="219" name="Google Shape;219;p26"/>
          <p:cNvPicPr preferRelativeResize="0"/>
          <p:nvPr/>
        </p:nvPicPr>
        <p:blipFill>
          <a:blip r:embed="rId3">
            <a:alphaModFix/>
          </a:blip>
          <a:stretch>
            <a:fillRect/>
          </a:stretch>
        </p:blipFill>
        <p:spPr>
          <a:xfrm>
            <a:off x="0" y="1"/>
            <a:ext cx="12192000" cy="6852444"/>
          </a:xfrm>
          <a:prstGeom prst="rect">
            <a:avLst/>
          </a:prstGeom>
          <a:noFill/>
          <a:ln>
            <a:noFill/>
          </a:ln>
        </p:spPr>
      </p:pic>
      <p:pic>
        <p:nvPicPr>
          <p:cNvPr id="220" name="Google Shape;220;p26"/>
          <p:cNvPicPr preferRelativeResize="0"/>
          <p:nvPr/>
        </p:nvPicPr>
        <p:blipFill>
          <a:blip r:embed="rId4">
            <a:alphaModFix/>
          </a:blip>
          <a:stretch>
            <a:fillRect/>
          </a:stretch>
        </p:blipFill>
        <p:spPr>
          <a:xfrm>
            <a:off x="6351" y="6334"/>
            <a:ext cx="12179300" cy="6845300"/>
          </a:xfrm>
          <a:prstGeom prst="rect">
            <a:avLst/>
          </a:prstGeom>
          <a:noFill/>
          <a:ln>
            <a:noFill/>
          </a:ln>
        </p:spPr>
      </p:pic>
      <p:sp>
        <p:nvSpPr>
          <p:cNvPr id="221" name="Google Shape;221;p26"/>
          <p:cNvSpPr txBox="1"/>
          <p:nvPr/>
        </p:nvSpPr>
        <p:spPr>
          <a:xfrm>
            <a:off x="416102" y="1173670"/>
            <a:ext cx="8190623" cy="2215951"/>
          </a:xfrm>
          <a:prstGeom prst="rect">
            <a:avLst/>
          </a:prstGeom>
          <a:noFill/>
          <a:ln>
            <a:noFill/>
          </a:ln>
        </p:spPr>
        <p:txBody>
          <a:bodyPr spcFirstLastPara="1" wrap="square" lIns="121900" tIns="121900" rIns="121900" bIns="121900" anchor="t" anchorCtr="0">
            <a:spAutoFit/>
          </a:bodyPr>
          <a:lstStyle/>
          <a:p>
            <a:pPr lvl="0"/>
            <a:r>
              <a:rPr lang="en-IN" sz="6400" b="1" dirty="0">
                <a:solidFill>
                  <a:schemeClr val="dk2"/>
                </a:solidFill>
                <a:latin typeface="Proxima Nova"/>
                <a:ea typeface="Proxima Nova"/>
                <a:cs typeface="Proxima Nova"/>
                <a:sym typeface="Proxima Nova"/>
              </a:rPr>
              <a:t>Call Routing: PSTN Originated</a:t>
            </a:r>
          </a:p>
        </p:txBody>
      </p:sp>
      <p:pic>
        <p:nvPicPr>
          <p:cNvPr id="225" name="Google Shape;225;p26"/>
          <p:cNvPicPr preferRelativeResize="0"/>
          <p:nvPr/>
        </p:nvPicPr>
        <p:blipFill>
          <a:blip r:embed="rId5">
            <a:alphaModFix/>
          </a:blip>
          <a:stretch>
            <a:fillRect/>
          </a:stretch>
        </p:blipFill>
        <p:spPr>
          <a:xfrm>
            <a:off x="9817918" y="198118"/>
            <a:ext cx="1993900" cy="495300"/>
          </a:xfrm>
          <a:prstGeom prst="rect">
            <a:avLst/>
          </a:prstGeom>
          <a:noFill/>
          <a:ln>
            <a:noFill/>
          </a:ln>
        </p:spPr>
      </p:pic>
    </p:spTree>
    <p:extLst>
      <p:ext uri="{BB962C8B-B14F-4D97-AF65-F5344CB8AC3E}">
        <p14:creationId xmlns:p14="http://schemas.microsoft.com/office/powerpoint/2010/main" val="42439915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26325" y="0"/>
            <a:ext cx="12234760"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r>
              <a:rPr lang="en-US" sz="3067" dirty="0">
                <a:solidFill>
                  <a:srgbClr val="00A4B6"/>
                </a:solidFill>
                <a:latin typeface="Cambria" panose="02040503050406030204" pitchFamily="18" charset="0"/>
                <a:ea typeface="Cambria" panose="02040503050406030204" pitchFamily="18" charset="0"/>
                <a:cs typeface="Proxima Nova"/>
                <a:sym typeface="Proxima Nova"/>
              </a:rPr>
              <a:t>PSTN Originated Call</a:t>
            </a:r>
          </a:p>
        </p:txBody>
      </p:sp>
      <p:graphicFrame>
        <p:nvGraphicFramePr>
          <p:cNvPr id="7" name="Content Placeholder 4">
            <a:extLst>
              <a:ext uri="{FF2B5EF4-FFF2-40B4-BE49-F238E27FC236}">
                <a16:creationId xmlns:a16="http://schemas.microsoft.com/office/drawing/2014/main" id="{4D9C786D-0624-AF42-7D20-39E9670059FA}"/>
              </a:ext>
            </a:extLst>
          </p:cNvPr>
          <p:cNvGraphicFramePr>
            <a:graphicFrameLocks/>
          </p:cNvGraphicFramePr>
          <p:nvPr>
            <p:extLst>
              <p:ext uri="{D42A27DB-BD31-4B8C-83A1-F6EECF244321}">
                <p14:modId xmlns:p14="http://schemas.microsoft.com/office/powerpoint/2010/main" val="3080161506"/>
              </p:ext>
            </p:extLst>
          </p:nvPr>
        </p:nvGraphicFramePr>
        <p:xfrm>
          <a:off x="121920" y="995681"/>
          <a:ext cx="6241144" cy="1188720"/>
        </p:xfrm>
        <a:graphic>
          <a:graphicData uri="http://schemas.openxmlformats.org/drawingml/2006/table">
            <a:tbl>
              <a:tblPr firstRow="1" bandRow="1">
                <a:tableStyleId>{5940675A-B579-460E-94D1-54222C63F5DA}</a:tableStyleId>
              </a:tblPr>
              <a:tblGrid>
                <a:gridCol w="848281">
                  <a:extLst>
                    <a:ext uri="{9D8B030D-6E8A-4147-A177-3AD203B41FA5}">
                      <a16:colId xmlns:a16="http://schemas.microsoft.com/office/drawing/2014/main" val="20000"/>
                    </a:ext>
                  </a:extLst>
                </a:gridCol>
                <a:gridCol w="5392863">
                  <a:extLst>
                    <a:ext uri="{9D8B030D-6E8A-4147-A177-3AD203B41FA5}">
                      <a16:colId xmlns:a16="http://schemas.microsoft.com/office/drawing/2014/main" val="20001"/>
                    </a:ext>
                  </a:extLst>
                </a:gridCol>
              </a:tblGrid>
              <a:tr h="370840">
                <a:tc>
                  <a:txBody>
                    <a:bodyPr/>
                    <a:lstStyle/>
                    <a:p>
                      <a:r>
                        <a:rPr lang="en-US" dirty="0">
                          <a:latin typeface="Cambria" panose="02040503050406030204" pitchFamily="18" charset="0"/>
                          <a:ea typeface="Cambria" panose="02040503050406030204" pitchFamily="18" charset="0"/>
                        </a:rPr>
                        <a:t>Step-1</a:t>
                      </a:r>
                      <a:endParaRPr lang="en-IN" dirty="0">
                        <a:latin typeface="Cambria" panose="02040503050406030204" pitchFamily="18" charset="0"/>
                        <a:ea typeface="Cambria" panose="02040503050406030204" pitchFamily="18" charset="0"/>
                      </a:endParaRPr>
                    </a:p>
                  </a:txBody>
                  <a:tcPr/>
                </a:tc>
                <a:tc>
                  <a:txBody>
                    <a:bodyPr/>
                    <a:lstStyle/>
                    <a:p>
                      <a:pPr marL="0" marR="0" indent="0" algn="just" defTabSz="914400" rtl="0" eaLnBrk="1" fontAlgn="auto" latinLnBrk="0" hangingPunct="1">
                        <a:lnSpc>
                          <a:spcPct val="100000"/>
                        </a:lnSpc>
                        <a:spcBef>
                          <a:spcPts val="0"/>
                        </a:spcBef>
                        <a:spcAft>
                          <a:spcPts val="0"/>
                        </a:spcAft>
                        <a:buClrTx/>
                        <a:buSzTx/>
                        <a:buFontTx/>
                        <a:buNone/>
                        <a:tabLst/>
                        <a:defRPr/>
                      </a:pPr>
                      <a:r>
                        <a:rPr lang="en-US" sz="1800" b="0" i="0" kern="1200" dirty="0">
                          <a:solidFill>
                            <a:schemeClr val="tx1"/>
                          </a:solidFill>
                          <a:effectLst/>
                          <a:latin typeface="Cambria" panose="02040503050406030204" pitchFamily="18" charset="0"/>
                          <a:ea typeface="Cambria" panose="02040503050406030204" pitchFamily="18" charset="0"/>
                          <a:cs typeface="+mn-cs"/>
                        </a:rPr>
                        <a:t>When a call is placed from the PSTN, the PSTN uses the information in the phone number (country and if available, operator) to locate GMSC leading to the MSC where the subscriber is registered.</a:t>
                      </a:r>
                    </a:p>
                  </a:txBody>
                  <a:tcPr/>
                </a:tc>
                <a:extLst>
                  <a:ext uri="{0D108BD9-81ED-4DB2-BD59-A6C34878D82A}">
                    <a16:rowId xmlns:a16="http://schemas.microsoft.com/office/drawing/2014/main" val="10000"/>
                  </a:ext>
                </a:extLst>
              </a:tr>
            </a:tbl>
          </a:graphicData>
        </a:graphic>
      </p:graphicFrame>
      <p:graphicFrame>
        <p:nvGraphicFramePr>
          <p:cNvPr id="8" name="Content Placeholder 4">
            <a:extLst>
              <a:ext uri="{FF2B5EF4-FFF2-40B4-BE49-F238E27FC236}">
                <a16:creationId xmlns:a16="http://schemas.microsoft.com/office/drawing/2014/main" id="{C0D3A934-A9B8-3538-D2C0-0AC420E50DBC}"/>
              </a:ext>
            </a:extLst>
          </p:cNvPr>
          <p:cNvGraphicFramePr>
            <a:graphicFrameLocks/>
          </p:cNvGraphicFramePr>
          <p:nvPr>
            <p:extLst>
              <p:ext uri="{D42A27DB-BD31-4B8C-83A1-F6EECF244321}">
                <p14:modId xmlns:p14="http://schemas.microsoft.com/office/powerpoint/2010/main" val="2229094386"/>
              </p:ext>
            </p:extLst>
          </p:nvPr>
        </p:nvGraphicFramePr>
        <p:xfrm>
          <a:off x="114317" y="2183392"/>
          <a:ext cx="6250058" cy="914400"/>
        </p:xfrm>
        <a:graphic>
          <a:graphicData uri="http://schemas.openxmlformats.org/drawingml/2006/table">
            <a:tbl>
              <a:tblPr firstRow="1" bandRow="1">
                <a:tableStyleId>{5940675A-B579-460E-94D1-54222C63F5DA}</a:tableStyleId>
              </a:tblPr>
              <a:tblGrid>
                <a:gridCol w="852018">
                  <a:extLst>
                    <a:ext uri="{9D8B030D-6E8A-4147-A177-3AD203B41FA5}">
                      <a16:colId xmlns:a16="http://schemas.microsoft.com/office/drawing/2014/main" val="20000"/>
                    </a:ext>
                  </a:extLst>
                </a:gridCol>
                <a:gridCol w="5398040">
                  <a:extLst>
                    <a:ext uri="{9D8B030D-6E8A-4147-A177-3AD203B41FA5}">
                      <a16:colId xmlns:a16="http://schemas.microsoft.com/office/drawing/2014/main" val="20001"/>
                    </a:ext>
                  </a:extLst>
                </a:gridCol>
              </a:tblGrid>
              <a:tr h="370840">
                <a:tc>
                  <a:txBody>
                    <a:bodyPr/>
                    <a:lstStyle/>
                    <a:p>
                      <a:r>
                        <a:rPr lang="en-US" dirty="0">
                          <a:latin typeface="Cambria" panose="02040503050406030204" pitchFamily="18" charset="0"/>
                          <a:ea typeface="Cambria" panose="02040503050406030204" pitchFamily="18" charset="0"/>
                        </a:rPr>
                        <a:t>Step-2</a:t>
                      </a:r>
                      <a:endParaRPr lang="en-IN" dirty="0">
                        <a:latin typeface="Cambria" panose="02040503050406030204" pitchFamily="18" charset="0"/>
                        <a:ea typeface="Cambria" panose="02040503050406030204" pitchFamily="18" charset="0"/>
                      </a:endParaRPr>
                    </a:p>
                  </a:txBody>
                  <a:tcPr/>
                </a:tc>
                <a:tc>
                  <a:txBody>
                    <a:bodyPr/>
                    <a:lstStyle/>
                    <a:p>
                      <a:pPr marL="0" marR="0" indent="0" algn="just" defTabSz="914400" rtl="0" eaLnBrk="1" fontAlgn="auto" latinLnBrk="0" hangingPunct="1">
                        <a:lnSpc>
                          <a:spcPct val="100000"/>
                        </a:lnSpc>
                        <a:spcBef>
                          <a:spcPts val="0"/>
                        </a:spcBef>
                        <a:spcAft>
                          <a:spcPts val="0"/>
                        </a:spcAft>
                        <a:buClrTx/>
                        <a:buSzTx/>
                        <a:buFontTx/>
                        <a:buNone/>
                        <a:tabLst/>
                        <a:defRPr/>
                      </a:pPr>
                      <a:r>
                        <a:rPr lang="en-US" sz="1800" b="0" i="0" kern="1200" dirty="0">
                          <a:solidFill>
                            <a:schemeClr val="tx1"/>
                          </a:solidFill>
                          <a:effectLst/>
                          <a:latin typeface="Cambria" panose="02040503050406030204" pitchFamily="18" charset="0"/>
                          <a:ea typeface="Cambria" panose="02040503050406030204" pitchFamily="18" charset="0"/>
                          <a:cs typeface="+mn-cs"/>
                        </a:rPr>
                        <a:t>GMSC can request information about the subscriber’s core network and current location by interrogating the HLR.</a:t>
                      </a:r>
                    </a:p>
                  </a:txBody>
                  <a:tcPr/>
                </a:tc>
                <a:extLst>
                  <a:ext uri="{0D108BD9-81ED-4DB2-BD59-A6C34878D82A}">
                    <a16:rowId xmlns:a16="http://schemas.microsoft.com/office/drawing/2014/main" val="10000"/>
                  </a:ext>
                </a:extLst>
              </a:tr>
            </a:tbl>
          </a:graphicData>
        </a:graphic>
      </p:graphicFrame>
      <p:graphicFrame>
        <p:nvGraphicFramePr>
          <p:cNvPr id="9" name="Content Placeholder 4">
            <a:extLst>
              <a:ext uri="{FF2B5EF4-FFF2-40B4-BE49-F238E27FC236}">
                <a16:creationId xmlns:a16="http://schemas.microsoft.com/office/drawing/2014/main" id="{236B9EAA-D10D-1CFC-E293-4DA7784FC23B}"/>
              </a:ext>
            </a:extLst>
          </p:cNvPr>
          <p:cNvGraphicFramePr>
            <a:graphicFrameLocks/>
          </p:cNvGraphicFramePr>
          <p:nvPr>
            <p:extLst>
              <p:ext uri="{D42A27DB-BD31-4B8C-83A1-F6EECF244321}">
                <p14:modId xmlns:p14="http://schemas.microsoft.com/office/powerpoint/2010/main" val="4191566356"/>
              </p:ext>
            </p:extLst>
          </p:nvPr>
        </p:nvGraphicFramePr>
        <p:xfrm>
          <a:off x="121920" y="3101077"/>
          <a:ext cx="6239718" cy="2011680"/>
        </p:xfrm>
        <a:graphic>
          <a:graphicData uri="http://schemas.openxmlformats.org/drawingml/2006/table">
            <a:tbl>
              <a:tblPr firstRow="1" bandRow="1">
                <a:tableStyleId>{5940675A-B579-460E-94D1-54222C63F5DA}</a:tableStyleId>
              </a:tblPr>
              <a:tblGrid>
                <a:gridCol w="850608">
                  <a:extLst>
                    <a:ext uri="{9D8B030D-6E8A-4147-A177-3AD203B41FA5}">
                      <a16:colId xmlns:a16="http://schemas.microsoft.com/office/drawing/2014/main" val="20000"/>
                    </a:ext>
                  </a:extLst>
                </a:gridCol>
                <a:gridCol w="5389110">
                  <a:extLst>
                    <a:ext uri="{9D8B030D-6E8A-4147-A177-3AD203B41FA5}">
                      <a16:colId xmlns:a16="http://schemas.microsoft.com/office/drawing/2014/main" val="20001"/>
                    </a:ext>
                  </a:extLst>
                </a:gridCol>
              </a:tblGrid>
              <a:tr h="370840">
                <a:tc>
                  <a:txBody>
                    <a:bodyPr/>
                    <a:lstStyle/>
                    <a:p>
                      <a:r>
                        <a:rPr lang="en-US" dirty="0">
                          <a:latin typeface="Cambria" panose="02040503050406030204" pitchFamily="18" charset="0"/>
                          <a:ea typeface="Cambria" panose="02040503050406030204" pitchFamily="18" charset="0"/>
                        </a:rPr>
                        <a:t>Step-3</a:t>
                      </a:r>
                      <a:endParaRPr lang="en-IN" dirty="0">
                        <a:latin typeface="Cambria" panose="02040503050406030204" pitchFamily="18" charset="0"/>
                        <a:ea typeface="Cambria" panose="02040503050406030204" pitchFamily="18" charset="0"/>
                      </a:endParaRPr>
                    </a:p>
                  </a:txBody>
                  <a:tcPr/>
                </a:tc>
                <a:tc>
                  <a:txBody>
                    <a:bodyPr/>
                    <a:lstStyle/>
                    <a:p>
                      <a:pPr marL="0" marR="0" indent="0" algn="just" defTabSz="914400" rtl="0" eaLnBrk="1" fontAlgn="auto" latinLnBrk="0" hangingPunct="1">
                        <a:lnSpc>
                          <a:spcPct val="100000"/>
                        </a:lnSpc>
                        <a:spcBef>
                          <a:spcPts val="0"/>
                        </a:spcBef>
                        <a:spcAft>
                          <a:spcPts val="0"/>
                        </a:spcAft>
                        <a:buClrTx/>
                        <a:buSzTx/>
                        <a:buFontTx/>
                        <a:buNone/>
                        <a:tabLst/>
                        <a:defRPr/>
                      </a:pPr>
                      <a:r>
                        <a:rPr lang="en-US" sz="1800" b="0" i="0" kern="1200" dirty="0">
                          <a:solidFill>
                            <a:schemeClr val="tx1"/>
                          </a:solidFill>
                          <a:effectLst/>
                          <a:latin typeface="Cambria" panose="02040503050406030204" pitchFamily="18" charset="0"/>
                          <a:ea typeface="Cambria" panose="02040503050406030204" pitchFamily="18" charset="0"/>
                          <a:cs typeface="+mn-cs"/>
                        </a:rPr>
                        <a:t>HLR constantly updates locations of the MS stored in the VLRs of the networks the MS visits. In the HLR, the subscriber MSISDN (phone number) is associated with the IMSI number of the SIM card, which was used to authenticate the subscriber in the visited network as they registered. HLR is aware of the visited MSC/VLR of the MS at a given time.</a:t>
                      </a:r>
                    </a:p>
                  </a:txBody>
                  <a:tcPr/>
                </a:tc>
                <a:extLst>
                  <a:ext uri="{0D108BD9-81ED-4DB2-BD59-A6C34878D82A}">
                    <a16:rowId xmlns:a16="http://schemas.microsoft.com/office/drawing/2014/main" val="10000"/>
                  </a:ext>
                </a:extLst>
              </a:tr>
            </a:tbl>
          </a:graphicData>
        </a:graphic>
      </p:graphicFrame>
      <p:graphicFrame>
        <p:nvGraphicFramePr>
          <p:cNvPr id="10" name="Content Placeholder 4">
            <a:extLst>
              <a:ext uri="{FF2B5EF4-FFF2-40B4-BE49-F238E27FC236}">
                <a16:creationId xmlns:a16="http://schemas.microsoft.com/office/drawing/2014/main" id="{911B288B-0BA8-ACAE-F4D8-50A407236C2A}"/>
              </a:ext>
            </a:extLst>
          </p:cNvPr>
          <p:cNvGraphicFramePr>
            <a:graphicFrameLocks/>
          </p:cNvGraphicFramePr>
          <p:nvPr>
            <p:extLst>
              <p:ext uri="{D42A27DB-BD31-4B8C-83A1-F6EECF244321}">
                <p14:modId xmlns:p14="http://schemas.microsoft.com/office/powerpoint/2010/main" val="869097956"/>
              </p:ext>
            </p:extLst>
          </p:nvPr>
        </p:nvGraphicFramePr>
        <p:xfrm>
          <a:off x="121920" y="5108666"/>
          <a:ext cx="6229828" cy="1188720"/>
        </p:xfrm>
        <a:graphic>
          <a:graphicData uri="http://schemas.openxmlformats.org/drawingml/2006/table">
            <a:tbl>
              <a:tblPr firstRow="1" bandRow="1">
                <a:tableStyleId>{5940675A-B579-460E-94D1-54222C63F5DA}</a:tableStyleId>
              </a:tblPr>
              <a:tblGrid>
                <a:gridCol w="849260">
                  <a:extLst>
                    <a:ext uri="{9D8B030D-6E8A-4147-A177-3AD203B41FA5}">
                      <a16:colId xmlns:a16="http://schemas.microsoft.com/office/drawing/2014/main" val="20000"/>
                    </a:ext>
                  </a:extLst>
                </a:gridCol>
                <a:gridCol w="5380568">
                  <a:extLst>
                    <a:ext uri="{9D8B030D-6E8A-4147-A177-3AD203B41FA5}">
                      <a16:colId xmlns:a16="http://schemas.microsoft.com/office/drawing/2014/main" val="20001"/>
                    </a:ext>
                  </a:extLst>
                </a:gridCol>
              </a:tblGrid>
              <a:tr h="370840">
                <a:tc>
                  <a:txBody>
                    <a:bodyPr/>
                    <a:lstStyle/>
                    <a:p>
                      <a:r>
                        <a:rPr lang="en-US" dirty="0">
                          <a:latin typeface="Cambria" panose="02040503050406030204" pitchFamily="18" charset="0"/>
                          <a:ea typeface="Cambria" panose="02040503050406030204" pitchFamily="18" charset="0"/>
                        </a:rPr>
                        <a:t>Step-4</a:t>
                      </a:r>
                      <a:endParaRPr lang="en-IN" dirty="0">
                        <a:latin typeface="Cambria" panose="02040503050406030204" pitchFamily="18" charset="0"/>
                        <a:ea typeface="Cambria" panose="02040503050406030204" pitchFamily="18" charset="0"/>
                      </a:endParaRPr>
                    </a:p>
                  </a:txBody>
                  <a:tcPr/>
                </a:tc>
                <a:tc>
                  <a:txBody>
                    <a:bodyPr/>
                    <a:lstStyle/>
                    <a:p>
                      <a:pPr marL="0" marR="0" indent="0" algn="just" defTabSz="914400" rtl="0" eaLnBrk="1" fontAlgn="auto" latinLnBrk="0" hangingPunct="1">
                        <a:lnSpc>
                          <a:spcPct val="100000"/>
                        </a:lnSpc>
                        <a:spcBef>
                          <a:spcPts val="0"/>
                        </a:spcBef>
                        <a:spcAft>
                          <a:spcPts val="0"/>
                        </a:spcAft>
                        <a:buClrTx/>
                        <a:buSzTx/>
                        <a:buFontTx/>
                        <a:buNone/>
                        <a:tabLst/>
                        <a:defRPr/>
                      </a:pPr>
                      <a:r>
                        <a:rPr lang="en-US" sz="1800" b="0" i="0" kern="1200" dirty="0">
                          <a:solidFill>
                            <a:schemeClr val="tx1"/>
                          </a:solidFill>
                          <a:effectLst/>
                          <a:latin typeface="Cambria" panose="02040503050406030204" pitchFamily="18" charset="0"/>
                          <a:ea typeface="Cambria" panose="02040503050406030204" pitchFamily="18" charset="0"/>
                          <a:cs typeface="+mn-cs"/>
                        </a:rPr>
                        <a:t>In order for the GMSC to pass the call to the MSC, the HLR asks a temporary roaming phone number(MSRN) from the MSC. (Mobile Station Roaming Number – MSRN).</a:t>
                      </a:r>
                    </a:p>
                  </a:txBody>
                  <a:tcPr/>
                </a:tc>
                <a:extLst>
                  <a:ext uri="{0D108BD9-81ED-4DB2-BD59-A6C34878D82A}">
                    <a16:rowId xmlns:a16="http://schemas.microsoft.com/office/drawing/2014/main" val="10000"/>
                  </a:ext>
                </a:extLst>
              </a:tr>
            </a:tbl>
          </a:graphicData>
        </a:graphic>
      </p:graphicFrame>
      <p:pic>
        <p:nvPicPr>
          <p:cNvPr id="11" name="Picture 10">
            <a:extLst>
              <a:ext uri="{FF2B5EF4-FFF2-40B4-BE49-F238E27FC236}">
                <a16:creationId xmlns:a16="http://schemas.microsoft.com/office/drawing/2014/main" id="{4B39B7FB-2E67-FFCC-9A6A-082946D8B55E}"/>
              </a:ext>
            </a:extLst>
          </p:cNvPr>
          <p:cNvPicPr>
            <a:picLocks noChangeAspect="1"/>
          </p:cNvPicPr>
          <p:nvPr/>
        </p:nvPicPr>
        <p:blipFill>
          <a:blip r:embed="rId6"/>
          <a:stretch>
            <a:fillRect/>
          </a:stretch>
        </p:blipFill>
        <p:spPr>
          <a:xfrm>
            <a:off x="6472073" y="1036321"/>
            <a:ext cx="5530482" cy="4829458"/>
          </a:xfrm>
          <a:prstGeom prst="rect">
            <a:avLst/>
          </a:prstGeom>
        </p:spPr>
      </p:pic>
    </p:spTree>
    <p:extLst>
      <p:ext uri="{BB962C8B-B14F-4D97-AF65-F5344CB8AC3E}">
        <p14:creationId xmlns:p14="http://schemas.microsoft.com/office/powerpoint/2010/main" val="349881234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r>
              <a:rPr lang="en-US" sz="3067" dirty="0">
                <a:solidFill>
                  <a:srgbClr val="00A4B6"/>
                </a:solidFill>
                <a:latin typeface="Cambria" panose="02040503050406030204" pitchFamily="18" charset="0"/>
                <a:ea typeface="Cambria" panose="02040503050406030204" pitchFamily="18" charset="0"/>
                <a:cs typeface="Proxima Nova"/>
                <a:sym typeface="Proxima Nova"/>
              </a:rPr>
              <a:t>PSTN Originated Call</a:t>
            </a:r>
          </a:p>
        </p:txBody>
      </p:sp>
      <p:pic>
        <p:nvPicPr>
          <p:cNvPr id="6" name="Picture 5">
            <a:extLst>
              <a:ext uri="{FF2B5EF4-FFF2-40B4-BE49-F238E27FC236}">
                <a16:creationId xmlns:a16="http://schemas.microsoft.com/office/drawing/2014/main" id="{EC00A036-9B79-8C31-2116-2EEE12DD3428}"/>
              </a:ext>
            </a:extLst>
          </p:cNvPr>
          <p:cNvPicPr>
            <a:picLocks noChangeAspect="1"/>
          </p:cNvPicPr>
          <p:nvPr/>
        </p:nvPicPr>
        <p:blipFill>
          <a:blip r:embed="rId6"/>
          <a:stretch>
            <a:fillRect/>
          </a:stretch>
        </p:blipFill>
        <p:spPr>
          <a:xfrm>
            <a:off x="6472282" y="1036321"/>
            <a:ext cx="5546997" cy="4246880"/>
          </a:xfrm>
          <a:prstGeom prst="rect">
            <a:avLst/>
          </a:prstGeom>
        </p:spPr>
      </p:pic>
      <p:graphicFrame>
        <p:nvGraphicFramePr>
          <p:cNvPr id="14" name="Content Placeholder 4">
            <a:extLst>
              <a:ext uri="{FF2B5EF4-FFF2-40B4-BE49-F238E27FC236}">
                <a16:creationId xmlns:a16="http://schemas.microsoft.com/office/drawing/2014/main" id="{23E8F02E-26A2-99E5-85C7-9FB8B51434AE}"/>
              </a:ext>
            </a:extLst>
          </p:cNvPr>
          <p:cNvGraphicFramePr>
            <a:graphicFrameLocks/>
          </p:cNvGraphicFramePr>
          <p:nvPr>
            <p:extLst>
              <p:ext uri="{D42A27DB-BD31-4B8C-83A1-F6EECF244321}">
                <p14:modId xmlns:p14="http://schemas.microsoft.com/office/powerpoint/2010/main" val="1251069029"/>
              </p:ext>
            </p:extLst>
          </p:nvPr>
        </p:nvGraphicFramePr>
        <p:xfrm>
          <a:off x="111759" y="1008381"/>
          <a:ext cx="6349207" cy="375984"/>
        </p:xfrm>
        <a:graphic>
          <a:graphicData uri="http://schemas.openxmlformats.org/drawingml/2006/table">
            <a:tbl>
              <a:tblPr firstRow="1" bandRow="1">
                <a:tableStyleId>{5940675A-B579-460E-94D1-54222C63F5DA}</a:tableStyleId>
              </a:tblPr>
              <a:tblGrid>
                <a:gridCol w="865534">
                  <a:extLst>
                    <a:ext uri="{9D8B030D-6E8A-4147-A177-3AD203B41FA5}">
                      <a16:colId xmlns:a16="http://schemas.microsoft.com/office/drawing/2014/main" val="20000"/>
                    </a:ext>
                  </a:extLst>
                </a:gridCol>
                <a:gridCol w="5483673">
                  <a:extLst>
                    <a:ext uri="{9D8B030D-6E8A-4147-A177-3AD203B41FA5}">
                      <a16:colId xmlns:a16="http://schemas.microsoft.com/office/drawing/2014/main" val="20001"/>
                    </a:ext>
                  </a:extLst>
                </a:gridCol>
              </a:tblGrid>
              <a:tr h="370840">
                <a:tc>
                  <a:txBody>
                    <a:bodyPr/>
                    <a:lstStyle/>
                    <a:p>
                      <a:r>
                        <a:rPr lang="en-US" dirty="0">
                          <a:latin typeface="Cambria" panose="02040503050406030204" pitchFamily="18" charset="0"/>
                          <a:ea typeface="Cambria" panose="02040503050406030204" pitchFamily="18" charset="0"/>
                        </a:rPr>
                        <a:t>Step-5</a:t>
                      </a:r>
                      <a:endParaRPr lang="en-IN" dirty="0">
                        <a:latin typeface="Cambria" panose="02040503050406030204" pitchFamily="18" charset="0"/>
                        <a:ea typeface="Cambria" panose="02040503050406030204" pitchFamily="18" charset="0"/>
                      </a:endParaRPr>
                    </a:p>
                  </a:txBody>
                  <a:tcPr/>
                </a:tc>
                <a:tc>
                  <a:txBody>
                    <a:bodyPr/>
                    <a:lstStyle/>
                    <a:p>
                      <a:pPr marL="0" marR="0" indent="0" algn="just" defTabSz="914400" rtl="0" eaLnBrk="1" fontAlgn="auto" latinLnBrk="0" hangingPunct="1">
                        <a:lnSpc>
                          <a:spcPct val="100000"/>
                        </a:lnSpc>
                        <a:spcBef>
                          <a:spcPts val="0"/>
                        </a:spcBef>
                        <a:spcAft>
                          <a:spcPts val="0"/>
                        </a:spcAft>
                        <a:buClrTx/>
                        <a:buSzTx/>
                        <a:buFontTx/>
                        <a:buNone/>
                        <a:tabLst/>
                        <a:defRPr/>
                      </a:pPr>
                      <a:r>
                        <a:rPr lang="en-US" sz="1800" b="0" i="0" kern="1200" dirty="0">
                          <a:solidFill>
                            <a:schemeClr val="tx1"/>
                          </a:solidFill>
                          <a:effectLst/>
                          <a:latin typeface="Cambria" panose="02040503050406030204" pitchFamily="18" charset="0"/>
                          <a:ea typeface="Cambria" panose="02040503050406030204" pitchFamily="18" charset="0"/>
                          <a:cs typeface="+mn-cs"/>
                        </a:rPr>
                        <a:t>MSRN is sent back from the HLR to the GMSC.</a:t>
                      </a:r>
                    </a:p>
                  </a:txBody>
                  <a:tcPr/>
                </a:tc>
                <a:extLst>
                  <a:ext uri="{0D108BD9-81ED-4DB2-BD59-A6C34878D82A}">
                    <a16:rowId xmlns:a16="http://schemas.microsoft.com/office/drawing/2014/main" val="10000"/>
                  </a:ext>
                </a:extLst>
              </a:tr>
            </a:tbl>
          </a:graphicData>
        </a:graphic>
      </p:graphicFrame>
      <p:graphicFrame>
        <p:nvGraphicFramePr>
          <p:cNvPr id="15" name="Content Placeholder 4">
            <a:extLst>
              <a:ext uri="{FF2B5EF4-FFF2-40B4-BE49-F238E27FC236}">
                <a16:creationId xmlns:a16="http://schemas.microsoft.com/office/drawing/2014/main" id="{73A0C666-5BC6-3352-4C28-AE9B1B720124}"/>
              </a:ext>
            </a:extLst>
          </p:cNvPr>
          <p:cNvGraphicFramePr>
            <a:graphicFrameLocks/>
          </p:cNvGraphicFramePr>
          <p:nvPr>
            <p:extLst>
              <p:ext uri="{D42A27DB-BD31-4B8C-83A1-F6EECF244321}">
                <p14:modId xmlns:p14="http://schemas.microsoft.com/office/powerpoint/2010/main" val="4106083264"/>
              </p:ext>
            </p:extLst>
          </p:nvPr>
        </p:nvGraphicFramePr>
        <p:xfrm>
          <a:off x="111759" y="2404339"/>
          <a:ext cx="6349207" cy="375984"/>
        </p:xfrm>
        <a:graphic>
          <a:graphicData uri="http://schemas.openxmlformats.org/drawingml/2006/table">
            <a:tbl>
              <a:tblPr firstRow="1" bandRow="1">
                <a:tableStyleId>{5940675A-B579-460E-94D1-54222C63F5DA}</a:tableStyleId>
              </a:tblPr>
              <a:tblGrid>
                <a:gridCol w="865534">
                  <a:extLst>
                    <a:ext uri="{9D8B030D-6E8A-4147-A177-3AD203B41FA5}">
                      <a16:colId xmlns:a16="http://schemas.microsoft.com/office/drawing/2014/main" val="20000"/>
                    </a:ext>
                  </a:extLst>
                </a:gridCol>
                <a:gridCol w="5483673">
                  <a:extLst>
                    <a:ext uri="{9D8B030D-6E8A-4147-A177-3AD203B41FA5}">
                      <a16:colId xmlns:a16="http://schemas.microsoft.com/office/drawing/2014/main" val="20001"/>
                    </a:ext>
                  </a:extLst>
                </a:gridCol>
              </a:tblGrid>
              <a:tr h="370840">
                <a:tc>
                  <a:txBody>
                    <a:bodyPr/>
                    <a:lstStyle/>
                    <a:p>
                      <a:r>
                        <a:rPr lang="en-US" dirty="0">
                          <a:latin typeface="Cambria" panose="02040503050406030204" pitchFamily="18" charset="0"/>
                          <a:ea typeface="Cambria" panose="02040503050406030204" pitchFamily="18" charset="0"/>
                        </a:rPr>
                        <a:t>Step-8</a:t>
                      </a:r>
                      <a:endParaRPr lang="en-IN" dirty="0">
                        <a:latin typeface="Cambria" panose="02040503050406030204" pitchFamily="18" charset="0"/>
                        <a:ea typeface="Cambria" panose="02040503050406030204" pitchFamily="18" charset="0"/>
                      </a:endParaRPr>
                    </a:p>
                  </a:txBody>
                  <a:tcPr/>
                </a:tc>
                <a:tc>
                  <a:txBody>
                    <a:bodyPr/>
                    <a:lstStyle/>
                    <a:p>
                      <a:pPr algn="just"/>
                      <a:r>
                        <a:rPr lang="en-US" dirty="0">
                          <a:latin typeface="Cambria" panose="02040503050406030204" pitchFamily="18" charset="0"/>
                          <a:ea typeface="Cambria" panose="02040503050406030204" pitchFamily="18" charset="0"/>
                        </a:rPr>
                        <a:t>Then </a:t>
                      </a:r>
                      <a:r>
                        <a:rPr lang="en-US" sz="1800" b="0" i="0" kern="1200" dirty="0">
                          <a:solidFill>
                            <a:schemeClr val="tx1"/>
                          </a:solidFill>
                          <a:effectLst/>
                          <a:latin typeface="Cambria" panose="02040503050406030204" pitchFamily="18" charset="0"/>
                          <a:ea typeface="Cambria" panose="02040503050406030204" pitchFamily="18" charset="0"/>
                          <a:cs typeface="+mn-cs"/>
                        </a:rPr>
                        <a:t>BSC assigned page to the </a:t>
                      </a:r>
                      <a:r>
                        <a:rPr lang="en-US" sz="1800" b="0" i="0" kern="1200" dirty="0" err="1">
                          <a:solidFill>
                            <a:schemeClr val="tx1"/>
                          </a:solidFill>
                          <a:effectLst/>
                          <a:latin typeface="Cambria" panose="02040503050406030204" pitchFamily="18" charset="0"/>
                          <a:ea typeface="Cambria" panose="02040503050406030204" pitchFamily="18" charset="0"/>
                          <a:cs typeface="+mn-cs"/>
                        </a:rPr>
                        <a:t>BTSs.</a:t>
                      </a:r>
                      <a:endParaRPr lang="en-IN" dirty="0">
                        <a:latin typeface="Cambria" panose="02040503050406030204" pitchFamily="18" charset="0"/>
                        <a:ea typeface="Cambria" panose="02040503050406030204" pitchFamily="18" charset="0"/>
                      </a:endParaRPr>
                    </a:p>
                  </a:txBody>
                  <a:tcPr/>
                </a:tc>
                <a:extLst>
                  <a:ext uri="{0D108BD9-81ED-4DB2-BD59-A6C34878D82A}">
                    <a16:rowId xmlns:a16="http://schemas.microsoft.com/office/drawing/2014/main" val="10000"/>
                  </a:ext>
                </a:extLst>
              </a:tr>
            </a:tbl>
          </a:graphicData>
        </a:graphic>
      </p:graphicFrame>
      <p:graphicFrame>
        <p:nvGraphicFramePr>
          <p:cNvPr id="16" name="Content Placeholder 4">
            <a:extLst>
              <a:ext uri="{FF2B5EF4-FFF2-40B4-BE49-F238E27FC236}">
                <a16:creationId xmlns:a16="http://schemas.microsoft.com/office/drawing/2014/main" id="{9EFCDE66-F14B-CEA5-0BC0-2E13FB7345CC}"/>
              </a:ext>
            </a:extLst>
          </p:cNvPr>
          <p:cNvGraphicFramePr>
            <a:graphicFrameLocks/>
          </p:cNvGraphicFramePr>
          <p:nvPr>
            <p:extLst>
              <p:ext uri="{D42A27DB-BD31-4B8C-83A1-F6EECF244321}">
                <p14:modId xmlns:p14="http://schemas.microsoft.com/office/powerpoint/2010/main" val="2860218916"/>
              </p:ext>
            </p:extLst>
          </p:nvPr>
        </p:nvGraphicFramePr>
        <p:xfrm>
          <a:off x="111759" y="1386557"/>
          <a:ext cx="6349207" cy="640080"/>
        </p:xfrm>
        <a:graphic>
          <a:graphicData uri="http://schemas.openxmlformats.org/drawingml/2006/table">
            <a:tbl>
              <a:tblPr firstRow="1" bandRow="1">
                <a:tableStyleId>{5940675A-B579-460E-94D1-54222C63F5DA}</a:tableStyleId>
              </a:tblPr>
              <a:tblGrid>
                <a:gridCol w="865534">
                  <a:extLst>
                    <a:ext uri="{9D8B030D-6E8A-4147-A177-3AD203B41FA5}">
                      <a16:colId xmlns:a16="http://schemas.microsoft.com/office/drawing/2014/main" val="20000"/>
                    </a:ext>
                  </a:extLst>
                </a:gridCol>
                <a:gridCol w="5483673">
                  <a:extLst>
                    <a:ext uri="{9D8B030D-6E8A-4147-A177-3AD203B41FA5}">
                      <a16:colId xmlns:a16="http://schemas.microsoft.com/office/drawing/2014/main" val="20001"/>
                    </a:ext>
                  </a:extLst>
                </a:gridCol>
              </a:tblGrid>
              <a:tr h="370840">
                <a:tc>
                  <a:txBody>
                    <a:bodyPr/>
                    <a:lstStyle/>
                    <a:p>
                      <a:r>
                        <a:rPr lang="en-US" dirty="0">
                          <a:latin typeface="Cambria" panose="02040503050406030204" pitchFamily="18" charset="0"/>
                          <a:ea typeface="Cambria" panose="02040503050406030204" pitchFamily="18" charset="0"/>
                        </a:rPr>
                        <a:t>Step-6</a:t>
                      </a:r>
                      <a:endParaRPr lang="en-IN" dirty="0">
                        <a:latin typeface="Cambria" panose="02040503050406030204" pitchFamily="18" charset="0"/>
                        <a:ea typeface="Cambria" panose="02040503050406030204" pitchFamily="18" charset="0"/>
                      </a:endParaRPr>
                    </a:p>
                  </a:txBody>
                  <a:tcPr/>
                </a:tc>
                <a:tc>
                  <a:txBody>
                    <a:bodyPr/>
                    <a:lstStyle/>
                    <a:p>
                      <a:pPr marL="0" marR="0" indent="0" algn="just" defTabSz="914400" rtl="0" eaLnBrk="1" fontAlgn="auto" latinLnBrk="0" hangingPunct="1">
                        <a:lnSpc>
                          <a:spcPct val="100000"/>
                        </a:lnSpc>
                        <a:spcBef>
                          <a:spcPts val="0"/>
                        </a:spcBef>
                        <a:spcAft>
                          <a:spcPts val="0"/>
                        </a:spcAft>
                        <a:buClrTx/>
                        <a:buSzTx/>
                        <a:buFontTx/>
                        <a:buNone/>
                        <a:tabLst/>
                        <a:defRPr/>
                      </a:pPr>
                      <a:r>
                        <a:rPr lang="en-US" sz="1800" b="0" i="0" kern="1200" dirty="0">
                          <a:solidFill>
                            <a:schemeClr val="tx1"/>
                          </a:solidFill>
                          <a:effectLst/>
                          <a:latin typeface="Cambria" panose="02040503050406030204" pitchFamily="18" charset="0"/>
                          <a:ea typeface="Cambria" panose="02040503050406030204" pitchFamily="18" charset="0"/>
                          <a:cs typeface="+mn-cs"/>
                        </a:rPr>
                        <a:t>GMSC forward the call to the MSC using the assigned MSRN.</a:t>
                      </a:r>
                    </a:p>
                  </a:txBody>
                  <a:tcPr/>
                </a:tc>
                <a:extLst>
                  <a:ext uri="{0D108BD9-81ED-4DB2-BD59-A6C34878D82A}">
                    <a16:rowId xmlns:a16="http://schemas.microsoft.com/office/drawing/2014/main" val="10000"/>
                  </a:ext>
                </a:extLst>
              </a:tr>
            </a:tbl>
          </a:graphicData>
        </a:graphic>
      </p:graphicFrame>
      <p:graphicFrame>
        <p:nvGraphicFramePr>
          <p:cNvPr id="17" name="Content Placeholder 4">
            <a:extLst>
              <a:ext uri="{FF2B5EF4-FFF2-40B4-BE49-F238E27FC236}">
                <a16:creationId xmlns:a16="http://schemas.microsoft.com/office/drawing/2014/main" id="{712F20D4-B6FF-BE22-2E3F-FD5CCAD143E9}"/>
              </a:ext>
            </a:extLst>
          </p:cNvPr>
          <p:cNvGraphicFramePr>
            <a:graphicFrameLocks/>
          </p:cNvGraphicFramePr>
          <p:nvPr>
            <p:extLst>
              <p:ext uri="{D42A27DB-BD31-4B8C-83A1-F6EECF244321}">
                <p14:modId xmlns:p14="http://schemas.microsoft.com/office/powerpoint/2010/main" val="2923779140"/>
              </p:ext>
            </p:extLst>
          </p:nvPr>
        </p:nvGraphicFramePr>
        <p:xfrm>
          <a:off x="111759" y="2028471"/>
          <a:ext cx="6349207" cy="375984"/>
        </p:xfrm>
        <a:graphic>
          <a:graphicData uri="http://schemas.openxmlformats.org/drawingml/2006/table">
            <a:tbl>
              <a:tblPr firstRow="1" bandRow="1">
                <a:tableStyleId>{5940675A-B579-460E-94D1-54222C63F5DA}</a:tableStyleId>
              </a:tblPr>
              <a:tblGrid>
                <a:gridCol w="865534">
                  <a:extLst>
                    <a:ext uri="{9D8B030D-6E8A-4147-A177-3AD203B41FA5}">
                      <a16:colId xmlns:a16="http://schemas.microsoft.com/office/drawing/2014/main" val="20000"/>
                    </a:ext>
                  </a:extLst>
                </a:gridCol>
                <a:gridCol w="5483673">
                  <a:extLst>
                    <a:ext uri="{9D8B030D-6E8A-4147-A177-3AD203B41FA5}">
                      <a16:colId xmlns:a16="http://schemas.microsoft.com/office/drawing/2014/main" val="20001"/>
                    </a:ext>
                  </a:extLst>
                </a:gridCol>
              </a:tblGrid>
              <a:tr h="370840">
                <a:tc>
                  <a:txBody>
                    <a:bodyPr/>
                    <a:lstStyle/>
                    <a:p>
                      <a:r>
                        <a:rPr lang="en-US" dirty="0">
                          <a:latin typeface="Cambria" panose="02040503050406030204" pitchFamily="18" charset="0"/>
                          <a:ea typeface="Cambria" panose="02040503050406030204" pitchFamily="18" charset="0"/>
                        </a:rPr>
                        <a:t>Step-7</a:t>
                      </a:r>
                      <a:endParaRPr lang="en-IN" dirty="0">
                        <a:latin typeface="Cambria" panose="02040503050406030204" pitchFamily="18" charset="0"/>
                        <a:ea typeface="Cambria" panose="02040503050406030204" pitchFamily="18" charset="0"/>
                      </a:endParaRPr>
                    </a:p>
                  </a:txBody>
                  <a:tcPr/>
                </a:tc>
                <a:tc>
                  <a:txBody>
                    <a:bodyPr/>
                    <a:lstStyle/>
                    <a:p>
                      <a:pPr marL="0" marR="0" indent="0" algn="just" defTabSz="914400" rtl="0" eaLnBrk="1" fontAlgn="auto" latinLnBrk="0" hangingPunct="1">
                        <a:lnSpc>
                          <a:spcPct val="100000"/>
                        </a:lnSpc>
                        <a:spcBef>
                          <a:spcPts val="0"/>
                        </a:spcBef>
                        <a:spcAft>
                          <a:spcPts val="0"/>
                        </a:spcAft>
                        <a:buClrTx/>
                        <a:buSzTx/>
                        <a:buFontTx/>
                        <a:buNone/>
                        <a:tabLst/>
                        <a:defRPr/>
                      </a:pPr>
                      <a:r>
                        <a:rPr lang="en-US" sz="1800" b="0" i="0" kern="1200" dirty="0">
                          <a:solidFill>
                            <a:schemeClr val="tx1"/>
                          </a:solidFill>
                          <a:effectLst/>
                          <a:latin typeface="Cambria" panose="02040503050406030204" pitchFamily="18" charset="0"/>
                          <a:ea typeface="Cambria" panose="02040503050406030204" pitchFamily="18" charset="0"/>
                          <a:cs typeface="+mn-cs"/>
                        </a:rPr>
                        <a:t>MSC pages all the BSCs in the area that it serves.</a:t>
                      </a:r>
                    </a:p>
                  </a:txBody>
                  <a:tcPr/>
                </a:tc>
                <a:extLst>
                  <a:ext uri="{0D108BD9-81ED-4DB2-BD59-A6C34878D82A}">
                    <a16:rowId xmlns:a16="http://schemas.microsoft.com/office/drawing/2014/main" val="10000"/>
                  </a:ext>
                </a:extLst>
              </a:tr>
            </a:tbl>
          </a:graphicData>
        </a:graphic>
      </p:graphicFrame>
      <p:graphicFrame>
        <p:nvGraphicFramePr>
          <p:cNvPr id="18" name="Content Placeholder 4">
            <a:extLst>
              <a:ext uri="{FF2B5EF4-FFF2-40B4-BE49-F238E27FC236}">
                <a16:creationId xmlns:a16="http://schemas.microsoft.com/office/drawing/2014/main" id="{DEB1A69A-6E51-80D8-EBE2-F685330C7235}"/>
              </a:ext>
            </a:extLst>
          </p:cNvPr>
          <p:cNvGraphicFramePr>
            <a:graphicFrameLocks/>
          </p:cNvGraphicFramePr>
          <p:nvPr>
            <p:extLst>
              <p:ext uri="{D42A27DB-BD31-4B8C-83A1-F6EECF244321}">
                <p14:modId xmlns:p14="http://schemas.microsoft.com/office/powerpoint/2010/main" val="2589622616"/>
              </p:ext>
            </p:extLst>
          </p:nvPr>
        </p:nvGraphicFramePr>
        <p:xfrm>
          <a:off x="111759" y="2784613"/>
          <a:ext cx="6349207" cy="640080"/>
        </p:xfrm>
        <a:graphic>
          <a:graphicData uri="http://schemas.openxmlformats.org/drawingml/2006/table">
            <a:tbl>
              <a:tblPr firstRow="1" bandRow="1">
                <a:tableStyleId>{5940675A-B579-460E-94D1-54222C63F5DA}</a:tableStyleId>
              </a:tblPr>
              <a:tblGrid>
                <a:gridCol w="865534">
                  <a:extLst>
                    <a:ext uri="{9D8B030D-6E8A-4147-A177-3AD203B41FA5}">
                      <a16:colId xmlns:a16="http://schemas.microsoft.com/office/drawing/2014/main" val="20000"/>
                    </a:ext>
                  </a:extLst>
                </a:gridCol>
                <a:gridCol w="5483673">
                  <a:extLst>
                    <a:ext uri="{9D8B030D-6E8A-4147-A177-3AD203B41FA5}">
                      <a16:colId xmlns:a16="http://schemas.microsoft.com/office/drawing/2014/main" val="20001"/>
                    </a:ext>
                  </a:extLst>
                </a:gridCol>
              </a:tblGrid>
              <a:tr h="370840">
                <a:tc>
                  <a:txBody>
                    <a:bodyPr/>
                    <a:lstStyle/>
                    <a:p>
                      <a:r>
                        <a:rPr lang="en-US" dirty="0">
                          <a:latin typeface="Cambria" panose="02040503050406030204" pitchFamily="18" charset="0"/>
                          <a:ea typeface="Cambria" panose="02040503050406030204" pitchFamily="18" charset="0"/>
                        </a:rPr>
                        <a:t>Step-9</a:t>
                      </a:r>
                      <a:endParaRPr lang="en-IN" dirty="0">
                        <a:latin typeface="Cambria" panose="02040503050406030204" pitchFamily="18" charset="0"/>
                        <a:ea typeface="Cambria" panose="02040503050406030204" pitchFamily="18" charset="0"/>
                      </a:endParaRPr>
                    </a:p>
                  </a:txBody>
                  <a:tcPr/>
                </a:tc>
                <a:tc>
                  <a:txBody>
                    <a:bodyPr/>
                    <a:lstStyle/>
                    <a:p>
                      <a:pPr algn="just"/>
                      <a:r>
                        <a:rPr lang="en-US" sz="1800" b="0" i="0" kern="1200" dirty="0">
                          <a:solidFill>
                            <a:schemeClr val="tx1"/>
                          </a:solidFill>
                          <a:effectLst/>
                          <a:latin typeface="Cambria" panose="02040503050406030204" pitchFamily="18" charset="0"/>
                          <a:ea typeface="Cambria" panose="02040503050406030204" pitchFamily="18" charset="0"/>
                          <a:cs typeface="+mn-cs"/>
                        </a:rPr>
                        <a:t>Called MS responds to the paging from the BTS, asking to establish a radio channel to the BTS.</a:t>
                      </a:r>
                      <a:endParaRPr lang="en-IN" dirty="0">
                        <a:latin typeface="Cambria" panose="02040503050406030204" pitchFamily="18" charset="0"/>
                        <a:ea typeface="Cambria" panose="02040503050406030204" pitchFamily="18" charset="0"/>
                      </a:endParaRPr>
                    </a:p>
                  </a:txBody>
                  <a:tcPr/>
                </a:tc>
                <a:extLst>
                  <a:ext uri="{0D108BD9-81ED-4DB2-BD59-A6C34878D82A}">
                    <a16:rowId xmlns:a16="http://schemas.microsoft.com/office/drawing/2014/main" val="10000"/>
                  </a:ext>
                </a:extLst>
              </a:tr>
            </a:tbl>
          </a:graphicData>
        </a:graphic>
      </p:graphicFrame>
      <p:graphicFrame>
        <p:nvGraphicFramePr>
          <p:cNvPr id="19" name="Content Placeholder 4">
            <a:extLst>
              <a:ext uri="{FF2B5EF4-FFF2-40B4-BE49-F238E27FC236}">
                <a16:creationId xmlns:a16="http://schemas.microsoft.com/office/drawing/2014/main" id="{A252A5D4-105F-5234-0ADC-48469F55A35F}"/>
              </a:ext>
            </a:extLst>
          </p:cNvPr>
          <p:cNvGraphicFramePr>
            <a:graphicFrameLocks/>
          </p:cNvGraphicFramePr>
          <p:nvPr>
            <p:extLst>
              <p:ext uri="{D42A27DB-BD31-4B8C-83A1-F6EECF244321}">
                <p14:modId xmlns:p14="http://schemas.microsoft.com/office/powerpoint/2010/main" val="2999225386"/>
              </p:ext>
            </p:extLst>
          </p:nvPr>
        </p:nvGraphicFramePr>
        <p:xfrm>
          <a:off x="111759" y="3426689"/>
          <a:ext cx="6349207" cy="914400"/>
        </p:xfrm>
        <a:graphic>
          <a:graphicData uri="http://schemas.openxmlformats.org/drawingml/2006/table">
            <a:tbl>
              <a:tblPr firstRow="1" bandRow="1">
                <a:tableStyleId>{5940675A-B579-460E-94D1-54222C63F5DA}</a:tableStyleId>
              </a:tblPr>
              <a:tblGrid>
                <a:gridCol w="865534">
                  <a:extLst>
                    <a:ext uri="{9D8B030D-6E8A-4147-A177-3AD203B41FA5}">
                      <a16:colId xmlns:a16="http://schemas.microsoft.com/office/drawing/2014/main" val="20000"/>
                    </a:ext>
                  </a:extLst>
                </a:gridCol>
                <a:gridCol w="5483673">
                  <a:extLst>
                    <a:ext uri="{9D8B030D-6E8A-4147-A177-3AD203B41FA5}">
                      <a16:colId xmlns:a16="http://schemas.microsoft.com/office/drawing/2014/main" val="20001"/>
                    </a:ext>
                  </a:extLst>
                </a:gridCol>
              </a:tblGrid>
              <a:tr h="370840">
                <a:tc>
                  <a:txBody>
                    <a:bodyPr/>
                    <a:lstStyle/>
                    <a:p>
                      <a:r>
                        <a:rPr lang="en-US" dirty="0">
                          <a:latin typeface="Cambria" panose="02040503050406030204" pitchFamily="18" charset="0"/>
                          <a:ea typeface="Cambria" panose="02040503050406030204" pitchFamily="18" charset="0"/>
                        </a:rPr>
                        <a:t>Step-</a:t>
                      </a:r>
                      <a:r>
                        <a:rPr lang="en-US" sz="1400" dirty="0">
                          <a:latin typeface="Cambria" panose="02040503050406030204" pitchFamily="18" charset="0"/>
                          <a:ea typeface="Cambria" panose="02040503050406030204" pitchFamily="18" charset="0"/>
                        </a:rPr>
                        <a:t>10</a:t>
                      </a:r>
                      <a:endParaRPr lang="en-IN" sz="1400" dirty="0">
                        <a:latin typeface="Cambria" panose="02040503050406030204" pitchFamily="18" charset="0"/>
                        <a:ea typeface="Cambria" panose="02040503050406030204" pitchFamily="18" charset="0"/>
                      </a:endParaRPr>
                    </a:p>
                  </a:txBody>
                  <a:tcPr/>
                </a:tc>
                <a:tc>
                  <a:txBody>
                    <a:bodyPr/>
                    <a:lstStyle/>
                    <a:p>
                      <a:pPr algn="just"/>
                      <a:r>
                        <a:rPr lang="en-US" sz="1800" b="0" i="0" kern="1200" dirty="0">
                          <a:solidFill>
                            <a:schemeClr val="tx1"/>
                          </a:solidFill>
                          <a:effectLst/>
                          <a:latin typeface="Cambria" panose="02040503050406030204" pitchFamily="18" charset="0"/>
                          <a:ea typeface="Cambria" panose="02040503050406030204" pitchFamily="18" charset="0"/>
                          <a:cs typeface="+mn-cs"/>
                        </a:rPr>
                        <a:t>Response is forwarded to the MSC, which, once notified, authenticates the MS and initiates the ciphering of the call</a:t>
                      </a:r>
                      <a:endParaRPr lang="en-IN" dirty="0">
                        <a:latin typeface="Cambria" panose="02040503050406030204" pitchFamily="18" charset="0"/>
                        <a:ea typeface="Cambria" panose="02040503050406030204" pitchFamily="18" charset="0"/>
                      </a:endParaRPr>
                    </a:p>
                  </a:txBody>
                  <a:tcPr/>
                </a:tc>
                <a:extLst>
                  <a:ext uri="{0D108BD9-81ED-4DB2-BD59-A6C34878D82A}">
                    <a16:rowId xmlns:a16="http://schemas.microsoft.com/office/drawing/2014/main" val="10000"/>
                  </a:ext>
                </a:extLst>
              </a:tr>
            </a:tbl>
          </a:graphicData>
        </a:graphic>
      </p:graphicFrame>
      <p:graphicFrame>
        <p:nvGraphicFramePr>
          <p:cNvPr id="20" name="Content Placeholder 4">
            <a:extLst>
              <a:ext uri="{FF2B5EF4-FFF2-40B4-BE49-F238E27FC236}">
                <a16:creationId xmlns:a16="http://schemas.microsoft.com/office/drawing/2014/main" id="{A589182B-CBC5-1A33-F54F-CF60E0F89BD8}"/>
              </a:ext>
            </a:extLst>
          </p:cNvPr>
          <p:cNvGraphicFramePr>
            <a:graphicFrameLocks/>
          </p:cNvGraphicFramePr>
          <p:nvPr>
            <p:extLst>
              <p:ext uri="{D42A27DB-BD31-4B8C-83A1-F6EECF244321}">
                <p14:modId xmlns:p14="http://schemas.microsoft.com/office/powerpoint/2010/main" val="2395972415"/>
              </p:ext>
            </p:extLst>
          </p:nvPr>
        </p:nvGraphicFramePr>
        <p:xfrm>
          <a:off x="111759" y="4341042"/>
          <a:ext cx="6349207" cy="640080"/>
        </p:xfrm>
        <a:graphic>
          <a:graphicData uri="http://schemas.openxmlformats.org/drawingml/2006/table">
            <a:tbl>
              <a:tblPr firstRow="1" bandRow="1">
                <a:tableStyleId>{5940675A-B579-460E-94D1-54222C63F5DA}</a:tableStyleId>
              </a:tblPr>
              <a:tblGrid>
                <a:gridCol w="865534">
                  <a:extLst>
                    <a:ext uri="{9D8B030D-6E8A-4147-A177-3AD203B41FA5}">
                      <a16:colId xmlns:a16="http://schemas.microsoft.com/office/drawing/2014/main" val="20000"/>
                    </a:ext>
                  </a:extLst>
                </a:gridCol>
                <a:gridCol w="5483673">
                  <a:extLst>
                    <a:ext uri="{9D8B030D-6E8A-4147-A177-3AD203B41FA5}">
                      <a16:colId xmlns:a16="http://schemas.microsoft.com/office/drawing/2014/main" val="20001"/>
                    </a:ext>
                  </a:extLst>
                </a:gridCol>
              </a:tblGrid>
              <a:tr h="370840">
                <a:tc>
                  <a:txBody>
                    <a:bodyPr/>
                    <a:lstStyle/>
                    <a:p>
                      <a:r>
                        <a:rPr lang="en-US" dirty="0">
                          <a:latin typeface="Cambria" panose="02040503050406030204" pitchFamily="18" charset="0"/>
                          <a:ea typeface="Cambria" panose="02040503050406030204" pitchFamily="18" charset="0"/>
                        </a:rPr>
                        <a:t>Step-</a:t>
                      </a:r>
                      <a:r>
                        <a:rPr lang="en-US" sz="1400" dirty="0">
                          <a:latin typeface="Cambria" panose="02040503050406030204" pitchFamily="18" charset="0"/>
                          <a:ea typeface="Cambria" panose="02040503050406030204" pitchFamily="18" charset="0"/>
                        </a:rPr>
                        <a:t>11</a:t>
                      </a:r>
                      <a:endParaRPr lang="en-IN" sz="1400" dirty="0">
                        <a:latin typeface="Cambria" panose="02040503050406030204" pitchFamily="18" charset="0"/>
                        <a:ea typeface="Cambria" panose="02040503050406030204" pitchFamily="18" charset="0"/>
                      </a:endParaRPr>
                    </a:p>
                  </a:txBody>
                  <a:tcPr/>
                </a:tc>
                <a:tc>
                  <a:txBody>
                    <a:bodyPr/>
                    <a:lstStyle/>
                    <a:p>
                      <a:pPr algn="just"/>
                      <a:r>
                        <a:rPr lang="en-US" sz="1800" b="0" i="0" kern="1200" dirty="0">
                          <a:solidFill>
                            <a:schemeClr val="tx1"/>
                          </a:solidFill>
                          <a:effectLst/>
                          <a:latin typeface="Cambria" panose="02040503050406030204" pitchFamily="18" charset="0"/>
                          <a:ea typeface="Cambria" panose="02040503050406030204" pitchFamily="18" charset="0"/>
                          <a:cs typeface="+mn-cs"/>
                        </a:rPr>
                        <a:t>MSC sends back to the radio network the call confirmation message, the called MS starts to ring.</a:t>
                      </a:r>
                      <a:endParaRPr lang="en-IN" dirty="0">
                        <a:latin typeface="Cambria" panose="02040503050406030204" pitchFamily="18" charset="0"/>
                        <a:ea typeface="Cambria" panose="02040503050406030204" pitchFamily="18" charset="0"/>
                      </a:endParaRPr>
                    </a:p>
                  </a:txBody>
                  <a:tcPr/>
                </a:tc>
                <a:extLst>
                  <a:ext uri="{0D108BD9-81ED-4DB2-BD59-A6C34878D82A}">
                    <a16:rowId xmlns:a16="http://schemas.microsoft.com/office/drawing/2014/main" val="10000"/>
                  </a:ext>
                </a:extLst>
              </a:tr>
            </a:tbl>
          </a:graphicData>
        </a:graphic>
      </p:graphicFrame>
      <p:graphicFrame>
        <p:nvGraphicFramePr>
          <p:cNvPr id="21" name="Content Placeholder 4">
            <a:extLst>
              <a:ext uri="{FF2B5EF4-FFF2-40B4-BE49-F238E27FC236}">
                <a16:creationId xmlns:a16="http://schemas.microsoft.com/office/drawing/2014/main" id="{36C250BA-B313-DF80-BB67-4609CB6E1E25}"/>
              </a:ext>
            </a:extLst>
          </p:cNvPr>
          <p:cNvGraphicFramePr>
            <a:graphicFrameLocks/>
          </p:cNvGraphicFramePr>
          <p:nvPr>
            <p:extLst>
              <p:ext uri="{D42A27DB-BD31-4B8C-83A1-F6EECF244321}">
                <p14:modId xmlns:p14="http://schemas.microsoft.com/office/powerpoint/2010/main" val="916083343"/>
              </p:ext>
            </p:extLst>
          </p:nvPr>
        </p:nvGraphicFramePr>
        <p:xfrm>
          <a:off x="111759" y="4979309"/>
          <a:ext cx="6349207" cy="640080"/>
        </p:xfrm>
        <a:graphic>
          <a:graphicData uri="http://schemas.openxmlformats.org/drawingml/2006/table">
            <a:tbl>
              <a:tblPr firstRow="1" bandRow="1">
                <a:tableStyleId>{5940675A-B579-460E-94D1-54222C63F5DA}</a:tableStyleId>
              </a:tblPr>
              <a:tblGrid>
                <a:gridCol w="865534">
                  <a:extLst>
                    <a:ext uri="{9D8B030D-6E8A-4147-A177-3AD203B41FA5}">
                      <a16:colId xmlns:a16="http://schemas.microsoft.com/office/drawing/2014/main" val="20000"/>
                    </a:ext>
                  </a:extLst>
                </a:gridCol>
                <a:gridCol w="5483673">
                  <a:extLst>
                    <a:ext uri="{9D8B030D-6E8A-4147-A177-3AD203B41FA5}">
                      <a16:colId xmlns:a16="http://schemas.microsoft.com/office/drawing/2014/main" val="20001"/>
                    </a:ext>
                  </a:extLst>
                </a:gridCol>
              </a:tblGrid>
              <a:tr h="370840">
                <a:tc>
                  <a:txBody>
                    <a:bodyPr/>
                    <a:lstStyle/>
                    <a:p>
                      <a:r>
                        <a:rPr lang="en-US" dirty="0">
                          <a:latin typeface="Cambria" panose="02040503050406030204" pitchFamily="18" charset="0"/>
                          <a:ea typeface="Cambria" panose="02040503050406030204" pitchFamily="18" charset="0"/>
                        </a:rPr>
                        <a:t>Step-</a:t>
                      </a:r>
                      <a:r>
                        <a:rPr lang="en-US" sz="1400" dirty="0">
                          <a:latin typeface="Cambria" panose="02040503050406030204" pitchFamily="18" charset="0"/>
                          <a:ea typeface="Cambria" panose="02040503050406030204" pitchFamily="18" charset="0"/>
                        </a:rPr>
                        <a:t>12</a:t>
                      </a:r>
                      <a:endParaRPr lang="en-IN" sz="1400" dirty="0">
                        <a:latin typeface="Cambria" panose="02040503050406030204" pitchFamily="18" charset="0"/>
                        <a:ea typeface="Cambria" panose="02040503050406030204" pitchFamily="18" charset="0"/>
                      </a:endParaRPr>
                    </a:p>
                  </a:txBody>
                  <a:tcPr/>
                </a:tc>
                <a:tc>
                  <a:txBody>
                    <a:bodyPr/>
                    <a:lstStyle/>
                    <a:p>
                      <a:pPr algn="just"/>
                      <a:r>
                        <a:rPr lang="en-US" sz="1800" b="0" i="0" kern="1200" dirty="0">
                          <a:solidFill>
                            <a:schemeClr val="tx1"/>
                          </a:solidFill>
                          <a:effectLst/>
                          <a:latin typeface="Cambria" panose="02040503050406030204" pitchFamily="18" charset="0"/>
                          <a:ea typeface="Cambria" panose="02040503050406030204" pitchFamily="18" charset="0"/>
                          <a:cs typeface="+mn-cs"/>
                        </a:rPr>
                        <a:t>Then, MSC notifies the GMSC, which notifies the PSTN that the destination number is being alerted.</a:t>
                      </a:r>
                      <a:endParaRPr lang="en-IN" dirty="0">
                        <a:latin typeface="Cambria" panose="02040503050406030204" pitchFamily="18" charset="0"/>
                        <a:ea typeface="Cambria" panose="02040503050406030204" pitchFamily="18" charset="0"/>
                      </a:endParaRPr>
                    </a:p>
                  </a:txBody>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851222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pPr lvl="0"/>
            <a:r>
              <a:rPr lang="en-US" sz="3067" dirty="0">
                <a:solidFill>
                  <a:srgbClr val="00A4B6"/>
                </a:solidFill>
                <a:latin typeface="Cambria" panose="02040503050406030204" pitchFamily="18" charset="0"/>
                <a:ea typeface="Cambria" panose="02040503050406030204" pitchFamily="18" charset="0"/>
                <a:cs typeface="Proxima Nova"/>
                <a:sym typeface="Proxima Nova"/>
              </a:rPr>
              <a:t>What is GSM?</a:t>
            </a:r>
            <a:endParaRPr sz="3067" dirty="0">
              <a:solidFill>
                <a:srgbClr val="00A4B6"/>
              </a:solidFill>
              <a:latin typeface="Cambria" panose="02040503050406030204" pitchFamily="18" charset="0"/>
              <a:ea typeface="Cambria" panose="02040503050406030204" pitchFamily="18" charset="0"/>
              <a:cs typeface="Proxima Nova"/>
              <a:sym typeface="Proxima Nova"/>
            </a:endParaRPr>
          </a:p>
        </p:txBody>
      </p:sp>
      <p:sp>
        <p:nvSpPr>
          <p:cNvPr id="9" name="Content Placeholder 4">
            <a:extLst>
              <a:ext uri="{FF2B5EF4-FFF2-40B4-BE49-F238E27FC236}">
                <a16:creationId xmlns:a16="http://schemas.microsoft.com/office/drawing/2014/main" id="{BC605231-8325-8A11-93BF-5BBB83A916C5}"/>
              </a:ext>
            </a:extLst>
          </p:cNvPr>
          <p:cNvSpPr txBox="1">
            <a:spLocks/>
          </p:cNvSpPr>
          <p:nvPr/>
        </p:nvSpPr>
        <p:spPr>
          <a:xfrm>
            <a:off x="131181" y="944724"/>
            <a:ext cx="6673300" cy="5590565"/>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rgbClr val="5430AA"/>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5430AA"/>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5430AA"/>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5430AA"/>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5430AA"/>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r>
              <a:rPr kumimoji="0" lang="en-IN" sz="22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GSM</a:t>
            </a:r>
            <a:r>
              <a:rPr kumimoji="0" lang="en-IN" sz="22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(Global System for Mobile communications) is an </a:t>
            </a:r>
            <a:r>
              <a:rPr kumimoji="0" lang="en-IN" sz="22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open</a:t>
            </a:r>
            <a:r>
              <a:rPr kumimoji="0" lang="en-IN" sz="22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a:t>
            </a:r>
            <a:r>
              <a:rPr kumimoji="0" lang="en-IN" sz="22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digital</a:t>
            </a:r>
            <a:r>
              <a:rPr kumimoji="0" lang="en-IN" sz="22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cellular technology used for transmitting mobile </a:t>
            </a:r>
            <a:r>
              <a:rPr kumimoji="0" lang="en-IN" sz="22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voice</a:t>
            </a:r>
            <a:r>
              <a:rPr kumimoji="0" lang="en-IN" sz="22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and </a:t>
            </a:r>
            <a:r>
              <a:rPr kumimoji="0" lang="en-IN" sz="22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data services</a:t>
            </a:r>
            <a:r>
              <a:rPr kumimoji="0" lang="en-IN" sz="22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a:t>
            </a:r>
          </a:p>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endParaRPr kumimoji="0" lang="en-IN" sz="22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endParaRPr>
          </a:p>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r>
              <a:rPr kumimoji="0" lang="en-IN" sz="22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The concept of GSM emerged from a </a:t>
            </a:r>
            <a:r>
              <a:rPr kumimoji="0" lang="en-IN" sz="22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cell-based </a:t>
            </a:r>
            <a:r>
              <a:rPr kumimoji="0" lang="en-IN" sz="22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mobile radio system at </a:t>
            </a:r>
            <a:r>
              <a:rPr kumimoji="0" lang="en-IN" sz="22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Bell Laboratories </a:t>
            </a:r>
            <a:r>
              <a:rPr kumimoji="0" lang="en-IN" sz="22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in the early </a:t>
            </a:r>
            <a:r>
              <a:rPr kumimoji="0" lang="en-IN" sz="22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1970s</a:t>
            </a:r>
            <a:r>
              <a:rPr kumimoji="0" lang="en-IN" sz="22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a:t>
            </a:r>
          </a:p>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endParaRPr kumimoji="0" lang="en-IN" sz="22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endParaRPr>
          </a:p>
          <a:p>
            <a:pPr lvl="0">
              <a:defRPr/>
            </a:pPr>
            <a:r>
              <a:rPr kumimoji="0" lang="en-IN" sz="22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The use of </a:t>
            </a:r>
            <a:r>
              <a:rPr kumimoji="0" lang="en-IN" sz="22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harmonised spectrum </a:t>
            </a:r>
            <a:r>
              <a:rPr kumimoji="0" lang="en-IN" sz="2200" b="0" i="0" u="none" strike="noStrike" kern="1200" cap="none" spc="0" normalizeH="0" baseline="0" noProof="0" dirty="0">
                <a:ln>
                  <a:noFill/>
                </a:ln>
                <a:effectLst/>
                <a:uLnTx/>
                <a:uFillTx/>
                <a:latin typeface="Cambria" panose="02040503050406030204" pitchFamily="18" charset="0"/>
                <a:ea typeface="Cambria" panose="02040503050406030204" pitchFamily="18" charset="0"/>
              </a:rPr>
              <a:t>(</a:t>
            </a:r>
            <a:r>
              <a:rPr lang="en-US" sz="2200" dirty="0">
                <a:latin typeface="Cambria" panose="02040503050406030204" pitchFamily="18" charset="0"/>
                <a:ea typeface="Cambria" panose="02040503050406030204" pitchFamily="18" charset="0"/>
              </a:rPr>
              <a:t>uniform allocation of radio frequency bands</a:t>
            </a:r>
            <a:r>
              <a:rPr kumimoji="0" lang="en-IN" sz="2200" b="0" i="0" u="none" strike="noStrike" kern="1200" cap="none" spc="0" normalizeH="0" baseline="0" noProof="0" dirty="0">
                <a:ln>
                  <a:noFill/>
                </a:ln>
                <a:effectLst/>
                <a:uLnTx/>
                <a:uFillTx/>
                <a:latin typeface="Cambria" panose="02040503050406030204" pitchFamily="18" charset="0"/>
                <a:ea typeface="Cambria" panose="02040503050406030204" pitchFamily="18" charset="0"/>
              </a:rPr>
              <a:t>) </a:t>
            </a:r>
            <a:r>
              <a:rPr kumimoji="0" lang="en-IN" sz="22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across most of the globe, combined with GSM’s international </a:t>
            </a:r>
            <a:r>
              <a:rPr kumimoji="0" lang="en-IN" sz="22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roaming</a:t>
            </a:r>
            <a:r>
              <a:rPr kumimoji="0" lang="en-IN" sz="22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capability, allows travellers to access the same </a:t>
            </a:r>
            <a:r>
              <a:rPr kumimoji="0" lang="en-IN" sz="22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mobile services </a:t>
            </a:r>
            <a:r>
              <a:rPr kumimoji="0" lang="en-IN" sz="22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at </a:t>
            </a:r>
            <a:r>
              <a:rPr kumimoji="0" lang="en-IN" sz="22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home</a:t>
            </a:r>
            <a:r>
              <a:rPr kumimoji="0" lang="en-IN" sz="22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and </a:t>
            </a:r>
            <a:r>
              <a:rPr kumimoji="0" lang="en-IN" sz="22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abroad</a:t>
            </a:r>
            <a:r>
              <a:rPr kumimoji="0" lang="en-IN" sz="22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a:t>
            </a:r>
          </a:p>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endParaRPr kumimoji="0" lang="en-IN" sz="22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endParaRPr>
          </a:p>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r>
              <a:rPr kumimoji="0" lang="en-IN" sz="22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GSM enables individuals to be reached via the same mobile number in up to </a:t>
            </a:r>
            <a:r>
              <a:rPr kumimoji="0" lang="en-IN" sz="22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all </a:t>
            </a:r>
            <a:r>
              <a:rPr kumimoji="0" lang="en-IN" sz="22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countries in the world.</a:t>
            </a:r>
          </a:p>
        </p:txBody>
      </p:sp>
      <p:pic>
        <p:nvPicPr>
          <p:cNvPr id="10" name="Picture 2" descr="Iot GIF - Find on GIFER">
            <a:extLst>
              <a:ext uri="{FF2B5EF4-FFF2-40B4-BE49-F238E27FC236}">
                <a16:creationId xmlns:a16="http://schemas.microsoft.com/office/drawing/2014/main" id="{4FA243FF-890D-8570-0C91-024969C439F5}"/>
              </a:ext>
            </a:extLst>
          </p:cNvPr>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6804481" y="1563164"/>
            <a:ext cx="5147751" cy="29929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055138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pic>
        <p:nvPicPr>
          <p:cNvPr id="219" name="Google Shape;219;p26"/>
          <p:cNvPicPr preferRelativeResize="0"/>
          <p:nvPr/>
        </p:nvPicPr>
        <p:blipFill>
          <a:blip r:embed="rId3">
            <a:alphaModFix/>
          </a:blip>
          <a:stretch>
            <a:fillRect/>
          </a:stretch>
        </p:blipFill>
        <p:spPr>
          <a:xfrm>
            <a:off x="0" y="1"/>
            <a:ext cx="12192000" cy="6852444"/>
          </a:xfrm>
          <a:prstGeom prst="rect">
            <a:avLst/>
          </a:prstGeom>
          <a:noFill/>
          <a:ln>
            <a:noFill/>
          </a:ln>
        </p:spPr>
      </p:pic>
      <p:pic>
        <p:nvPicPr>
          <p:cNvPr id="220" name="Google Shape;220;p26"/>
          <p:cNvPicPr preferRelativeResize="0"/>
          <p:nvPr/>
        </p:nvPicPr>
        <p:blipFill>
          <a:blip r:embed="rId4">
            <a:alphaModFix/>
          </a:blip>
          <a:stretch>
            <a:fillRect/>
          </a:stretch>
        </p:blipFill>
        <p:spPr>
          <a:xfrm>
            <a:off x="6351" y="6334"/>
            <a:ext cx="12179300" cy="6845300"/>
          </a:xfrm>
          <a:prstGeom prst="rect">
            <a:avLst/>
          </a:prstGeom>
          <a:noFill/>
          <a:ln>
            <a:noFill/>
          </a:ln>
        </p:spPr>
      </p:pic>
      <p:sp>
        <p:nvSpPr>
          <p:cNvPr id="221" name="Google Shape;221;p26"/>
          <p:cNvSpPr txBox="1"/>
          <p:nvPr/>
        </p:nvSpPr>
        <p:spPr>
          <a:xfrm>
            <a:off x="416102" y="1173670"/>
            <a:ext cx="8190623" cy="1231066"/>
          </a:xfrm>
          <a:prstGeom prst="rect">
            <a:avLst/>
          </a:prstGeom>
          <a:noFill/>
          <a:ln>
            <a:noFill/>
          </a:ln>
        </p:spPr>
        <p:txBody>
          <a:bodyPr spcFirstLastPara="1" wrap="square" lIns="121900" tIns="121900" rIns="121900" bIns="121900" anchor="t" anchorCtr="0">
            <a:spAutoFit/>
          </a:bodyPr>
          <a:lstStyle/>
          <a:p>
            <a:pPr lvl="0"/>
            <a:r>
              <a:rPr lang="en-IN" sz="6400" b="1" dirty="0">
                <a:solidFill>
                  <a:schemeClr val="dk2"/>
                </a:solidFill>
                <a:latin typeface="Proxima Nova"/>
                <a:ea typeface="Proxima Nova"/>
                <a:cs typeface="Proxima Nova"/>
                <a:sym typeface="Proxima Nova"/>
              </a:rPr>
              <a:t>PLMN Interface</a:t>
            </a:r>
          </a:p>
        </p:txBody>
      </p:sp>
      <p:pic>
        <p:nvPicPr>
          <p:cNvPr id="225" name="Google Shape;225;p26"/>
          <p:cNvPicPr preferRelativeResize="0"/>
          <p:nvPr/>
        </p:nvPicPr>
        <p:blipFill>
          <a:blip r:embed="rId5">
            <a:alphaModFix/>
          </a:blip>
          <a:stretch>
            <a:fillRect/>
          </a:stretch>
        </p:blipFill>
        <p:spPr>
          <a:xfrm>
            <a:off x="9817918" y="198118"/>
            <a:ext cx="1993900" cy="495300"/>
          </a:xfrm>
          <a:prstGeom prst="rect">
            <a:avLst/>
          </a:prstGeom>
          <a:noFill/>
          <a:ln>
            <a:noFill/>
          </a:ln>
        </p:spPr>
      </p:pic>
    </p:spTree>
    <p:extLst>
      <p:ext uri="{BB962C8B-B14F-4D97-AF65-F5344CB8AC3E}">
        <p14:creationId xmlns:p14="http://schemas.microsoft.com/office/powerpoint/2010/main" val="301260130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r>
              <a:rPr lang="en-US" sz="3067" dirty="0">
                <a:solidFill>
                  <a:srgbClr val="00A4B6"/>
                </a:solidFill>
                <a:latin typeface="Cambria" panose="02040503050406030204" pitchFamily="18" charset="0"/>
                <a:ea typeface="Cambria" panose="02040503050406030204" pitchFamily="18" charset="0"/>
                <a:cs typeface="Proxima Nova"/>
                <a:sym typeface="Proxima Nova"/>
              </a:rPr>
              <a:t>PLMN Interface</a:t>
            </a:r>
          </a:p>
        </p:txBody>
      </p:sp>
      <p:sp>
        <p:nvSpPr>
          <p:cNvPr id="61" name="Cube 60">
            <a:extLst>
              <a:ext uri="{FF2B5EF4-FFF2-40B4-BE49-F238E27FC236}">
                <a16:creationId xmlns:a16="http://schemas.microsoft.com/office/drawing/2014/main" id="{0457C320-C874-5E87-5642-F7350ABC3108}"/>
              </a:ext>
            </a:extLst>
          </p:cNvPr>
          <p:cNvSpPr/>
          <p:nvPr/>
        </p:nvSpPr>
        <p:spPr>
          <a:xfrm>
            <a:off x="1306427" y="2219925"/>
            <a:ext cx="685800" cy="685800"/>
          </a:xfrm>
          <a:prstGeom prst="cube">
            <a:avLst/>
          </a:prstGeom>
          <a:gradFill rotWithShape="1">
            <a:gsLst>
              <a:gs pos="0">
                <a:srgbClr val="F19D19">
                  <a:lumMod val="110000"/>
                  <a:satMod val="105000"/>
                  <a:tint val="67000"/>
                </a:srgbClr>
              </a:gs>
              <a:gs pos="50000">
                <a:srgbClr val="F19D19">
                  <a:lumMod val="105000"/>
                  <a:satMod val="103000"/>
                  <a:tint val="73000"/>
                </a:srgbClr>
              </a:gs>
              <a:gs pos="100000">
                <a:srgbClr val="F19D19">
                  <a:lumMod val="105000"/>
                  <a:satMod val="109000"/>
                  <a:tint val="81000"/>
                </a:srgbClr>
              </a:gs>
            </a:gsLst>
            <a:lin ang="5400000" scaled="0"/>
          </a:gradFill>
          <a:ln w="6350" cap="flat" cmpd="sng" algn="ctr">
            <a:solidFill>
              <a:srgbClr val="F19D19"/>
            </a:solidFill>
            <a:prstDash val="solid"/>
            <a:miter lim="800000"/>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212121"/>
                </a:solidFill>
                <a:effectLst/>
                <a:uLnTx/>
                <a:uFillTx/>
                <a:latin typeface="Roboto Condensed"/>
                <a:ea typeface="+mn-ea"/>
                <a:cs typeface="+mn-cs"/>
              </a:rPr>
              <a:t>MSC</a:t>
            </a:r>
          </a:p>
        </p:txBody>
      </p:sp>
      <p:sp>
        <p:nvSpPr>
          <p:cNvPr id="62" name="Cube 61">
            <a:extLst>
              <a:ext uri="{FF2B5EF4-FFF2-40B4-BE49-F238E27FC236}">
                <a16:creationId xmlns:a16="http://schemas.microsoft.com/office/drawing/2014/main" id="{0F5C2E71-8B4D-5420-D162-95244A63DD56}"/>
              </a:ext>
            </a:extLst>
          </p:cNvPr>
          <p:cNvSpPr/>
          <p:nvPr/>
        </p:nvSpPr>
        <p:spPr>
          <a:xfrm>
            <a:off x="3878177" y="3460921"/>
            <a:ext cx="685800" cy="685800"/>
          </a:xfrm>
          <a:prstGeom prst="cube">
            <a:avLst/>
          </a:prstGeom>
          <a:gradFill rotWithShape="1">
            <a:gsLst>
              <a:gs pos="0">
                <a:srgbClr val="F19D19">
                  <a:lumMod val="110000"/>
                  <a:satMod val="105000"/>
                  <a:tint val="67000"/>
                </a:srgbClr>
              </a:gs>
              <a:gs pos="50000">
                <a:srgbClr val="F19D19">
                  <a:lumMod val="105000"/>
                  <a:satMod val="103000"/>
                  <a:tint val="73000"/>
                </a:srgbClr>
              </a:gs>
              <a:gs pos="100000">
                <a:srgbClr val="F19D19">
                  <a:lumMod val="105000"/>
                  <a:satMod val="109000"/>
                  <a:tint val="81000"/>
                </a:srgbClr>
              </a:gs>
            </a:gsLst>
            <a:lin ang="5400000" scaled="0"/>
          </a:gradFill>
          <a:ln w="6350" cap="flat" cmpd="sng" algn="ctr">
            <a:solidFill>
              <a:srgbClr val="F19D19"/>
            </a:solidFill>
            <a:prstDash val="solid"/>
            <a:miter lim="800000"/>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212121"/>
                </a:solidFill>
                <a:effectLst/>
                <a:uLnTx/>
                <a:uFillTx/>
                <a:latin typeface="Roboto Condensed"/>
                <a:ea typeface="+mn-ea"/>
                <a:cs typeface="+mn-cs"/>
              </a:rPr>
              <a:t>MSC</a:t>
            </a:r>
          </a:p>
        </p:txBody>
      </p:sp>
      <p:sp>
        <p:nvSpPr>
          <p:cNvPr id="63" name="Cube 62">
            <a:extLst>
              <a:ext uri="{FF2B5EF4-FFF2-40B4-BE49-F238E27FC236}">
                <a16:creationId xmlns:a16="http://schemas.microsoft.com/office/drawing/2014/main" id="{626E894E-AED6-C048-8C9A-E90E7432FE27}"/>
              </a:ext>
            </a:extLst>
          </p:cNvPr>
          <p:cNvSpPr/>
          <p:nvPr/>
        </p:nvSpPr>
        <p:spPr>
          <a:xfrm>
            <a:off x="7307177" y="2775121"/>
            <a:ext cx="762000" cy="685800"/>
          </a:xfrm>
          <a:prstGeom prst="cube">
            <a:avLst/>
          </a:prstGeom>
          <a:gradFill rotWithShape="1">
            <a:gsLst>
              <a:gs pos="0">
                <a:srgbClr val="F19D19">
                  <a:lumMod val="110000"/>
                  <a:satMod val="105000"/>
                  <a:tint val="67000"/>
                </a:srgbClr>
              </a:gs>
              <a:gs pos="50000">
                <a:srgbClr val="F19D19">
                  <a:lumMod val="105000"/>
                  <a:satMod val="103000"/>
                  <a:tint val="73000"/>
                </a:srgbClr>
              </a:gs>
              <a:gs pos="100000">
                <a:srgbClr val="F19D19">
                  <a:lumMod val="105000"/>
                  <a:satMod val="109000"/>
                  <a:tint val="81000"/>
                </a:srgbClr>
              </a:gs>
            </a:gsLst>
            <a:lin ang="5400000" scaled="0"/>
          </a:gradFill>
          <a:ln w="6350" cap="flat" cmpd="sng" algn="ctr">
            <a:solidFill>
              <a:srgbClr val="F19D19"/>
            </a:solidFill>
            <a:prstDash val="solid"/>
            <a:miter lim="800000"/>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212121"/>
                </a:solidFill>
                <a:effectLst/>
                <a:uLnTx/>
                <a:uFillTx/>
                <a:latin typeface="Roboto Condensed"/>
                <a:ea typeface="+mn-ea"/>
                <a:cs typeface="+mn-cs"/>
              </a:rPr>
              <a:t>GMSC</a:t>
            </a:r>
          </a:p>
        </p:txBody>
      </p:sp>
      <p:sp>
        <p:nvSpPr>
          <p:cNvPr id="64" name="Cube 63">
            <a:extLst>
              <a:ext uri="{FF2B5EF4-FFF2-40B4-BE49-F238E27FC236}">
                <a16:creationId xmlns:a16="http://schemas.microsoft.com/office/drawing/2014/main" id="{9D6351A2-2447-4B02-5D21-EB0C60D3B161}"/>
              </a:ext>
            </a:extLst>
          </p:cNvPr>
          <p:cNvSpPr/>
          <p:nvPr/>
        </p:nvSpPr>
        <p:spPr>
          <a:xfrm>
            <a:off x="2874877" y="4610100"/>
            <a:ext cx="648956" cy="546100"/>
          </a:xfrm>
          <a:prstGeom prst="cube">
            <a:avLst/>
          </a:prstGeom>
          <a:gradFill rotWithShape="1">
            <a:gsLst>
              <a:gs pos="0">
                <a:srgbClr val="F19D19">
                  <a:lumMod val="110000"/>
                  <a:satMod val="105000"/>
                  <a:tint val="67000"/>
                </a:srgbClr>
              </a:gs>
              <a:gs pos="50000">
                <a:srgbClr val="F19D19">
                  <a:lumMod val="105000"/>
                  <a:satMod val="103000"/>
                  <a:tint val="73000"/>
                </a:srgbClr>
              </a:gs>
              <a:gs pos="100000">
                <a:srgbClr val="F19D19">
                  <a:lumMod val="105000"/>
                  <a:satMod val="109000"/>
                  <a:tint val="81000"/>
                </a:srgbClr>
              </a:gs>
            </a:gsLst>
            <a:lin ang="5400000" scaled="0"/>
          </a:gradFill>
          <a:ln w="6350" cap="flat" cmpd="sng" algn="ctr">
            <a:solidFill>
              <a:srgbClr val="F19D19"/>
            </a:solidFill>
            <a:prstDash val="solid"/>
            <a:miter lim="800000"/>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212121"/>
                </a:solidFill>
                <a:effectLst/>
                <a:uLnTx/>
                <a:uFillTx/>
                <a:latin typeface="Roboto Condensed"/>
                <a:ea typeface="+mn-ea"/>
                <a:cs typeface="+mn-cs"/>
              </a:rPr>
              <a:t>BSC</a:t>
            </a:r>
          </a:p>
        </p:txBody>
      </p:sp>
      <p:sp>
        <p:nvSpPr>
          <p:cNvPr id="65" name="Can 7">
            <a:extLst>
              <a:ext uri="{FF2B5EF4-FFF2-40B4-BE49-F238E27FC236}">
                <a16:creationId xmlns:a16="http://schemas.microsoft.com/office/drawing/2014/main" id="{19C1EF09-6BAA-DEF1-8592-98DF08645ABD}"/>
              </a:ext>
            </a:extLst>
          </p:cNvPr>
          <p:cNvSpPr/>
          <p:nvPr/>
        </p:nvSpPr>
        <p:spPr>
          <a:xfrm>
            <a:off x="2874877" y="1600200"/>
            <a:ext cx="457200" cy="457200"/>
          </a:xfrm>
          <a:prstGeom prst="can">
            <a:avLst/>
          </a:prstGeom>
          <a:gradFill rotWithShape="1">
            <a:gsLst>
              <a:gs pos="0">
                <a:srgbClr val="8BC145">
                  <a:lumMod val="110000"/>
                  <a:satMod val="105000"/>
                  <a:tint val="67000"/>
                </a:srgbClr>
              </a:gs>
              <a:gs pos="50000">
                <a:srgbClr val="8BC145">
                  <a:lumMod val="105000"/>
                  <a:satMod val="103000"/>
                  <a:tint val="73000"/>
                </a:srgbClr>
              </a:gs>
              <a:gs pos="100000">
                <a:srgbClr val="8BC145">
                  <a:lumMod val="105000"/>
                  <a:satMod val="109000"/>
                  <a:tint val="81000"/>
                </a:srgbClr>
              </a:gs>
            </a:gsLst>
            <a:lin ang="5400000" scaled="0"/>
          </a:gradFill>
          <a:ln w="6350" cap="flat" cmpd="sng" algn="ctr">
            <a:solidFill>
              <a:srgbClr val="8BC14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212121"/>
                </a:solidFill>
                <a:effectLst/>
                <a:uLnTx/>
                <a:uFillTx/>
                <a:latin typeface="Roboto Condensed"/>
                <a:ea typeface="+mn-ea"/>
                <a:cs typeface="+mn-cs"/>
              </a:rPr>
              <a:t>EIR</a:t>
            </a:r>
          </a:p>
        </p:txBody>
      </p:sp>
      <p:sp>
        <p:nvSpPr>
          <p:cNvPr id="70" name="Can 8">
            <a:extLst>
              <a:ext uri="{FF2B5EF4-FFF2-40B4-BE49-F238E27FC236}">
                <a16:creationId xmlns:a16="http://schemas.microsoft.com/office/drawing/2014/main" id="{EF20012C-A65B-6905-7879-DEF0116EDE9A}"/>
              </a:ext>
            </a:extLst>
          </p:cNvPr>
          <p:cNvSpPr/>
          <p:nvPr/>
        </p:nvSpPr>
        <p:spPr>
          <a:xfrm>
            <a:off x="6926177" y="1004115"/>
            <a:ext cx="457200" cy="457200"/>
          </a:xfrm>
          <a:prstGeom prst="can">
            <a:avLst/>
          </a:prstGeom>
          <a:gradFill rotWithShape="1">
            <a:gsLst>
              <a:gs pos="0">
                <a:srgbClr val="8BC145">
                  <a:lumMod val="110000"/>
                  <a:satMod val="105000"/>
                  <a:tint val="67000"/>
                </a:srgbClr>
              </a:gs>
              <a:gs pos="50000">
                <a:srgbClr val="8BC145">
                  <a:lumMod val="105000"/>
                  <a:satMod val="103000"/>
                  <a:tint val="73000"/>
                </a:srgbClr>
              </a:gs>
              <a:gs pos="100000">
                <a:srgbClr val="8BC145">
                  <a:lumMod val="105000"/>
                  <a:satMod val="109000"/>
                  <a:tint val="81000"/>
                </a:srgbClr>
              </a:gs>
            </a:gsLst>
            <a:lin ang="5400000" scaled="0"/>
          </a:gradFill>
          <a:ln w="6350" cap="flat" cmpd="sng" algn="ctr">
            <a:solidFill>
              <a:srgbClr val="8BC14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212121"/>
                </a:solidFill>
                <a:effectLst/>
                <a:uLnTx/>
                <a:uFillTx/>
                <a:latin typeface="Roboto Condensed"/>
                <a:ea typeface="+mn-ea"/>
                <a:cs typeface="+mn-cs"/>
              </a:rPr>
              <a:t>HLR</a:t>
            </a:r>
          </a:p>
        </p:txBody>
      </p:sp>
      <p:sp>
        <p:nvSpPr>
          <p:cNvPr id="71" name="Can 9">
            <a:extLst>
              <a:ext uri="{FF2B5EF4-FFF2-40B4-BE49-F238E27FC236}">
                <a16:creationId xmlns:a16="http://schemas.microsoft.com/office/drawing/2014/main" id="{016173FB-6718-9F60-06CB-A9938D36542C}"/>
              </a:ext>
            </a:extLst>
          </p:cNvPr>
          <p:cNvSpPr/>
          <p:nvPr/>
        </p:nvSpPr>
        <p:spPr>
          <a:xfrm>
            <a:off x="7764377" y="1618606"/>
            <a:ext cx="457200" cy="457200"/>
          </a:xfrm>
          <a:prstGeom prst="can">
            <a:avLst/>
          </a:prstGeom>
          <a:gradFill rotWithShape="1">
            <a:gsLst>
              <a:gs pos="0">
                <a:srgbClr val="8BC145">
                  <a:lumMod val="110000"/>
                  <a:satMod val="105000"/>
                  <a:tint val="67000"/>
                </a:srgbClr>
              </a:gs>
              <a:gs pos="50000">
                <a:srgbClr val="8BC145">
                  <a:lumMod val="105000"/>
                  <a:satMod val="103000"/>
                  <a:tint val="73000"/>
                </a:srgbClr>
              </a:gs>
              <a:gs pos="100000">
                <a:srgbClr val="8BC145">
                  <a:lumMod val="105000"/>
                  <a:satMod val="109000"/>
                  <a:tint val="81000"/>
                </a:srgbClr>
              </a:gs>
            </a:gsLst>
            <a:lin ang="5400000" scaled="0"/>
          </a:gradFill>
          <a:ln w="6350" cap="flat" cmpd="sng" algn="ctr">
            <a:solidFill>
              <a:srgbClr val="8BC14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212121"/>
                </a:solidFill>
                <a:effectLst/>
                <a:uLnTx/>
                <a:uFillTx/>
                <a:latin typeface="Roboto Condensed"/>
                <a:ea typeface="+mn-ea"/>
                <a:cs typeface="+mn-cs"/>
              </a:rPr>
              <a:t>AUC</a:t>
            </a:r>
          </a:p>
        </p:txBody>
      </p:sp>
      <p:sp>
        <p:nvSpPr>
          <p:cNvPr id="72" name="Can 10">
            <a:extLst>
              <a:ext uri="{FF2B5EF4-FFF2-40B4-BE49-F238E27FC236}">
                <a16:creationId xmlns:a16="http://schemas.microsoft.com/office/drawing/2014/main" id="{7787B278-63DA-BD2F-7D19-1E776F470D58}"/>
              </a:ext>
            </a:extLst>
          </p:cNvPr>
          <p:cNvSpPr/>
          <p:nvPr/>
        </p:nvSpPr>
        <p:spPr>
          <a:xfrm>
            <a:off x="3913273" y="4388665"/>
            <a:ext cx="457200" cy="457200"/>
          </a:xfrm>
          <a:prstGeom prst="can">
            <a:avLst/>
          </a:prstGeom>
          <a:gradFill rotWithShape="1">
            <a:gsLst>
              <a:gs pos="0">
                <a:srgbClr val="8BC145">
                  <a:lumMod val="110000"/>
                  <a:satMod val="105000"/>
                  <a:tint val="67000"/>
                </a:srgbClr>
              </a:gs>
              <a:gs pos="50000">
                <a:srgbClr val="8BC145">
                  <a:lumMod val="105000"/>
                  <a:satMod val="103000"/>
                  <a:tint val="73000"/>
                </a:srgbClr>
              </a:gs>
              <a:gs pos="100000">
                <a:srgbClr val="8BC145">
                  <a:lumMod val="105000"/>
                  <a:satMod val="109000"/>
                  <a:tint val="81000"/>
                </a:srgbClr>
              </a:gs>
            </a:gsLst>
            <a:lin ang="5400000" scaled="0"/>
          </a:gradFill>
          <a:ln w="6350" cap="flat" cmpd="sng" algn="ctr">
            <a:solidFill>
              <a:srgbClr val="8BC14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212121"/>
                </a:solidFill>
                <a:effectLst/>
                <a:uLnTx/>
                <a:uFillTx/>
                <a:latin typeface="Roboto Condensed"/>
                <a:ea typeface="+mn-ea"/>
                <a:cs typeface="+mn-cs"/>
              </a:rPr>
              <a:t>VLR</a:t>
            </a:r>
          </a:p>
        </p:txBody>
      </p:sp>
      <p:sp>
        <p:nvSpPr>
          <p:cNvPr id="73" name="Can 11">
            <a:extLst>
              <a:ext uri="{FF2B5EF4-FFF2-40B4-BE49-F238E27FC236}">
                <a16:creationId xmlns:a16="http://schemas.microsoft.com/office/drawing/2014/main" id="{1C73EEC9-92CF-DFC7-99D2-71E689883897}"/>
              </a:ext>
            </a:extLst>
          </p:cNvPr>
          <p:cNvSpPr/>
          <p:nvPr/>
        </p:nvSpPr>
        <p:spPr>
          <a:xfrm>
            <a:off x="7373852" y="3931636"/>
            <a:ext cx="457200" cy="457200"/>
          </a:xfrm>
          <a:prstGeom prst="can">
            <a:avLst/>
          </a:prstGeom>
          <a:gradFill rotWithShape="1">
            <a:gsLst>
              <a:gs pos="0">
                <a:srgbClr val="8BC145">
                  <a:lumMod val="110000"/>
                  <a:satMod val="105000"/>
                  <a:tint val="67000"/>
                </a:srgbClr>
              </a:gs>
              <a:gs pos="50000">
                <a:srgbClr val="8BC145">
                  <a:lumMod val="105000"/>
                  <a:satMod val="103000"/>
                  <a:tint val="73000"/>
                </a:srgbClr>
              </a:gs>
              <a:gs pos="100000">
                <a:srgbClr val="8BC145">
                  <a:lumMod val="105000"/>
                  <a:satMod val="109000"/>
                  <a:tint val="81000"/>
                </a:srgbClr>
              </a:gs>
            </a:gsLst>
            <a:lin ang="5400000" scaled="0"/>
          </a:gradFill>
          <a:ln w="6350" cap="flat" cmpd="sng" algn="ctr">
            <a:solidFill>
              <a:srgbClr val="8BC14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212121"/>
                </a:solidFill>
                <a:effectLst/>
                <a:uLnTx/>
                <a:uFillTx/>
                <a:latin typeface="Roboto Condensed"/>
                <a:ea typeface="+mn-ea"/>
                <a:cs typeface="+mn-cs"/>
              </a:rPr>
              <a:t>VLR</a:t>
            </a:r>
          </a:p>
        </p:txBody>
      </p:sp>
      <p:sp>
        <p:nvSpPr>
          <p:cNvPr id="74" name="Can 12">
            <a:extLst>
              <a:ext uri="{FF2B5EF4-FFF2-40B4-BE49-F238E27FC236}">
                <a16:creationId xmlns:a16="http://schemas.microsoft.com/office/drawing/2014/main" id="{8C707AA5-EEF2-2F08-2E95-57262A302CEB}"/>
              </a:ext>
            </a:extLst>
          </p:cNvPr>
          <p:cNvSpPr/>
          <p:nvPr/>
        </p:nvSpPr>
        <p:spPr>
          <a:xfrm>
            <a:off x="1335002" y="3135740"/>
            <a:ext cx="457200" cy="457200"/>
          </a:xfrm>
          <a:prstGeom prst="can">
            <a:avLst/>
          </a:prstGeom>
          <a:gradFill rotWithShape="1">
            <a:gsLst>
              <a:gs pos="0">
                <a:srgbClr val="8BC145">
                  <a:lumMod val="110000"/>
                  <a:satMod val="105000"/>
                  <a:tint val="67000"/>
                </a:srgbClr>
              </a:gs>
              <a:gs pos="50000">
                <a:srgbClr val="8BC145">
                  <a:lumMod val="105000"/>
                  <a:satMod val="103000"/>
                  <a:tint val="73000"/>
                </a:srgbClr>
              </a:gs>
              <a:gs pos="100000">
                <a:srgbClr val="8BC145">
                  <a:lumMod val="105000"/>
                  <a:satMod val="109000"/>
                  <a:tint val="81000"/>
                </a:srgbClr>
              </a:gs>
            </a:gsLst>
            <a:lin ang="5400000" scaled="0"/>
          </a:gradFill>
          <a:ln w="6350" cap="flat" cmpd="sng" algn="ctr">
            <a:solidFill>
              <a:srgbClr val="8BC14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212121"/>
                </a:solidFill>
                <a:effectLst/>
                <a:uLnTx/>
                <a:uFillTx/>
                <a:latin typeface="Roboto Condensed"/>
                <a:ea typeface="+mn-ea"/>
                <a:cs typeface="+mn-cs"/>
              </a:rPr>
              <a:t>VLR</a:t>
            </a:r>
          </a:p>
        </p:txBody>
      </p:sp>
      <p:sp>
        <p:nvSpPr>
          <p:cNvPr id="75" name="Cube 74">
            <a:extLst>
              <a:ext uri="{FF2B5EF4-FFF2-40B4-BE49-F238E27FC236}">
                <a16:creationId xmlns:a16="http://schemas.microsoft.com/office/drawing/2014/main" id="{B6D3E5FC-CD84-C17F-BEE5-D5B44AF76A38}"/>
              </a:ext>
            </a:extLst>
          </p:cNvPr>
          <p:cNvSpPr/>
          <p:nvPr/>
        </p:nvSpPr>
        <p:spPr>
          <a:xfrm>
            <a:off x="2658977" y="5791200"/>
            <a:ext cx="622300" cy="546100"/>
          </a:xfrm>
          <a:prstGeom prst="cube">
            <a:avLst/>
          </a:prstGeom>
          <a:gradFill rotWithShape="1">
            <a:gsLst>
              <a:gs pos="0">
                <a:srgbClr val="F19D19">
                  <a:lumMod val="110000"/>
                  <a:satMod val="105000"/>
                  <a:tint val="67000"/>
                </a:srgbClr>
              </a:gs>
              <a:gs pos="50000">
                <a:srgbClr val="F19D19">
                  <a:lumMod val="105000"/>
                  <a:satMod val="103000"/>
                  <a:tint val="73000"/>
                </a:srgbClr>
              </a:gs>
              <a:gs pos="100000">
                <a:srgbClr val="F19D19">
                  <a:lumMod val="105000"/>
                  <a:satMod val="109000"/>
                  <a:tint val="81000"/>
                </a:srgbClr>
              </a:gs>
            </a:gsLst>
            <a:lin ang="5400000" scaled="0"/>
          </a:gradFill>
          <a:ln w="6350" cap="flat" cmpd="sng" algn="ctr">
            <a:solidFill>
              <a:srgbClr val="F19D19"/>
            </a:solidFill>
            <a:prstDash val="solid"/>
            <a:miter lim="800000"/>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212121"/>
                </a:solidFill>
                <a:effectLst/>
                <a:uLnTx/>
                <a:uFillTx/>
                <a:latin typeface="Roboto Condensed"/>
                <a:ea typeface="+mn-ea"/>
                <a:cs typeface="+mn-cs"/>
              </a:rPr>
              <a:t>BTS</a:t>
            </a:r>
          </a:p>
        </p:txBody>
      </p:sp>
      <p:sp>
        <p:nvSpPr>
          <p:cNvPr id="76" name="Cube 75">
            <a:extLst>
              <a:ext uri="{FF2B5EF4-FFF2-40B4-BE49-F238E27FC236}">
                <a16:creationId xmlns:a16="http://schemas.microsoft.com/office/drawing/2014/main" id="{643D49D8-E513-3E80-12E3-B47B9A0A8EE0}"/>
              </a:ext>
            </a:extLst>
          </p:cNvPr>
          <p:cNvSpPr/>
          <p:nvPr/>
        </p:nvSpPr>
        <p:spPr>
          <a:xfrm>
            <a:off x="1712827" y="5156200"/>
            <a:ext cx="704850" cy="546100"/>
          </a:xfrm>
          <a:prstGeom prst="cube">
            <a:avLst/>
          </a:prstGeom>
          <a:gradFill rotWithShape="1">
            <a:gsLst>
              <a:gs pos="0">
                <a:srgbClr val="F19D19">
                  <a:lumMod val="110000"/>
                  <a:satMod val="105000"/>
                  <a:tint val="67000"/>
                </a:srgbClr>
              </a:gs>
              <a:gs pos="50000">
                <a:srgbClr val="F19D19">
                  <a:lumMod val="105000"/>
                  <a:satMod val="103000"/>
                  <a:tint val="73000"/>
                </a:srgbClr>
              </a:gs>
              <a:gs pos="100000">
                <a:srgbClr val="F19D19">
                  <a:lumMod val="105000"/>
                  <a:satMod val="109000"/>
                  <a:tint val="81000"/>
                </a:srgbClr>
              </a:gs>
            </a:gsLst>
            <a:lin ang="5400000" scaled="0"/>
          </a:gradFill>
          <a:ln w="6350" cap="flat" cmpd="sng" algn="ctr">
            <a:solidFill>
              <a:srgbClr val="F19D19"/>
            </a:solidFill>
            <a:prstDash val="solid"/>
            <a:miter lim="800000"/>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212121"/>
                </a:solidFill>
                <a:effectLst/>
                <a:uLnTx/>
                <a:uFillTx/>
                <a:latin typeface="Roboto Condensed"/>
                <a:ea typeface="+mn-ea"/>
                <a:cs typeface="+mn-cs"/>
              </a:rPr>
              <a:t>BTS</a:t>
            </a:r>
          </a:p>
        </p:txBody>
      </p:sp>
      <p:sp>
        <p:nvSpPr>
          <p:cNvPr id="77" name="Hexagon 76">
            <a:extLst>
              <a:ext uri="{FF2B5EF4-FFF2-40B4-BE49-F238E27FC236}">
                <a16:creationId xmlns:a16="http://schemas.microsoft.com/office/drawing/2014/main" id="{2FCEB8E1-BF21-8BBE-3FD2-C124E4C1EFFF}"/>
              </a:ext>
            </a:extLst>
          </p:cNvPr>
          <p:cNvSpPr/>
          <p:nvPr/>
        </p:nvSpPr>
        <p:spPr>
          <a:xfrm>
            <a:off x="1473249" y="4918160"/>
            <a:ext cx="1185728" cy="1022179"/>
          </a:xfrm>
          <a:prstGeom prst="hexagon">
            <a:avLst/>
          </a:prstGeom>
          <a:noFill/>
          <a:ln w="9525" cap="flat" cmpd="sng" algn="ctr">
            <a:solidFill>
              <a:srgbClr val="909090"/>
            </a:solidFill>
            <a:prstDash val="solid"/>
            <a:roun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909090"/>
              </a:solidFill>
              <a:effectLst/>
              <a:uLnTx/>
              <a:uFillTx/>
              <a:latin typeface="Roboto Condensed"/>
              <a:ea typeface="+mn-ea"/>
              <a:cs typeface="+mn-cs"/>
            </a:endParaRPr>
          </a:p>
        </p:txBody>
      </p:sp>
      <p:sp>
        <p:nvSpPr>
          <p:cNvPr id="78" name="Hexagon 77">
            <a:extLst>
              <a:ext uri="{FF2B5EF4-FFF2-40B4-BE49-F238E27FC236}">
                <a16:creationId xmlns:a16="http://schemas.microsoft.com/office/drawing/2014/main" id="{C591E1C7-C556-7FBE-4A2D-A7BA75599C5C}"/>
              </a:ext>
            </a:extLst>
          </p:cNvPr>
          <p:cNvSpPr>
            <a:spLocks noChangeAspect="1"/>
          </p:cNvSpPr>
          <p:nvPr/>
        </p:nvSpPr>
        <p:spPr>
          <a:xfrm>
            <a:off x="2396313" y="5454821"/>
            <a:ext cx="1127520" cy="972000"/>
          </a:xfrm>
          <a:prstGeom prst="hexagon">
            <a:avLst/>
          </a:prstGeom>
          <a:noFill/>
          <a:ln w="9525" cap="flat" cmpd="sng" algn="ctr">
            <a:solidFill>
              <a:srgbClr val="909090"/>
            </a:solidFill>
            <a:prstDash val="solid"/>
            <a:roun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909090"/>
              </a:solidFill>
              <a:effectLst/>
              <a:uLnTx/>
              <a:uFillTx/>
              <a:latin typeface="Roboto Condensed"/>
              <a:ea typeface="+mn-ea"/>
              <a:cs typeface="+mn-cs"/>
            </a:endParaRPr>
          </a:p>
        </p:txBody>
      </p:sp>
      <p:cxnSp>
        <p:nvCxnSpPr>
          <p:cNvPr id="79" name="Straight Connector 78">
            <a:extLst>
              <a:ext uri="{FF2B5EF4-FFF2-40B4-BE49-F238E27FC236}">
                <a16:creationId xmlns:a16="http://schemas.microsoft.com/office/drawing/2014/main" id="{CD0B4A9D-32BF-7729-7EFA-E18DCD5CD25C}"/>
              </a:ext>
            </a:extLst>
          </p:cNvPr>
          <p:cNvCxnSpPr>
            <a:cxnSpLocks/>
            <a:stCxn id="61" idx="4"/>
            <a:endCxn id="62" idx="1"/>
          </p:cNvCxnSpPr>
          <p:nvPr/>
        </p:nvCxnSpPr>
        <p:spPr>
          <a:xfrm>
            <a:off x="1820777" y="2648550"/>
            <a:ext cx="2314575" cy="983821"/>
          </a:xfrm>
          <a:prstGeom prst="line">
            <a:avLst/>
          </a:prstGeom>
          <a:noFill/>
          <a:ln w="12700" cap="flat" cmpd="sng" algn="ctr">
            <a:solidFill>
              <a:srgbClr val="212121"/>
            </a:solidFill>
            <a:prstDash val="solid"/>
            <a:miter lim="800000"/>
          </a:ln>
          <a:effectLst/>
        </p:spPr>
      </p:cxnSp>
      <p:cxnSp>
        <p:nvCxnSpPr>
          <p:cNvPr id="80" name="Straight Connector 79">
            <a:extLst>
              <a:ext uri="{FF2B5EF4-FFF2-40B4-BE49-F238E27FC236}">
                <a16:creationId xmlns:a16="http://schemas.microsoft.com/office/drawing/2014/main" id="{F61BCDBA-3DDF-D2DE-CB5C-F302155ED1C7}"/>
              </a:ext>
            </a:extLst>
          </p:cNvPr>
          <p:cNvCxnSpPr>
            <a:cxnSpLocks/>
            <a:stCxn id="63" idx="2"/>
            <a:endCxn id="62" idx="4"/>
          </p:cNvCxnSpPr>
          <p:nvPr/>
        </p:nvCxnSpPr>
        <p:spPr>
          <a:xfrm flipH="1">
            <a:off x="4392527" y="3203746"/>
            <a:ext cx="2914650" cy="685800"/>
          </a:xfrm>
          <a:prstGeom prst="line">
            <a:avLst/>
          </a:prstGeom>
          <a:noFill/>
          <a:ln w="12700" cap="flat" cmpd="sng" algn="ctr">
            <a:solidFill>
              <a:srgbClr val="212121"/>
            </a:solidFill>
            <a:prstDash val="solid"/>
            <a:miter lim="800000"/>
          </a:ln>
          <a:effectLst/>
        </p:spPr>
      </p:cxnSp>
      <p:cxnSp>
        <p:nvCxnSpPr>
          <p:cNvPr id="81" name="Straight Connector 80">
            <a:extLst>
              <a:ext uri="{FF2B5EF4-FFF2-40B4-BE49-F238E27FC236}">
                <a16:creationId xmlns:a16="http://schemas.microsoft.com/office/drawing/2014/main" id="{276B2058-8FE8-8EBE-B34A-C941E6909D10}"/>
              </a:ext>
            </a:extLst>
          </p:cNvPr>
          <p:cNvCxnSpPr>
            <a:cxnSpLocks/>
            <a:stCxn id="62" idx="2"/>
            <a:endCxn id="64" idx="1"/>
          </p:cNvCxnSpPr>
          <p:nvPr/>
        </p:nvCxnSpPr>
        <p:spPr>
          <a:xfrm flipH="1">
            <a:off x="3131093" y="3889546"/>
            <a:ext cx="747084" cy="857079"/>
          </a:xfrm>
          <a:prstGeom prst="line">
            <a:avLst/>
          </a:prstGeom>
          <a:noFill/>
          <a:ln w="12700" cap="flat" cmpd="sng" algn="ctr">
            <a:solidFill>
              <a:srgbClr val="212121"/>
            </a:solidFill>
            <a:prstDash val="solid"/>
            <a:miter lim="800000"/>
          </a:ln>
          <a:effectLst/>
        </p:spPr>
      </p:cxnSp>
      <p:cxnSp>
        <p:nvCxnSpPr>
          <p:cNvPr id="82" name="Straight Connector 81">
            <a:extLst>
              <a:ext uri="{FF2B5EF4-FFF2-40B4-BE49-F238E27FC236}">
                <a16:creationId xmlns:a16="http://schemas.microsoft.com/office/drawing/2014/main" id="{2F6EBB55-7FF8-7C05-5541-8382239D1272}"/>
              </a:ext>
            </a:extLst>
          </p:cNvPr>
          <p:cNvCxnSpPr>
            <a:cxnSpLocks/>
            <a:stCxn id="76" idx="5"/>
            <a:endCxn id="64" idx="2"/>
          </p:cNvCxnSpPr>
          <p:nvPr/>
        </p:nvCxnSpPr>
        <p:spPr>
          <a:xfrm flipV="1">
            <a:off x="2417677" y="4951413"/>
            <a:ext cx="457200" cy="409575"/>
          </a:xfrm>
          <a:prstGeom prst="line">
            <a:avLst/>
          </a:prstGeom>
          <a:noFill/>
          <a:ln w="12700" cap="flat" cmpd="sng" algn="ctr">
            <a:solidFill>
              <a:srgbClr val="212121"/>
            </a:solidFill>
            <a:prstDash val="solid"/>
            <a:miter lim="800000"/>
          </a:ln>
          <a:effectLst/>
        </p:spPr>
      </p:cxnSp>
      <p:cxnSp>
        <p:nvCxnSpPr>
          <p:cNvPr id="83" name="Straight Connector 82">
            <a:extLst>
              <a:ext uri="{FF2B5EF4-FFF2-40B4-BE49-F238E27FC236}">
                <a16:creationId xmlns:a16="http://schemas.microsoft.com/office/drawing/2014/main" id="{EB9546A1-4FC2-C471-E21A-F3FA49342B41}"/>
              </a:ext>
            </a:extLst>
          </p:cNvPr>
          <p:cNvCxnSpPr>
            <a:cxnSpLocks/>
            <a:endCxn id="64" idx="3"/>
          </p:cNvCxnSpPr>
          <p:nvPr/>
        </p:nvCxnSpPr>
        <p:spPr>
          <a:xfrm flipV="1">
            <a:off x="2951077" y="5156200"/>
            <a:ext cx="180016" cy="635000"/>
          </a:xfrm>
          <a:prstGeom prst="line">
            <a:avLst/>
          </a:prstGeom>
          <a:noFill/>
          <a:ln w="12700" cap="flat" cmpd="sng" algn="ctr">
            <a:solidFill>
              <a:srgbClr val="212121"/>
            </a:solidFill>
            <a:prstDash val="solid"/>
            <a:miter lim="800000"/>
          </a:ln>
          <a:effectLst/>
        </p:spPr>
      </p:cxnSp>
      <p:cxnSp>
        <p:nvCxnSpPr>
          <p:cNvPr id="84" name="Straight Connector 83">
            <a:extLst>
              <a:ext uri="{FF2B5EF4-FFF2-40B4-BE49-F238E27FC236}">
                <a16:creationId xmlns:a16="http://schemas.microsoft.com/office/drawing/2014/main" id="{A4D98F48-C7E6-2437-5539-A992E866EF71}"/>
              </a:ext>
            </a:extLst>
          </p:cNvPr>
          <p:cNvCxnSpPr>
            <a:cxnSpLocks/>
            <a:stCxn id="73" idx="1"/>
            <a:endCxn id="63" idx="3"/>
          </p:cNvCxnSpPr>
          <p:nvPr/>
        </p:nvCxnSpPr>
        <p:spPr>
          <a:xfrm flipV="1">
            <a:off x="7602452" y="3460921"/>
            <a:ext cx="0" cy="470715"/>
          </a:xfrm>
          <a:prstGeom prst="line">
            <a:avLst/>
          </a:prstGeom>
          <a:noFill/>
          <a:ln w="12700" cap="flat" cmpd="sng" algn="ctr">
            <a:solidFill>
              <a:srgbClr val="212121"/>
            </a:solidFill>
            <a:prstDash val="solid"/>
            <a:miter lim="800000"/>
          </a:ln>
          <a:effectLst/>
        </p:spPr>
      </p:cxnSp>
      <p:cxnSp>
        <p:nvCxnSpPr>
          <p:cNvPr id="85" name="Straight Connector 84">
            <a:extLst>
              <a:ext uri="{FF2B5EF4-FFF2-40B4-BE49-F238E27FC236}">
                <a16:creationId xmlns:a16="http://schemas.microsoft.com/office/drawing/2014/main" id="{88A8657E-75C0-FFA4-770E-7F5AC3A89388}"/>
              </a:ext>
            </a:extLst>
          </p:cNvPr>
          <p:cNvCxnSpPr>
            <a:cxnSpLocks/>
            <a:stCxn id="63" idx="5"/>
          </p:cNvCxnSpPr>
          <p:nvPr/>
        </p:nvCxnSpPr>
        <p:spPr>
          <a:xfrm>
            <a:off x="8069177" y="3032296"/>
            <a:ext cx="457200" cy="0"/>
          </a:xfrm>
          <a:prstGeom prst="line">
            <a:avLst/>
          </a:prstGeom>
          <a:noFill/>
          <a:ln w="12700" cap="flat" cmpd="sng" algn="ctr">
            <a:solidFill>
              <a:srgbClr val="212121"/>
            </a:solidFill>
            <a:prstDash val="solid"/>
            <a:miter lim="800000"/>
          </a:ln>
          <a:effectLst/>
        </p:spPr>
      </p:cxnSp>
      <p:sp>
        <p:nvSpPr>
          <p:cNvPr id="86" name="Cloud 85">
            <a:extLst>
              <a:ext uri="{FF2B5EF4-FFF2-40B4-BE49-F238E27FC236}">
                <a16:creationId xmlns:a16="http://schemas.microsoft.com/office/drawing/2014/main" id="{CEDF4EC0-64EE-292E-1FA5-FB509D80B58A}"/>
              </a:ext>
            </a:extLst>
          </p:cNvPr>
          <p:cNvSpPr/>
          <p:nvPr/>
        </p:nvSpPr>
        <p:spPr>
          <a:xfrm>
            <a:off x="3878177" y="1524000"/>
            <a:ext cx="2686050" cy="1415835"/>
          </a:xfrm>
          <a:prstGeom prst="cloud">
            <a:avLst/>
          </a:prstGeom>
          <a:noFill/>
          <a:ln w="12700" cap="flat" cmpd="sng" algn="ctr">
            <a:solidFill>
              <a:srgbClr val="909090"/>
            </a:solidFill>
            <a:prstDash val="solid"/>
            <a:roun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212121"/>
                </a:solidFill>
                <a:effectLst/>
                <a:uLnTx/>
                <a:uFillTx/>
                <a:latin typeface="Roboto Condensed"/>
                <a:ea typeface="+mn-ea"/>
                <a:cs typeface="+mn-cs"/>
              </a:rPr>
              <a:t>SS#7 Network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212121"/>
                </a:solidFill>
                <a:effectLst/>
                <a:uLnTx/>
                <a:uFillTx/>
                <a:latin typeface="Roboto Condensed"/>
                <a:ea typeface="+mn-ea"/>
                <a:cs typeface="+mn-cs"/>
              </a:rPr>
              <a:t>&amp;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212121"/>
                </a:solidFill>
                <a:effectLst/>
                <a:uLnTx/>
                <a:uFillTx/>
                <a:latin typeface="Roboto Condensed"/>
                <a:ea typeface="+mn-ea"/>
                <a:cs typeface="+mn-cs"/>
              </a:rPr>
              <a:t>Leased Line</a:t>
            </a:r>
          </a:p>
        </p:txBody>
      </p:sp>
      <p:sp>
        <p:nvSpPr>
          <p:cNvPr id="87" name="Oval 86">
            <a:extLst>
              <a:ext uri="{FF2B5EF4-FFF2-40B4-BE49-F238E27FC236}">
                <a16:creationId xmlns:a16="http://schemas.microsoft.com/office/drawing/2014/main" id="{FE4D928D-5B99-6844-C084-3747A1FAE77B}"/>
              </a:ext>
            </a:extLst>
          </p:cNvPr>
          <p:cNvSpPr/>
          <p:nvPr/>
        </p:nvSpPr>
        <p:spPr>
          <a:xfrm>
            <a:off x="3878177" y="1752213"/>
            <a:ext cx="304800" cy="140043"/>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boto Condensed"/>
              <a:ea typeface="+mn-ea"/>
              <a:cs typeface="+mn-cs"/>
            </a:endParaRPr>
          </a:p>
        </p:txBody>
      </p:sp>
      <p:sp>
        <p:nvSpPr>
          <p:cNvPr id="88" name="Oval 87">
            <a:extLst>
              <a:ext uri="{FF2B5EF4-FFF2-40B4-BE49-F238E27FC236}">
                <a16:creationId xmlns:a16="http://schemas.microsoft.com/office/drawing/2014/main" id="{C0742244-F69F-35E0-0E1A-D1F0487E0E34}"/>
              </a:ext>
            </a:extLst>
          </p:cNvPr>
          <p:cNvSpPr/>
          <p:nvPr/>
        </p:nvSpPr>
        <p:spPr>
          <a:xfrm>
            <a:off x="3649577" y="2261263"/>
            <a:ext cx="304800" cy="140043"/>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boto Condensed"/>
              <a:ea typeface="+mn-ea"/>
              <a:cs typeface="+mn-cs"/>
            </a:endParaRPr>
          </a:p>
        </p:txBody>
      </p:sp>
      <p:sp>
        <p:nvSpPr>
          <p:cNvPr id="89" name="Oval 88">
            <a:extLst>
              <a:ext uri="{FF2B5EF4-FFF2-40B4-BE49-F238E27FC236}">
                <a16:creationId xmlns:a16="http://schemas.microsoft.com/office/drawing/2014/main" id="{D742C5A1-FAE8-7BC3-651A-F44ED9D65EB8}"/>
              </a:ext>
            </a:extLst>
          </p:cNvPr>
          <p:cNvSpPr/>
          <p:nvPr/>
        </p:nvSpPr>
        <p:spPr>
          <a:xfrm>
            <a:off x="4297277" y="2806528"/>
            <a:ext cx="304800" cy="140043"/>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boto Condensed"/>
              <a:ea typeface="+mn-ea"/>
              <a:cs typeface="+mn-cs"/>
            </a:endParaRPr>
          </a:p>
        </p:txBody>
      </p:sp>
      <p:sp>
        <p:nvSpPr>
          <p:cNvPr id="90" name="Oval 89">
            <a:extLst>
              <a:ext uri="{FF2B5EF4-FFF2-40B4-BE49-F238E27FC236}">
                <a16:creationId xmlns:a16="http://schemas.microsoft.com/office/drawing/2014/main" id="{94052CCD-D7C6-0E5C-0CED-40D01CC86833}"/>
              </a:ext>
            </a:extLst>
          </p:cNvPr>
          <p:cNvSpPr/>
          <p:nvPr/>
        </p:nvSpPr>
        <p:spPr>
          <a:xfrm>
            <a:off x="6192752" y="2508507"/>
            <a:ext cx="304800" cy="140043"/>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boto Condensed"/>
              <a:ea typeface="+mn-ea"/>
              <a:cs typeface="+mn-cs"/>
            </a:endParaRPr>
          </a:p>
        </p:txBody>
      </p:sp>
      <p:sp>
        <p:nvSpPr>
          <p:cNvPr id="91" name="Oval 90">
            <a:extLst>
              <a:ext uri="{FF2B5EF4-FFF2-40B4-BE49-F238E27FC236}">
                <a16:creationId xmlns:a16="http://schemas.microsoft.com/office/drawing/2014/main" id="{3A206029-8FAF-3A59-F9F4-E592A7E8B2F7}"/>
              </a:ext>
            </a:extLst>
          </p:cNvPr>
          <p:cNvSpPr/>
          <p:nvPr/>
        </p:nvSpPr>
        <p:spPr>
          <a:xfrm>
            <a:off x="6508665" y="1892256"/>
            <a:ext cx="304800" cy="140043"/>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boto Condensed"/>
              <a:ea typeface="+mn-ea"/>
              <a:cs typeface="+mn-cs"/>
            </a:endParaRPr>
          </a:p>
        </p:txBody>
      </p:sp>
      <p:sp>
        <p:nvSpPr>
          <p:cNvPr id="92" name="Oval 91">
            <a:extLst>
              <a:ext uri="{FF2B5EF4-FFF2-40B4-BE49-F238E27FC236}">
                <a16:creationId xmlns:a16="http://schemas.microsoft.com/office/drawing/2014/main" id="{207A7AC9-1D52-6E8B-62B4-CC786BB17730}"/>
              </a:ext>
            </a:extLst>
          </p:cNvPr>
          <p:cNvSpPr/>
          <p:nvPr/>
        </p:nvSpPr>
        <p:spPr>
          <a:xfrm>
            <a:off x="6189577" y="1517264"/>
            <a:ext cx="304800" cy="140043"/>
          </a:xfrm>
          <a:prstGeom prst="ellipse">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boto Condensed"/>
              <a:ea typeface="+mn-ea"/>
              <a:cs typeface="+mn-cs"/>
            </a:endParaRPr>
          </a:p>
        </p:txBody>
      </p:sp>
      <p:cxnSp>
        <p:nvCxnSpPr>
          <p:cNvPr id="93" name="Straight Connector 92">
            <a:extLst>
              <a:ext uri="{FF2B5EF4-FFF2-40B4-BE49-F238E27FC236}">
                <a16:creationId xmlns:a16="http://schemas.microsoft.com/office/drawing/2014/main" id="{3BF26292-4848-6531-E3BD-560363690F98}"/>
              </a:ext>
            </a:extLst>
          </p:cNvPr>
          <p:cNvCxnSpPr>
            <a:stCxn id="65" idx="4"/>
            <a:endCxn id="87" idx="2"/>
          </p:cNvCxnSpPr>
          <p:nvPr/>
        </p:nvCxnSpPr>
        <p:spPr>
          <a:xfrm flipV="1">
            <a:off x="3332077" y="1822235"/>
            <a:ext cx="546100" cy="6565"/>
          </a:xfrm>
          <a:prstGeom prst="line">
            <a:avLst/>
          </a:prstGeom>
          <a:noFill/>
          <a:ln w="19050" cap="flat" cmpd="sng" algn="ctr">
            <a:solidFill>
              <a:srgbClr val="909090"/>
            </a:solidFill>
            <a:prstDash val="dash"/>
            <a:miter lim="800000"/>
          </a:ln>
          <a:effectLst/>
        </p:spPr>
      </p:cxnSp>
      <p:cxnSp>
        <p:nvCxnSpPr>
          <p:cNvPr id="94" name="Straight Connector 93">
            <a:extLst>
              <a:ext uri="{FF2B5EF4-FFF2-40B4-BE49-F238E27FC236}">
                <a16:creationId xmlns:a16="http://schemas.microsoft.com/office/drawing/2014/main" id="{A63DA77F-182A-4FE5-4CE9-5C313571062D}"/>
              </a:ext>
            </a:extLst>
          </p:cNvPr>
          <p:cNvCxnSpPr>
            <a:stCxn id="61" idx="5"/>
            <a:endCxn id="88" idx="2"/>
          </p:cNvCxnSpPr>
          <p:nvPr/>
        </p:nvCxnSpPr>
        <p:spPr>
          <a:xfrm flipV="1">
            <a:off x="1992227" y="2331285"/>
            <a:ext cx="1657350" cy="145815"/>
          </a:xfrm>
          <a:prstGeom prst="line">
            <a:avLst/>
          </a:prstGeom>
          <a:noFill/>
          <a:ln w="19050" cap="flat" cmpd="sng" algn="ctr">
            <a:solidFill>
              <a:srgbClr val="909090"/>
            </a:solidFill>
            <a:prstDash val="dash"/>
            <a:miter lim="800000"/>
          </a:ln>
          <a:effectLst/>
        </p:spPr>
      </p:cxnSp>
      <p:cxnSp>
        <p:nvCxnSpPr>
          <p:cNvPr id="95" name="Straight Connector 94">
            <a:extLst>
              <a:ext uri="{FF2B5EF4-FFF2-40B4-BE49-F238E27FC236}">
                <a16:creationId xmlns:a16="http://schemas.microsoft.com/office/drawing/2014/main" id="{C9109824-999E-D16A-352A-F0D1E68A3238}"/>
              </a:ext>
            </a:extLst>
          </p:cNvPr>
          <p:cNvCxnSpPr>
            <a:cxnSpLocks/>
          </p:cNvCxnSpPr>
          <p:nvPr/>
        </p:nvCxnSpPr>
        <p:spPr>
          <a:xfrm flipV="1">
            <a:off x="4135352" y="2957447"/>
            <a:ext cx="257175" cy="510211"/>
          </a:xfrm>
          <a:prstGeom prst="line">
            <a:avLst/>
          </a:prstGeom>
          <a:noFill/>
          <a:ln w="19050" cap="flat" cmpd="sng" algn="ctr">
            <a:solidFill>
              <a:srgbClr val="909090"/>
            </a:solidFill>
            <a:prstDash val="dash"/>
            <a:miter lim="800000"/>
          </a:ln>
          <a:effectLst/>
        </p:spPr>
      </p:cxnSp>
      <p:cxnSp>
        <p:nvCxnSpPr>
          <p:cNvPr id="96" name="Straight Connector 95">
            <a:extLst>
              <a:ext uri="{FF2B5EF4-FFF2-40B4-BE49-F238E27FC236}">
                <a16:creationId xmlns:a16="http://schemas.microsoft.com/office/drawing/2014/main" id="{F17C3126-6062-770A-09D9-907AB255001C}"/>
              </a:ext>
            </a:extLst>
          </p:cNvPr>
          <p:cNvCxnSpPr>
            <a:stCxn id="63" idx="0"/>
            <a:endCxn id="90" idx="6"/>
          </p:cNvCxnSpPr>
          <p:nvPr/>
        </p:nvCxnSpPr>
        <p:spPr>
          <a:xfrm flipH="1" flipV="1">
            <a:off x="6497552" y="2578529"/>
            <a:ext cx="1276350" cy="196592"/>
          </a:xfrm>
          <a:prstGeom prst="line">
            <a:avLst/>
          </a:prstGeom>
          <a:noFill/>
          <a:ln w="19050" cap="flat" cmpd="sng" algn="ctr">
            <a:solidFill>
              <a:srgbClr val="909090"/>
            </a:solidFill>
            <a:prstDash val="dash"/>
            <a:miter lim="800000"/>
          </a:ln>
          <a:effectLst/>
        </p:spPr>
      </p:cxnSp>
      <p:cxnSp>
        <p:nvCxnSpPr>
          <p:cNvPr id="97" name="Straight Connector 96">
            <a:extLst>
              <a:ext uri="{FF2B5EF4-FFF2-40B4-BE49-F238E27FC236}">
                <a16:creationId xmlns:a16="http://schemas.microsoft.com/office/drawing/2014/main" id="{6239714B-1089-0406-A9B7-85C5DD6B202C}"/>
              </a:ext>
            </a:extLst>
          </p:cNvPr>
          <p:cNvCxnSpPr>
            <a:cxnSpLocks/>
            <a:stCxn id="71" idx="2"/>
            <a:endCxn id="91" idx="6"/>
          </p:cNvCxnSpPr>
          <p:nvPr/>
        </p:nvCxnSpPr>
        <p:spPr>
          <a:xfrm flipH="1">
            <a:off x="6813465" y="1847206"/>
            <a:ext cx="950912" cy="115072"/>
          </a:xfrm>
          <a:prstGeom prst="line">
            <a:avLst/>
          </a:prstGeom>
          <a:noFill/>
          <a:ln w="19050" cap="flat" cmpd="sng" algn="ctr">
            <a:solidFill>
              <a:srgbClr val="909090"/>
            </a:solidFill>
            <a:prstDash val="dash"/>
            <a:miter lim="800000"/>
          </a:ln>
          <a:effectLst/>
        </p:spPr>
      </p:cxnSp>
      <p:cxnSp>
        <p:nvCxnSpPr>
          <p:cNvPr id="98" name="Straight Connector 97">
            <a:extLst>
              <a:ext uri="{FF2B5EF4-FFF2-40B4-BE49-F238E27FC236}">
                <a16:creationId xmlns:a16="http://schemas.microsoft.com/office/drawing/2014/main" id="{6315DC51-DA15-C5F3-E2A1-B93E934799FB}"/>
              </a:ext>
            </a:extLst>
          </p:cNvPr>
          <p:cNvCxnSpPr>
            <a:endCxn id="92" idx="7"/>
          </p:cNvCxnSpPr>
          <p:nvPr/>
        </p:nvCxnSpPr>
        <p:spPr>
          <a:xfrm flipH="1">
            <a:off x="6449740" y="1232715"/>
            <a:ext cx="476437" cy="305058"/>
          </a:xfrm>
          <a:prstGeom prst="line">
            <a:avLst/>
          </a:prstGeom>
          <a:noFill/>
          <a:ln w="19050" cap="flat" cmpd="sng" algn="ctr">
            <a:solidFill>
              <a:srgbClr val="909090"/>
            </a:solidFill>
            <a:prstDash val="dash"/>
            <a:miter lim="800000"/>
          </a:ln>
          <a:effectLst/>
        </p:spPr>
      </p:cxnSp>
      <p:cxnSp>
        <p:nvCxnSpPr>
          <p:cNvPr id="99" name="Straight Connector 98">
            <a:extLst>
              <a:ext uri="{FF2B5EF4-FFF2-40B4-BE49-F238E27FC236}">
                <a16:creationId xmlns:a16="http://schemas.microsoft.com/office/drawing/2014/main" id="{275C6109-2834-DD37-ABDB-4785D099F7E3}"/>
              </a:ext>
            </a:extLst>
          </p:cNvPr>
          <p:cNvCxnSpPr>
            <a:cxnSpLocks/>
            <a:stCxn id="74" idx="1"/>
            <a:endCxn id="61" idx="3"/>
          </p:cNvCxnSpPr>
          <p:nvPr/>
        </p:nvCxnSpPr>
        <p:spPr>
          <a:xfrm flipV="1">
            <a:off x="1563602" y="2905725"/>
            <a:ext cx="0" cy="230015"/>
          </a:xfrm>
          <a:prstGeom prst="line">
            <a:avLst/>
          </a:prstGeom>
          <a:noFill/>
          <a:ln w="12700" cap="flat" cmpd="sng" algn="ctr">
            <a:solidFill>
              <a:srgbClr val="212121"/>
            </a:solidFill>
            <a:prstDash val="solid"/>
            <a:miter lim="800000"/>
          </a:ln>
          <a:effectLst/>
        </p:spPr>
      </p:cxnSp>
      <p:grpSp>
        <p:nvGrpSpPr>
          <p:cNvPr id="100" name="Group 99">
            <a:extLst>
              <a:ext uri="{FF2B5EF4-FFF2-40B4-BE49-F238E27FC236}">
                <a16:creationId xmlns:a16="http://schemas.microsoft.com/office/drawing/2014/main" id="{F1BF0556-DF86-B582-0DFB-959D1EED2C49}"/>
              </a:ext>
            </a:extLst>
          </p:cNvPr>
          <p:cNvGrpSpPr/>
          <p:nvPr/>
        </p:nvGrpSpPr>
        <p:grpSpPr>
          <a:xfrm rot="13847179">
            <a:off x="2913801" y="5406358"/>
            <a:ext cx="418942" cy="357445"/>
            <a:chOff x="7305676" y="3613321"/>
            <a:chExt cx="562724" cy="527866"/>
          </a:xfrm>
        </p:grpSpPr>
        <p:sp>
          <p:nvSpPr>
            <p:cNvPr id="101" name="Half Frame 100">
              <a:extLst>
                <a:ext uri="{FF2B5EF4-FFF2-40B4-BE49-F238E27FC236}">
                  <a16:creationId xmlns:a16="http://schemas.microsoft.com/office/drawing/2014/main" id="{9FAE4A6B-6075-0A17-50FA-967465A2B9EA}"/>
                </a:ext>
              </a:extLst>
            </p:cNvPr>
            <p:cNvSpPr/>
            <p:nvPr/>
          </p:nvSpPr>
          <p:spPr>
            <a:xfrm>
              <a:off x="7620000" y="3892550"/>
              <a:ext cx="248400" cy="248637"/>
            </a:xfrm>
            <a:prstGeom prst="halfFrame">
              <a:avLst>
                <a:gd name="adj1" fmla="val 0"/>
                <a:gd name="adj2" fmla="val 0"/>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12121"/>
                </a:solidFill>
                <a:effectLst/>
                <a:uLnTx/>
                <a:uFillTx/>
                <a:latin typeface="Roboto Condensed"/>
                <a:ea typeface="+mn-ea"/>
                <a:cs typeface="+mn-cs"/>
              </a:endParaRPr>
            </a:p>
          </p:txBody>
        </p:sp>
        <p:cxnSp>
          <p:nvCxnSpPr>
            <p:cNvPr id="102" name="Straight Connector 101">
              <a:extLst>
                <a:ext uri="{FF2B5EF4-FFF2-40B4-BE49-F238E27FC236}">
                  <a16:creationId xmlns:a16="http://schemas.microsoft.com/office/drawing/2014/main" id="{25DCE39E-BCD1-DEFD-6524-3748B56BCE9D}"/>
                </a:ext>
              </a:extLst>
            </p:cNvPr>
            <p:cNvCxnSpPr>
              <a:cxnSpLocks/>
            </p:cNvCxnSpPr>
            <p:nvPr/>
          </p:nvCxnSpPr>
          <p:spPr>
            <a:xfrm flipH="1" flipV="1">
              <a:off x="7305676" y="3613321"/>
              <a:ext cx="466724" cy="428625"/>
            </a:xfrm>
            <a:prstGeom prst="line">
              <a:avLst/>
            </a:prstGeom>
            <a:noFill/>
            <a:ln w="19050" cap="flat" cmpd="sng" algn="ctr">
              <a:solidFill>
                <a:srgbClr val="909090"/>
              </a:solidFill>
              <a:prstDash val="solid"/>
              <a:miter lim="800000"/>
            </a:ln>
            <a:effectLst/>
          </p:spPr>
        </p:cxnSp>
      </p:grpSp>
      <p:grpSp>
        <p:nvGrpSpPr>
          <p:cNvPr id="103" name="Group 102">
            <a:extLst>
              <a:ext uri="{FF2B5EF4-FFF2-40B4-BE49-F238E27FC236}">
                <a16:creationId xmlns:a16="http://schemas.microsoft.com/office/drawing/2014/main" id="{12E109BC-4E32-75A4-9C60-09B4875BC180}"/>
              </a:ext>
            </a:extLst>
          </p:cNvPr>
          <p:cNvGrpSpPr/>
          <p:nvPr/>
        </p:nvGrpSpPr>
        <p:grpSpPr>
          <a:xfrm rot="13835909">
            <a:off x="1833439" y="4727571"/>
            <a:ext cx="418942" cy="357445"/>
            <a:chOff x="7305676" y="3613321"/>
            <a:chExt cx="562724" cy="527866"/>
          </a:xfrm>
        </p:grpSpPr>
        <p:sp>
          <p:nvSpPr>
            <p:cNvPr id="104" name="Half Frame 103">
              <a:extLst>
                <a:ext uri="{FF2B5EF4-FFF2-40B4-BE49-F238E27FC236}">
                  <a16:creationId xmlns:a16="http://schemas.microsoft.com/office/drawing/2014/main" id="{E5163354-5D78-4469-EAF7-6212A8B0F513}"/>
                </a:ext>
              </a:extLst>
            </p:cNvPr>
            <p:cNvSpPr/>
            <p:nvPr/>
          </p:nvSpPr>
          <p:spPr>
            <a:xfrm>
              <a:off x="7620000" y="3892550"/>
              <a:ext cx="248400" cy="248637"/>
            </a:xfrm>
            <a:prstGeom prst="halfFrame">
              <a:avLst>
                <a:gd name="adj1" fmla="val 0"/>
                <a:gd name="adj2" fmla="val 0"/>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12121"/>
                </a:solidFill>
                <a:effectLst/>
                <a:uLnTx/>
                <a:uFillTx/>
                <a:latin typeface="Roboto Condensed"/>
                <a:ea typeface="+mn-ea"/>
                <a:cs typeface="+mn-cs"/>
              </a:endParaRPr>
            </a:p>
          </p:txBody>
        </p:sp>
        <p:cxnSp>
          <p:nvCxnSpPr>
            <p:cNvPr id="105" name="Straight Connector 104">
              <a:extLst>
                <a:ext uri="{FF2B5EF4-FFF2-40B4-BE49-F238E27FC236}">
                  <a16:creationId xmlns:a16="http://schemas.microsoft.com/office/drawing/2014/main" id="{6F305A38-E83F-2DC5-B5FB-1609633CC48D}"/>
                </a:ext>
              </a:extLst>
            </p:cNvPr>
            <p:cNvCxnSpPr>
              <a:cxnSpLocks/>
            </p:cNvCxnSpPr>
            <p:nvPr/>
          </p:nvCxnSpPr>
          <p:spPr>
            <a:xfrm flipH="1" flipV="1">
              <a:off x="7305676" y="3613321"/>
              <a:ext cx="466724" cy="428625"/>
            </a:xfrm>
            <a:prstGeom prst="line">
              <a:avLst/>
            </a:prstGeom>
            <a:noFill/>
            <a:ln w="19050" cap="flat" cmpd="sng" algn="ctr">
              <a:solidFill>
                <a:srgbClr val="909090"/>
              </a:solidFill>
              <a:prstDash val="solid"/>
              <a:miter lim="800000"/>
            </a:ln>
            <a:effectLst/>
          </p:spPr>
        </p:cxnSp>
      </p:grpSp>
      <p:pic>
        <p:nvPicPr>
          <p:cNvPr id="106" name="Picture 105">
            <a:extLst>
              <a:ext uri="{FF2B5EF4-FFF2-40B4-BE49-F238E27FC236}">
                <a16:creationId xmlns:a16="http://schemas.microsoft.com/office/drawing/2014/main" id="{0009993D-BB08-D634-8ABF-1C4255BFB813}"/>
              </a:ext>
            </a:extLst>
          </p:cNvPr>
          <p:cNvPicPr>
            <a:picLocks noChangeAspect="1"/>
          </p:cNvPicPr>
          <p:nvPr/>
        </p:nvPicPr>
        <p:blipFill>
          <a:blip r:embed="rId6"/>
          <a:stretch>
            <a:fillRect/>
          </a:stretch>
        </p:blipFill>
        <p:spPr>
          <a:xfrm>
            <a:off x="3200689" y="5791029"/>
            <a:ext cx="342900" cy="342900"/>
          </a:xfrm>
          <a:prstGeom prst="rect">
            <a:avLst/>
          </a:prstGeom>
        </p:spPr>
      </p:pic>
      <p:pic>
        <p:nvPicPr>
          <p:cNvPr id="107" name="Picture 106">
            <a:extLst>
              <a:ext uri="{FF2B5EF4-FFF2-40B4-BE49-F238E27FC236}">
                <a16:creationId xmlns:a16="http://schemas.microsoft.com/office/drawing/2014/main" id="{240DDA3A-BB3D-EDDD-0BB8-0C09A3AC6E1A}"/>
              </a:ext>
            </a:extLst>
          </p:cNvPr>
          <p:cNvPicPr>
            <a:picLocks noChangeAspect="1"/>
          </p:cNvPicPr>
          <p:nvPr/>
        </p:nvPicPr>
        <p:blipFill>
          <a:blip r:embed="rId6"/>
          <a:stretch>
            <a:fillRect/>
          </a:stretch>
        </p:blipFill>
        <p:spPr>
          <a:xfrm>
            <a:off x="2101157" y="5614507"/>
            <a:ext cx="342900" cy="342900"/>
          </a:xfrm>
          <a:prstGeom prst="rect">
            <a:avLst/>
          </a:prstGeom>
        </p:spPr>
      </p:pic>
      <p:sp>
        <p:nvSpPr>
          <p:cNvPr id="108" name="TextBox 107">
            <a:extLst>
              <a:ext uri="{FF2B5EF4-FFF2-40B4-BE49-F238E27FC236}">
                <a16:creationId xmlns:a16="http://schemas.microsoft.com/office/drawing/2014/main" id="{B088DCA8-283F-A110-0A30-875A2C0E46A1}"/>
              </a:ext>
            </a:extLst>
          </p:cNvPr>
          <p:cNvSpPr txBox="1"/>
          <p:nvPr/>
        </p:nvSpPr>
        <p:spPr>
          <a:xfrm>
            <a:off x="6259240" y="1295400"/>
            <a:ext cx="381000" cy="276999"/>
          </a:xfrm>
          <a:prstGeom prst="rect">
            <a:avLst/>
          </a:prstGeom>
          <a:noFill/>
        </p:spPr>
        <p:txBody>
          <a:bodyPr wrap="square" rtlCol="0">
            <a:spAutoFit/>
          </a:bodyPr>
          <a:lstStyle/>
          <a:p>
            <a:pPr algn="ctr">
              <a:buClrTx/>
              <a:buFontTx/>
              <a:buNone/>
            </a:pPr>
            <a:r>
              <a:rPr lang="en-US" sz="1200" kern="1200" dirty="0">
                <a:solidFill>
                  <a:srgbClr val="212121"/>
                </a:solidFill>
                <a:latin typeface="Roboto Condensed"/>
                <a:ea typeface="+mn-ea"/>
                <a:cs typeface="+mn-cs"/>
              </a:rPr>
              <a:t>SP</a:t>
            </a:r>
            <a:endParaRPr lang="en-US" sz="1800" kern="1200" dirty="0">
              <a:solidFill>
                <a:srgbClr val="212121"/>
              </a:solidFill>
              <a:latin typeface="Roboto Condensed"/>
              <a:ea typeface="+mn-ea"/>
              <a:cs typeface="+mn-cs"/>
            </a:endParaRPr>
          </a:p>
        </p:txBody>
      </p:sp>
      <p:sp>
        <p:nvSpPr>
          <p:cNvPr id="109" name="TextBox 108">
            <a:extLst>
              <a:ext uri="{FF2B5EF4-FFF2-40B4-BE49-F238E27FC236}">
                <a16:creationId xmlns:a16="http://schemas.microsoft.com/office/drawing/2014/main" id="{8BD3F140-51A0-7999-E853-05E936C48F4C}"/>
              </a:ext>
            </a:extLst>
          </p:cNvPr>
          <p:cNvSpPr txBox="1"/>
          <p:nvPr/>
        </p:nvSpPr>
        <p:spPr>
          <a:xfrm>
            <a:off x="6608677" y="1969612"/>
            <a:ext cx="381000" cy="276999"/>
          </a:xfrm>
          <a:prstGeom prst="rect">
            <a:avLst/>
          </a:prstGeom>
          <a:noFill/>
        </p:spPr>
        <p:txBody>
          <a:bodyPr wrap="square" rtlCol="0">
            <a:spAutoFit/>
          </a:bodyPr>
          <a:lstStyle/>
          <a:p>
            <a:pPr algn="ctr">
              <a:buClrTx/>
              <a:buFontTx/>
              <a:buNone/>
            </a:pPr>
            <a:r>
              <a:rPr lang="en-US" sz="1200" kern="1200" dirty="0">
                <a:solidFill>
                  <a:srgbClr val="212121"/>
                </a:solidFill>
                <a:latin typeface="Roboto Condensed"/>
                <a:ea typeface="+mn-ea"/>
                <a:cs typeface="+mn-cs"/>
              </a:rPr>
              <a:t>SP</a:t>
            </a:r>
            <a:endParaRPr lang="en-US" sz="1800" kern="1200" dirty="0">
              <a:solidFill>
                <a:srgbClr val="212121"/>
              </a:solidFill>
              <a:latin typeface="Roboto Condensed"/>
              <a:ea typeface="+mn-ea"/>
              <a:cs typeface="+mn-cs"/>
            </a:endParaRPr>
          </a:p>
        </p:txBody>
      </p:sp>
      <p:sp>
        <p:nvSpPr>
          <p:cNvPr id="110" name="TextBox 109">
            <a:extLst>
              <a:ext uri="{FF2B5EF4-FFF2-40B4-BE49-F238E27FC236}">
                <a16:creationId xmlns:a16="http://schemas.microsoft.com/office/drawing/2014/main" id="{81A60365-C78A-34B0-425C-8E01722D7B02}"/>
              </a:ext>
            </a:extLst>
          </p:cNvPr>
          <p:cNvSpPr txBox="1"/>
          <p:nvPr/>
        </p:nvSpPr>
        <p:spPr>
          <a:xfrm>
            <a:off x="6230852" y="2603024"/>
            <a:ext cx="381000" cy="276999"/>
          </a:xfrm>
          <a:prstGeom prst="rect">
            <a:avLst/>
          </a:prstGeom>
          <a:noFill/>
        </p:spPr>
        <p:txBody>
          <a:bodyPr wrap="square" rtlCol="0">
            <a:spAutoFit/>
          </a:bodyPr>
          <a:lstStyle/>
          <a:p>
            <a:pPr algn="ctr">
              <a:buClrTx/>
              <a:buFontTx/>
              <a:buNone/>
            </a:pPr>
            <a:r>
              <a:rPr lang="en-US" sz="1200" kern="1200" dirty="0">
                <a:solidFill>
                  <a:srgbClr val="212121"/>
                </a:solidFill>
                <a:latin typeface="Roboto Condensed"/>
                <a:ea typeface="+mn-ea"/>
                <a:cs typeface="+mn-cs"/>
              </a:rPr>
              <a:t>SP</a:t>
            </a:r>
            <a:endParaRPr lang="en-US" sz="1800" kern="1200" dirty="0">
              <a:solidFill>
                <a:srgbClr val="212121"/>
              </a:solidFill>
              <a:latin typeface="Roboto Condensed"/>
              <a:ea typeface="+mn-ea"/>
              <a:cs typeface="+mn-cs"/>
            </a:endParaRPr>
          </a:p>
        </p:txBody>
      </p:sp>
      <p:sp>
        <p:nvSpPr>
          <p:cNvPr id="111" name="TextBox 110">
            <a:extLst>
              <a:ext uri="{FF2B5EF4-FFF2-40B4-BE49-F238E27FC236}">
                <a16:creationId xmlns:a16="http://schemas.microsoft.com/office/drawing/2014/main" id="{6D538587-56D1-7662-1907-07EC004C452D}"/>
              </a:ext>
            </a:extLst>
          </p:cNvPr>
          <p:cNvSpPr txBox="1"/>
          <p:nvPr/>
        </p:nvSpPr>
        <p:spPr>
          <a:xfrm>
            <a:off x="4500478" y="2831024"/>
            <a:ext cx="381000" cy="276999"/>
          </a:xfrm>
          <a:prstGeom prst="rect">
            <a:avLst/>
          </a:prstGeom>
          <a:noFill/>
        </p:spPr>
        <p:txBody>
          <a:bodyPr wrap="square" rtlCol="0">
            <a:spAutoFit/>
          </a:bodyPr>
          <a:lstStyle/>
          <a:p>
            <a:pPr algn="ctr">
              <a:buClrTx/>
              <a:buFontTx/>
              <a:buNone/>
            </a:pPr>
            <a:r>
              <a:rPr lang="en-US" sz="1200" kern="1200" dirty="0">
                <a:solidFill>
                  <a:srgbClr val="212121"/>
                </a:solidFill>
                <a:latin typeface="Roboto Condensed"/>
                <a:ea typeface="+mn-ea"/>
                <a:cs typeface="+mn-cs"/>
              </a:rPr>
              <a:t>SP</a:t>
            </a:r>
            <a:endParaRPr lang="en-US" sz="1800" kern="1200" dirty="0">
              <a:solidFill>
                <a:srgbClr val="212121"/>
              </a:solidFill>
              <a:latin typeface="Roboto Condensed"/>
              <a:ea typeface="+mn-ea"/>
              <a:cs typeface="+mn-cs"/>
            </a:endParaRPr>
          </a:p>
        </p:txBody>
      </p:sp>
      <p:sp>
        <p:nvSpPr>
          <p:cNvPr id="112" name="TextBox 111">
            <a:extLst>
              <a:ext uri="{FF2B5EF4-FFF2-40B4-BE49-F238E27FC236}">
                <a16:creationId xmlns:a16="http://schemas.microsoft.com/office/drawing/2014/main" id="{D4F505BE-2518-5BF5-91FE-C9BCC240F767}"/>
              </a:ext>
            </a:extLst>
          </p:cNvPr>
          <p:cNvSpPr txBox="1"/>
          <p:nvPr/>
        </p:nvSpPr>
        <p:spPr>
          <a:xfrm>
            <a:off x="3621002" y="2348532"/>
            <a:ext cx="381000" cy="276999"/>
          </a:xfrm>
          <a:prstGeom prst="rect">
            <a:avLst/>
          </a:prstGeom>
          <a:noFill/>
        </p:spPr>
        <p:txBody>
          <a:bodyPr wrap="square" rtlCol="0">
            <a:spAutoFit/>
          </a:bodyPr>
          <a:lstStyle/>
          <a:p>
            <a:pPr algn="ctr">
              <a:buClrTx/>
              <a:buFontTx/>
              <a:buNone/>
            </a:pPr>
            <a:r>
              <a:rPr lang="en-US" sz="1200" kern="1200" dirty="0">
                <a:solidFill>
                  <a:srgbClr val="212121"/>
                </a:solidFill>
                <a:latin typeface="Roboto Condensed"/>
                <a:ea typeface="+mn-ea"/>
                <a:cs typeface="+mn-cs"/>
              </a:rPr>
              <a:t>SP</a:t>
            </a:r>
            <a:endParaRPr lang="en-US" sz="1800" kern="1200" dirty="0">
              <a:solidFill>
                <a:srgbClr val="212121"/>
              </a:solidFill>
              <a:latin typeface="Roboto Condensed"/>
              <a:ea typeface="+mn-ea"/>
              <a:cs typeface="+mn-cs"/>
            </a:endParaRPr>
          </a:p>
        </p:txBody>
      </p:sp>
      <p:sp>
        <p:nvSpPr>
          <p:cNvPr id="113" name="TextBox 112">
            <a:extLst>
              <a:ext uri="{FF2B5EF4-FFF2-40B4-BE49-F238E27FC236}">
                <a16:creationId xmlns:a16="http://schemas.microsoft.com/office/drawing/2014/main" id="{23ABB9C6-2DCF-A78D-09CB-B2E9C6E4A555}"/>
              </a:ext>
            </a:extLst>
          </p:cNvPr>
          <p:cNvSpPr txBox="1"/>
          <p:nvPr/>
        </p:nvSpPr>
        <p:spPr>
          <a:xfrm>
            <a:off x="3862302" y="1523419"/>
            <a:ext cx="381000" cy="276999"/>
          </a:xfrm>
          <a:prstGeom prst="rect">
            <a:avLst/>
          </a:prstGeom>
          <a:noFill/>
        </p:spPr>
        <p:txBody>
          <a:bodyPr wrap="square" rtlCol="0">
            <a:spAutoFit/>
          </a:bodyPr>
          <a:lstStyle/>
          <a:p>
            <a:pPr algn="ctr">
              <a:buClrTx/>
              <a:buFontTx/>
              <a:buNone/>
            </a:pPr>
            <a:r>
              <a:rPr lang="en-US" sz="1200" kern="1200" dirty="0">
                <a:solidFill>
                  <a:srgbClr val="212121"/>
                </a:solidFill>
                <a:latin typeface="Roboto Condensed"/>
                <a:ea typeface="+mn-ea"/>
                <a:cs typeface="+mn-cs"/>
              </a:rPr>
              <a:t>SP</a:t>
            </a:r>
            <a:endParaRPr lang="en-US" sz="1800" kern="1200" dirty="0">
              <a:solidFill>
                <a:srgbClr val="212121"/>
              </a:solidFill>
              <a:latin typeface="Roboto Condensed"/>
              <a:ea typeface="+mn-ea"/>
              <a:cs typeface="+mn-cs"/>
            </a:endParaRPr>
          </a:p>
        </p:txBody>
      </p:sp>
      <p:sp>
        <p:nvSpPr>
          <p:cNvPr id="114" name="TextBox 113">
            <a:extLst>
              <a:ext uri="{FF2B5EF4-FFF2-40B4-BE49-F238E27FC236}">
                <a16:creationId xmlns:a16="http://schemas.microsoft.com/office/drawing/2014/main" id="{240390B5-776D-96E4-EF83-C643684E543A}"/>
              </a:ext>
            </a:extLst>
          </p:cNvPr>
          <p:cNvSpPr txBox="1"/>
          <p:nvPr/>
        </p:nvSpPr>
        <p:spPr>
          <a:xfrm>
            <a:off x="8516852" y="2756242"/>
            <a:ext cx="542131" cy="646331"/>
          </a:xfrm>
          <a:prstGeom prst="rect">
            <a:avLst/>
          </a:prstGeom>
          <a:noFill/>
        </p:spPr>
        <p:txBody>
          <a:bodyPr wrap="square" rtlCol="0">
            <a:spAutoFit/>
          </a:bodyPr>
          <a:lstStyle/>
          <a:p>
            <a:pPr>
              <a:buClrTx/>
              <a:buFontTx/>
              <a:buNone/>
            </a:pPr>
            <a:r>
              <a:rPr lang="en-US" sz="1200" b="1" kern="1200" dirty="0">
                <a:solidFill>
                  <a:srgbClr val="212121"/>
                </a:solidFill>
                <a:latin typeface="Roboto Condensed"/>
                <a:ea typeface="+mn-ea"/>
                <a:cs typeface="+mn-cs"/>
              </a:rPr>
              <a:t>PSTN</a:t>
            </a:r>
          </a:p>
          <a:p>
            <a:pPr>
              <a:buClrTx/>
              <a:buFontTx/>
              <a:buNone/>
            </a:pPr>
            <a:r>
              <a:rPr lang="en-US" sz="1200" b="1" kern="1200" dirty="0">
                <a:solidFill>
                  <a:srgbClr val="212121"/>
                </a:solidFill>
                <a:latin typeface="Roboto Condensed"/>
                <a:ea typeface="+mn-ea"/>
                <a:cs typeface="+mn-cs"/>
              </a:rPr>
              <a:t>ISD</a:t>
            </a:r>
          </a:p>
          <a:p>
            <a:pPr>
              <a:buClrTx/>
              <a:buFontTx/>
              <a:buNone/>
            </a:pPr>
            <a:r>
              <a:rPr lang="en-US" sz="1200" b="1" kern="1200" dirty="0">
                <a:solidFill>
                  <a:srgbClr val="212121"/>
                </a:solidFill>
                <a:latin typeface="Roboto Condensed"/>
                <a:ea typeface="+mn-ea"/>
                <a:cs typeface="+mn-cs"/>
              </a:rPr>
              <a:t>PDN</a:t>
            </a:r>
          </a:p>
        </p:txBody>
      </p:sp>
      <p:cxnSp>
        <p:nvCxnSpPr>
          <p:cNvPr id="115" name="Straight Connector 114">
            <a:extLst>
              <a:ext uri="{FF2B5EF4-FFF2-40B4-BE49-F238E27FC236}">
                <a16:creationId xmlns:a16="http://schemas.microsoft.com/office/drawing/2014/main" id="{8970489A-C44F-6854-818A-DE72F112DC7B}"/>
              </a:ext>
            </a:extLst>
          </p:cNvPr>
          <p:cNvCxnSpPr>
            <a:cxnSpLocks/>
          </p:cNvCxnSpPr>
          <p:nvPr/>
        </p:nvCxnSpPr>
        <p:spPr>
          <a:xfrm flipH="1">
            <a:off x="6330069" y="5101349"/>
            <a:ext cx="1418400" cy="10800"/>
          </a:xfrm>
          <a:prstGeom prst="line">
            <a:avLst/>
          </a:prstGeom>
          <a:noFill/>
          <a:ln w="19050" cap="flat" cmpd="sng" algn="ctr">
            <a:solidFill>
              <a:srgbClr val="909090"/>
            </a:solidFill>
            <a:prstDash val="dash"/>
            <a:miter lim="800000"/>
          </a:ln>
          <a:effectLst/>
        </p:spPr>
      </p:cxnSp>
      <p:cxnSp>
        <p:nvCxnSpPr>
          <p:cNvPr id="116" name="Straight Connector 115">
            <a:extLst>
              <a:ext uri="{FF2B5EF4-FFF2-40B4-BE49-F238E27FC236}">
                <a16:creationId xmlns:a16="http://schemas.microsoft.com/office/drawing/2014/main" id="{1FBD0863-1D8A-A46A-B29A-73FF668F79B9}"/>
              </a:ext>
            </a:extLst>
          </p:cNvPr>
          <p:cNvCxnSpPr>
            <a:cxnSpLocks/>
          </p:cNvCxnSpPr>
          <p:nvPr/>
        </p:nvCxnSpPr>
        <p:spPr>
          <a:xfrm flipH="1">
            <a:off x="6351106" y="5409075"/>
            <a:ext cx="1413271" cy="12887"/>
          </a:xfrm>
          <a:prstGeom prst="line">
            <a:avLst/>
          </a:prstGeom>
          <a:noFill/>
          <a:ln w="12700" cap="flat" cmpd="sng" algn="ctr">
            <a:solidFill>
              <a:srgbClr val="212121"/>
            </a:solidFill>
            <a:prstDash val="solid"/>
            <a:miter lim="800000"/>
          </a:ln>
          <a:effectLst/>
        </p:spPr>
      </p:cxnSp>
      <p:sp>
        <p:nvSpPr>
          <p:cNvPr id="117" name="TextBox 116">
            <a:extLst>
              <a:ext uri="{FF2B5EF4-FFF2-40B4-BE49-F238E27FC236}">
                <a16:creationId xmlns:a16="http://schemas.microsoft.com/office/drawing/2014/main" id="{38609097-FE91-4E81-BB19-37045F2A2F15}"/>
              </a:ext>
            </a:extLst>
          </p:cNvPr>
          <p:cNvSpPr txBox="1"/>
          <p:nvPr/>
        </p:nvSpPr>
        <p:spPr>
          <a:xfrm>
            <a:off x="7831052" y="4947460"/>
            <a:ext cx="1219200" cy="307777"/>
          </a:xfrm>
          <a:prstGeom prst="rect">
            <a:avLst/>
          </a:prstGeom>
          <a:noFill/>
        </p:spPr>
        <p:txBody>
          <a:bodyPr wrap="square" rtlCol="0">
            <a:spAutoFit/>
          </a:bodyPr>
          <a:lstStyle/>
          <a:p>
            <a:pPr>
              <a:buClrTx/>
              <a:buFontTx/>
              <a:buNone/>
            </a:pPr>
            <a:r>
              <a:rPr lang="en-US" sz="1400" b="1" kern="1200" dirty="0">
                <a:solidFill>
                  <a:srgbClr val="212121"/>
                </a:solidFill>
                <a:latin typeface="Roboto Condensed"/>
                <a:ea typeface="+mn-ea"/>
                <a:cs typeface="+mn-cs"/>
              </a:rPr>
              <a:t>Signaling Data</a:t>
            </a:r>
          </a:p>
        </p:txBody>
      </p:sp>
      <p:sp>
        <p:nvSpPr>
          <p:cNvPr id="118" name="TextBox 117">
            <a:extLst>
              <a:ext uri="{FF2B5EF4-FFF2-40B4-BE49-F238E27FC236}">
                <a16:creationId xmlns:a16="http://schemas.microsoft.com/office/drawing/2014/main" id="{60F18C8D-E8EB-F8F0-2C2A-C49CB4786235}"/>
              </a:ext>
            </a:extLst>
          </p:cNvPr>
          <p:cNvSpPr txBox="1"/>
          <p:nvPr/>
        </p:nvSpPr>
        <p:spPr>
          <a:xfrm>
            <a:off x="7839783" y="5251742"/>
            <a:ext cx="1219200" cy="307777"/>
          </a:xfrm>
          <a:prstGeom prst="rect">
            <a:avLst/>
          </a:prstGeom>
          <a:noFill/>
        </p:spPr>
        <p:txBody>
          <a:bodyPr wrap="square" rtlCol="0">
            <a:spAutoFit/>
          </a:bodyPr>
          <a:lstStyle/>
          <a:p>
            <a:pPr>
              <a:buClrTx/>
              <a:buFontTx/>
              <a:buNone/>
            </a:pPr>
            <a:r>
              <a:rPr lang="en-US" sz="1400" b="1" kern="1200" dirty="0">
                <a:solidFill>
                  <a:srgbClr val="212121"/>
                </a:solidFill>
                <a:latin typeface="Roboto Condensed"/>
                <a:ea typeface="+mn-ea"/>
                <a:cs typeface="+mn-cs"/>
              </a:rPr>
              <a:t>User data</a:t>
            </a:r>
          </a:p>
        </p:txBody>
      </p:sp>
      <p:cxnSp>
        <p:nvCxnSpPr>
          <p:cNvPr id="119" name="Straight Connector 118">
            <a:extLst>
              <a:ext uri="{FF2B5EF4-FFF2-40B4-BE49-F238E27FC236}">
                <a16:creationId xmlns:a16="http://schemas.microsoft.com/office/drawing/2014/main" id="{FD217D41-E9C3-655D-0BD1-92B313115787}"/>
              </a:ext>
            </a:extLst>
          </p:cNvPr>
          <p:cNvCxnSpPr>
            <a:cxnSpLocks/>
            <a:stCxn id="72" idx="1"/>
            <a:endCxn id="62" idx="3"/>
          </p:cNvCxnSpPr>
          <p:nvPr/>
        </p:nvCxnSpPr>
        <p:spPr>
          <a:xfrm flipH="1" flipV="1">
            <a:off x="4135352" y="4146721"/>
            <a:ext cx="6521" cy="241944"/>
          </a:xfrm>
          <a:prstGeom prst="line">
            <a:avLst/>
          </a:prstGeom>
          <a:noFill/>
          <a:ln w="12700" cap="flat" cmpd="sng" algn="ctr">
            <a:solidFill>
              <a:srgbClr val="212121"/>
            </a:solidFill>
            <a:prstDash val="solid"/>
            <a:miter lim="800000"/>
          </a:ln>
          <a:effectLst/>
        </p:spPr>
      </p:cxnSp>
    </p:spTree>
    <p:extLst>
      <p:ext uri="{BB962C8B-B14F-4D97-AF65-F5344CB8AC3E}">
        <p14:creationId xmlns:p14="http://schemas.microsoft.com/office/powerpoint/2010/main" val="421401914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r>
              <a:rPr lang="en-US" sz="3067" dirty="0">
                <a:solidFill>
                  <a:srgbClr val="00A4B6"/>
                </a:solidFill>
                <a:latin typeface="Cambria" panose="02040503050406030204" pitchFamily="18" charset="0"/>
                <a:ea typeface="Cambria" panose="02040503050406030204" pitchFamily="18" charset="0"/>
                <a:cs typeface="Proxima Nova"/>
                <a:sym typeface="Proxima Nova"/>
              </a:rPr>
              <a:t>PLMN Interface</a:t>
            </a:r>
          </a:p>
        </p:txBody>
      </p:sp>
      <p:sp>
        <p:nvSpPr>
          <p:cNvPr id="7" name="Content Placeholder 2">
            <a:extLst>
              <a:ext uri="{FF2B5EF4-FFF2-40B4-BE49-F238E27FC236}">
                <a16:creationId xmlns:a16="http://schemas.microsoft.com/office/drawing/2014/main" id="{F6F40203-278D-2A7D-B5F6-7ADA2321134D}"/>
              </a:ext>
            </a:extLst>
          </p:cNvPr>
          <p:cNvSpPr txBox="1">
            <a:spLocks/>
          </p:cNvSpPr>
          <p:nvPr/>
        </p:nvSpPr>
        <p:spPr>
          <a:xfrm>
            <a:off x="131180" y="966270"/>
            <a:ext cx="11929641" cy="5693612"/>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rgbClr val="5430AA"/>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5430AA"/>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5430AA"/>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5430AA"/>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5430AA"/>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r>
              <a:rPr lang="en-US" dirty="0">
                <a:solidFill>
                  <a:srgbClr val="5430AA"/>
                </a:solidFill>
                <a:latin typeface="Cambria" panose="02040503050406030204" pitchFamily="18" charset="0"/>
                <a:ea typeface="Cambria" panose="02040503050406030204" pitchFamily="18" charset="0"/>
              </a:rPr>
              <a:t>PLMN: </a:t>
            </a:r>
            <a:r>
              <a:rPr lang="en-US" dirty="0">
                <a:solidFill>
                  <a:srgbClr val="212121"/>
                </a:solidFill>
                <a:latin typeface="Cambria" panose="02040503050406030204" pitchFamily="18" charset="0"/>
                <a:ea typeface="Cambria" panose="02040503050406030204" pitchFamily="18" charset="0"/>
              </a:rPr>
              <a:t>Public Land Mobile Network</a:t>
            </a:r>
          </a:p>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r>
              <a:rPr kumimoji="0" lang="en-US"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A basic configuration of a GSM network contains a central </a:t>
            </a:r>
            <a:r>
              <a:rPr kumimoji="0" lang="en-US" sz="24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HLR </a:t>
            </a:r>
            <a:r>
              <a:rPr kumimoji="0" lang="en-US"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and a central </a:t>
            </a:r>
            <a:r>
              <a:rPr kumimoji="0" lang="en-US" sz="24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VLR</a:t>
            </a:r>
            <a:r>
              <a:rPr kumimoji="0" lang="en-US"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where </a:t>
            </a:r>
          </a:p>
          <a:p>
            <a:pPr marL="809625" marR="0" lvl="1" indent="-352425" algn="just" defTabSz="914400" rtl="0" eaLnBrk="1" fontAlgn="auto" latinLnBrk="0" hangingPunct="1">
              <a:lnSpc>
                <a:spcPct val="90000"/>
              </a:lnSpc>
              <a:spcBef>
                <a:spcPts val="500"/>
              </a:spcBef>
              <a:spcAft>
                <a:spcPts val="0"/>
              </a:spcAft>
              <a:buClr>
                <a:srgbClr val="5430AA"/>
              </a:buClr>
              <a:buSzTx/>
              <a:buFont typeface="Wingdings 3" panose="05040102010807070707" pitchFamily="18" charset="2"/>
              <a:buChar char=""/>
              <a:tabLst/>
              <a:defRPr/>
            </a:pPr>
            <a:r>
              <a:rPr kumimoji="0" lang="en-US" sz="20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HLR</a:t>
            </a:r>
            <a:r>
              <a:rPr kumimoji="0" lang="en-US" sz="20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contains all </a:t>
            </a:r>
            <a:r>
              <a:rPr kumimoji="0" lang="en-US" sz="20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security</a:t>
            </a:r>
            <a:r>
              <a:rPr kumimoji="0" lang="en-US" sz="20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a:t>
            </a:r>
            <a:r>
              <a:rPr kumimoji="0" lang="en-US" sz="20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provisioning </a:t>
            </a:r>
            <a:r>
              <a:rPr kumimoji="0" lang="en-US" sz="20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and </a:t>
            </a:r>
            <a:r>
              <a:rPr kumimoji="0" lang="en-US" sz="20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subscriber related information</a:t>
            </a:r>
            <a:r>
              <a:rPr kumimoji="0" lang="en-US" sz="2000" b="0" i="0" u="none" strike="noStrike" kern="1200" cap="none" spc="0" normalizeH="0" baseline="0" noProof="0" dirty="0">
                <a:ln>
                  <a:noFill/>
                </a:ln>
                <a:solidFill>
                  <a:srgbClr val="C00000"/>
                </a:solidFill>
                <a:effectLst/>
                <a:uLnTx/>
                <a:uFillTx/>
                <a:latin typeface="Cambria" panose="02040503050406030204" pitchFamily="18" charset="0"/>
                <a:ea typeface="Cambria" panose="02040503050406030204" pitchFamily="18" charset="0"/>
              </a:rPr>
              <a:t> </a:t>
            </a:r>
            <a:endParaRPr kumimoji="0" lang="en-US" sz="20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endParaRPr>
          </a:p>
          <a:p>
            <a:pPr marL="809625" marR="0" lvl="1" indent="-352425" algn="just" defTabSz="914400" rtl="0" eaLnBrk="1" fontAlgn="auto" latinLnBrk="0" hangingPunct="1">
              <a:lnSpc>
                <a:spcPct val="90000"/>
              </a:lnSpc>
              <a:spcBef>
                <a:spcPts val="500"/>
              </a:spcBef>
              <a:spcAft>
                <a:spcPts val="0"/>
              </a:spcAft>
              <a:buClr>
                <a:srgbClr val="5430AA"/>
              </a:buClr>
              <a:buSzTx/>
              <a:buFont typeface="Wingdings 3" panose="05040102010807070707" pitchFamily="18" charset="2"/>
              <a:buChar char=""/>
              <a:tabLst/>
              <a:defRPr/>
            </a:pPr>
            <a:r>
              <a:rPr kumimoji="0" lang="en-US" sz="20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VLR</a:t>
            </a:r>
            <a:r>
              <a:rPr kumimoji="0" lang="en-US" sz="20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stores the </a:t>
            </a:r>
            <a:r>
              <a:rPr kumimoji="0" lang="en-US" sz="20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location information </a:t>
            </a:r>
            <a:r>
              <a:rPr kumimoji="0" lang="en-US" sz="20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and other </a:t>
            </a:r>
            <a:r>
              <a:rPr kumimoji="0" lang="en-US" sz="20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transient </a:t>
            </a:r>
            <a:r>
              <a:rPr kumimoji="0" lang="en-US" sz="20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data.</a:t>
            </a:r>
          </a:p>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r>
              <a:rPr kumimoji="0" lang="en-US" sz="24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MSC</a:t>
            </a:r>
            <a:r>
              <a:rPr kumimoji="0" lang="en-US"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needs </a:t>
            </a:r>
            <a:r>
              <a:rPr kumimoji="0" lang="en-US" sz="24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subscriber parameter</a:t>
            </a:r>
            <a:r>
              <a:rPr kumimoji="0" lang="en-US"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for successful </a:t>
            </a:r>
            <a:r>
              <a:rPr kumimoji="0" lang="en-US" sz="24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call set-up</a:t>
            </a:r>
            <a:r>
              <a:rPr kumimoji="0" lang="en-US"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a:t>
            </a:r>
          </a:p>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r>
              <a:rPr kumimoji="0" lang="en-US"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Any data related to user call (</a:t>
            </a:r>
            <a:r>
              <a:rPr kumimoji="0" lang="en-US" sz="24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connection establishment</a:t>
            </a:r>
            <a:r>
              <a:rPr kumimoji="0" lang="en-US"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a:t>
            </a:r>
            <a:r>
              <a:rPr kumimoji="0" lang="en-US" sz="24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teardown</a:t>
            </a:r>
            <a:r>
              <a:rPr kumimoji="0" lang="en-US"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etc.) processed with the </a:t>
            </a:r>
            <a:r>
              <a:rPr kumimoji="0" lang="en-US" sz="24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SS7</a:t>
            </a:r>
            <a:r>
              <a:rPr kumimoji="0" lang="en-US"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a:t>
            </a:r>
            <a:r>
              <a:rPr kumimoji="0" lang="en-US" sz="24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protocol</a:t>
            </a:r>
            <a:r>
              <a:rPr kumimoji="0" lang="en-US"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for signaling.</a:t>
            </a:r>
          </a:p>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r>
              <a:rPr kumimoji="0" lang="en-US"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For mobile specific signaling, a protocol stack called </a:t>
            </a:r>
            <a:r>
              <a:rPr kumimoji="0" lang="en-US" sz="24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MAP (Mobile Application Part)</a:t>
            </a:r>
            <a:r>
              <a:rPr kumimoji="0" lang="en-US"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used over the SS7 network which does all </a:t>
            </a:r>
            <a:r>
              <a:rPr kumimoji="0" lang="en-US" sz="24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database transactions </a:t>
            </a:r>
            <a:r>
              <a:rPr kumimoji="0" lang="en-US"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and </a:t>
            </a:r>
            <a:r>
              <a:rPr kumimoji="0" lang="en-US" sz="24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handover/roaming</a:t>
            </a:r>
            <a:r>
              <a:rPr kumimoji="0" lang="en-US"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a:t>
            </a:r>
            <a:r>
              <a:rPr kumimoji="0" lang="en-US" sz="24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transactions</a:t>
            </a:r>
            <a:r>
              <a:rPr kumimoji="0" lang="en-US"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between the </a:t>
            </a:r>
            <a:r>
              <a:rPr kumimoji="0" lang="en-US" sz="24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MSC</a:t>
            </a:r>
            <a:r>
              <a:rPr kumimoji="0" lang="en-US"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a:t>
            </a:r>
          </a:p>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r>
              <a:rPr kumimoji="0" lang="en-US"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MSC uses </a:t>
            </a:r>
            <a:r>
              <a:rPr kumimoji="0" lang="en-US" sz="24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registers</a:t>
            </a:r>
            <a:r>
              <a:rPr kumimoji="0" lang="en-US"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known as </a:t>
            </a:r>
            <a:r>
              <a:rPr kumimoji="0" lang="en-US" sz="24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SP – Signaling Point.</a:t>
            </a:r>
            <a:endParaRPr lang="en-US" dirty="0">
              <a:solidFill>
                <a:srgbClr val="212121"/>
              </a:solidFill>
              <a:latin typeface="Cambria" panose="02040503050406030204" pitchFamily="18" charset="0"/>
              <a:ea typeface="Cambria" panose="02040503050406030204" pitchFamily="18" charset="0"/>
            </a:endParaRPr>
          </a:p>
          <a:p>
            <a:pPr lvl="0">
              <a:defRPr/>
            </a:pPr>
            <a:r>
              <a:rPr lang="en-US" dirty="0">
                <a:solidFill>
                  <a:srgbClr val="212121"/>
                </a:solidFill>
                <a:latin typeface="Cambria" panose="02040503050406030204" pitchFamily="18" charset="0"/>
                <a:ea typeface="Cambria" panose="02040503050406030204" pitchFamily="18" charset="0"/>
              </a:rPr>
              <a:t>SS7 is also widely used for signaling between </a:t>
            </a:r>
            <a:r>
              <a:rPr lang="en-US" dirty="0">
                <a:solidFill>
                  <a:srgbClr val="5430AA"/>
                </a:solidFill>
                <a:latin typeface="Cambria" panose="02040503050406030204" pitchFamily="18" charset="0"/>
                <a:ea typeface="Cambria" panose="02040503050406030204" pitchFamily="18" charset="0"/>
              </a:rPr>
              <a:t>wireless networks </a:t>
            </a:r>
            <a:r>
              <a:rPr lang="en-US" dirty="0">
                <a:solidFill>
                  <a:srgbClr val="212121"/>
                </a:solidFill>
                <a:latin typeface="Cambria" panose="02040503050406030204" pitchFamily="18" charset="0"/>
                <a:ea typeface="Cambria" panose="02040503050406030204" pitchFamily="18" charset="0"/>
              </a:rPr>
              <a:t>and the </a:t>
            </a:r>
            <a:r>
              <a:rPr lang="en-US" dirty="0">
                <a:solidFill>
                  <a:srgbClr val="5430AA"/>
                </a:solidFill>
                <a:latin typeface="Cambria" panose="02040503050406030204" pitchFamily="18" charset="0"/>
                <a:ea typeface="Cambria" panose="02040503050406030204" pitchFamily="18" charset="0"/>
              </a:rPr>
              <a:t>PSTN</a:t>
            </a:r>
            <a:r>
              <a:rPr lang="en-US" dirty="0">
                <a:solidFill>
                  <a:srgbClr val="212121"/>
                </a:solidFill>
                <a:latin typeface="Cambria" panose="02040503050406030204" pitchFamily="18" charset="0"/>
                <a:ea typeface="Cambria" panose="02040503050406030204" pitchFamily="18" charset="0"/>
              </a:rPr>
              <a:t>.</a:t>
            </a:r>
          </a:p>
          <a:p>
            <a:pPr lvl="0">
              <a:defRPr/>
            </a:pPr>
            <a:r>
              <a:rPr lang="en-US" dirty="0">
                <a:solidFill>
                  <a:srgbClr val="212121"/>
                </a:solidFill>
                <a:latin typeface="Cambria" panose="02040503050406030204" pitchFamily="18" charset="0"/>
                <a:ea typeface="Cambria" panose="02040503050406030204" pitchFamily="18" charset="0"/>
              </a:rPr>
              <a:t>In GSM networks, SS7 is also used for signaling between </a:t>
            </a:r>
            <a:r>
              <a:rPr lang="en-US" dirty="0">
                <a:solidFill>
                  <a:srgbClr val="5430AA"/>
                </a:solidFill>
                <a:latin typeface="Cambria" panose="02040503050406030204" pitchFamily="18" charset="0"/>
                <a:ea typeface="Cambria" panose="02040503050406030204" pitchFamily="18" charset="0"/>
              </a:rPr>
              <a:t>Base Station Controllers (BSC) </a:t>
            </a:r>
            <a:r>
              <a:rPr lang="en-US" dirty="0">
                <a:solidFill>
                  <a:srgbClr val="212121"/>
                </a:solidFill>
                <a:latin typeface="Cambria" panose="02040503050406030204" pitchFamily="18" charset="0"/>
                <a:ea typeface="Cambria" panose="02040503050406030204" pitchFamily="18" charset="0"/>
              </a:rPr>
              <a:t>and the </a:t>
            </a:r>
            <a:r>
              <a:rPr lang="en-US" dirty="0">
                <a:solidFill>
                  <a:srgbClr val="5430AA"/>
                </a:solidFill>
                <a:latin typeface="Cambria" panose="02040503050406030204" pitchFamily="18" charset="0"/>
                <a:ea typeface="Cambria" panose="02040503050406030204" pitchFamily="18" charset="0"/>
              </a:rPr>
              <a:t>Mobile Switching Center (MSC).</a:t>
            </a:r>
          </a:p>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endParaRPr kumimoji="0" lang="en-IN" sz="2400" b="0" i="0" u="none" strike="noStrike" kern="1200" cap="none" spc="0" normalizeH="0" baseline="0" noProof="0" dirty="0">
              <a:ln>
                <a:noFill/>
              </a:ln>
              <a:solidFill>
                <a:srgbClr val="212121"/>
              </a:solidFill>
              <a:effectLst/>
              <a:uLnTx/>
              <a:uFillTx/>
              <a:latin typeface="Roboto Condensed"/>
              <a:ea typeface="+mn-ea"/>
              <a:cs typeface="+mn-cs"/>
            </a:endParaRPr>
          </a:p>
        </p:txBody>
      </p:sp>
    </p:spTree>
    <p:extLst>
      <p:ext uri="{BB962C8B-B14F-4D97-AF65-F5344CB8AC3E}">
        <p14:creationId xmlns:p14="http://schemas.microsoft.com/office/powerpoint/2010/main" val="129594133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pic>
        <p:nvPicPr>
          <p:cNvPr id="219" name="Google Shape;219;p26"/>
          <p:cNvPicPr preferRelativeResize="0"/>
          <p:nvPr/>
        </p:nvPicPr>
        <p:blipFill>
          <a:blip r:embed="rId3">
            <a:alphaModFix/>
          </a:blip>
          <a:stretch>
            <a:fillRect/>
          </a:stretch>
        </p:blipFill>
        <p:spPr>
          <a:xfrm>
            <a:off x="0" y="1"/>
            <a:ext cx="12192000" cy="6852444"/>
          </a:xfrm>
          <a:prstGeom prst="rect">
            <a:avLst/>
          </a:prstGeom>
          <a:noFill/>
          <a:ln>
            <a:noFill/>
          </a:ln>
        </p:spPr>
      </p:pic>
      <p:pic>
        <p:nvPicPr>
          <p:cNvPr id="220" name="Google Shape;220;p26"/>
          <p:cNvPicPr preferRelativeResize="0"/>
          <p:nvPr/>
        </p:nvPicPr>
        <p:blipFill>
          <a:blip r:embed="rId4">
            <a:alphaModFix/>
          </a:blip>
          <a:stretch>
            <a:fillRect/>
          </a:stretch>
        </p:blipFill>
        <p:spPr>
          <a:xfrm>
            <a:off x="6351" y="6334"/>
            <a:ext cx="12179300" cy="6845300"/>
          </a:xfrm>
          <a:prstGeom prst="rect">
            <a:avLst/>
          </a:prstGeom>
          <a:noFill/>
          <a:ln>
            <a:noFill/>
          </a:ln>
        </p:spPr>
      </p:pic>
      <p:sp>
        <p:nvSpPr>
          <p:cNvPr id="221" name="Google Shape;221;p26"/>
          <p:cNvSpPr txBox="1"/>
          <p:nvPr/>
        </p:nvSpPr>
        <p:spPr>
          <a:xfrm>
            <a:off x="416102" y="1173670"/>
            <a:ext cx="8190623" cy="1231066"/>
          </a:xfrm>
          <a:prstGeom prst="rect">
            <a:avLst/>
          </a:prstGeom>
          <a:noFill/>
          <a:ln>
            <a:noFill/>
          </a:ln>
        </p:spPr>
        <p:txBody>
          <a:bodyPr spcFirstLastPara="1" wrap="square" lIns="121900" tIns="121900" rIns="121900" bIns="121900" anchor="t" anchorCtr="0">
            <a:spAutoFit/>
          </a:bodyPr>
          <a:lstStyle/>
          <a:p>
            <a:pPr lvl="0"/>
            <a:r>
              <a:rPr lang="en-IN" sz="6400" b="1" dirty="0">
                <a:solidFill>
                  <a:schemeClr val="dk2"/>
                </a:solidFill>
                <a:latin typeface="Proxima Nova"/>
                <a:ea typeface="Proxima Nova"/>
                <a:cs typeface="Proxima Nova"/>
                <a:sym typeface="Proxima Nova"/>
              </a:rPr>
              <a:t>GSM Handoff</a:t>
            </a:r>
          </a:p>
        </p:txBody>
      </p:sp>
      <p:pic>
        <p:nvPicPr>
          <p:cNvPr id="225" name="Google Shape;225;p26"/>
          <p:cNvPicPr preferRelativeResize="0"/>
          <p:nvPr/>
        </p:nvPicPr>
        <p:blipFill>
          <a:blip r:embed="rId5">
            <a:alphaModFix/>
          </a:blip>
          <a:stretch>
            <a:fillRect/>
          </a:stretch>
        </p:blipFill>
        <p:spPr>
          <a:xfrm>
            <a:off x="9817918" y="198118"/>
            <a:ext cx="1993900" cy="495300"/>
          </a:xfrm>
          <a:prstGeom prst="rect">
            <a:avLst/>
          </a:prstGeom>
          <a:noFill/>
          <a:ln>
            <a:noFill/>
          </a:ln>
        </p:spPr>
      </p:pic>
    </p:spTree>
    <p:extLst>
      <p:ext uri="{BB962C8B-B14F-4D97-AF65-F5344CB8AC3E}">
        <p14:creationId xmlns:p14="http://schemas.microsoft.com/office/powerpoint/2010/main" val="143822210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r>
              <a:rPr lang="en-US" sz="3067" dirty="0">
                <a:solidFill>
                  <a:srgbClr val="00A4B6"/>
                </a:solidFill>
                <a:latin typeface="Cambria" panose="02040503050406030204" pitchFamily="18" charset="0"/>
                <a:ea typeface="Cambria" panose="02040503050406030204" pitchFamily="18" charset="0"/>
                <a:cs typeface="Proxima Nova"/>
                <a:sym typeface="Proxima Nova"/>
              </a:rPr>
              <a:t>Handoff</a:t>
            </a:r>
          </a:p>
        </p:txBody>
      </p:sp>
      <p:sp>
        <p:nvSpPr>
          <p:cNvPr id="4" name="Content Placeholder 2">
            <a:extLst>
              <a:ext uri="{FF2B5EF4-FFF2-40B4-BE49-F238E27FC236}">
                <a16:creationId xmlns:a16="http://schemas.microsoft.com/office/drawing/2014/main" id="{DEB130AA-FEE4-F273-B3B7-0A13F6246B14}"/>
              </a:ext>
            </a:extLst>
          </p:cNvPr>
          <p:cNvSpPr txBox="1">
            <a:spLocks/>
          </p:cNvSpPr>
          <p:nvPr/>
        </p:nvSpPr>
        <p:spPr>
          <a:xfrm>
            <a:off x="131180" y="944724"/>
            <a:ext cx="6766925" cy="5590565"/>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rgbClr val="5430AA"/>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5430AA"/>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5430AA"/>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5430AA"/>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5430AA"/>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r>
              <a:rPr kumimoji="0" lang="en-IN"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In cellular communications, the terms </a:t>
            </a:r>
            <a:r>
              <a:rPr kumimoji="0" lang="en-IN" sz="2400" b="1"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handover</a:t>
            </a:r>
            <a:r>
              <a:rPr kumimoji="0" lang="en-IN"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or </a:t>
            </a:r>
            <a:r>
              <a:rPr kumimoji="0" lang="en-IN" sz="2400" b="1"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handoff</a:t>
            </a:r>
            <a:r>
              <a:rPr kumimoji="0" lang="en-IN"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refers to the process of transferring ongoing call or data connectivity from old Base Station to new Base Station. </a:t>
            </a:r>
          </a:p>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r>
              <a:rPr kumimoji="0" lang="en-IN"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When a mobile moves into the different cell while the conversation is in progress then the </a:t>
            </a:r>
            <a:r>
              <a:rPr kumimoji="0" lang="en-IN" sz="24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MSC </a:t>
            </a:r>
            <a:r>
              <a:rPr kumimoji="0" lang="en-IN"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(Mobile Switching Centre) will transfer the call to a new channel belonging to the </a:t>
            </a:r>
            <a:r>
              <a:rPr kumimoji="0" lang="en-IN" sz="24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new Base Station</a:t>
            </a:r>
            <a:r>
              <a:rPr kumimoji="0" lang="en-IN"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a:t>
            </a:r>
          </a:p>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r>
              <a:rPr kumimoji="0" lang="en-IN"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When a mobile </a:t>
            </a:r>
            <a:r>
              <a:rPr kumimoji="0" lang="en-IN" sz="24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user A </a:t>
            </a:r>
            <a:r>
              <a:rPr kumimoji="0" lang="en-IN"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moves from one cell to another cell then </a:t>
            </a:r>
            <a:r>
              <a:rPr kumimoji="0" lang="en-IN" sz="24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BTS 1</a:t>
            </a:r>
            <a:r>
              <a:rPr kumimoji="0" lang="en-IN"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signal strength </a:t>
            </a:r>
            <a:r>
              <a:rPr kumimoji="0" lang="en-IN" sz="24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loses</a:t>
            </a:r>
            <a:r>
              <a:rPr kumimoji="0" lang="en-IN"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for the mobile User A and the signal strength of </a:t>
            </a:r>
            <a:r>
              <a:rPr kumimoji="0" lang="en-IN" sz="24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BTS 2</a:t>
            </a:r>
            <a:r>
              <a:rPr kumimoji="0" lang="en-IN"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a:t>
            </a:r>
            <a:r>
              <a:rPr kumimoji="0" lang="en-IN" sz="24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increases</a:t>
            </a:r>
            <a:r>
              <a:rPr kumimoji="0" lang="en-IN"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and thus ongoing calls or data connectivity for mobile user goes on without </a:t>
            </a:r>
            <a:r>
              <a:rPr kumimoji="0" lang="en-IN" sz="24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interrupting</a:t>
            </a:r>
            <a:r>
              <a:rPr kumimoji="0" lang="en-IN"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a:t>
            </a:r>
          </a:p>
        </p:txBody>
      </p:sp>
      <p:pic>
        <p:nvPicPr>
          <p:cNvPr id="5" name="Picture 2" descr="Analytical Modeling for Handling Poor Signal Quality Calls in ...">
            <a:extLst>
              <a:ext uri="{FF2B5EF4-FFF2-40B4-BE49-F238E27FC236}">
                <a16:creationId xmlns:a16="http://schemas.microsoft.com/office/drawing/2014/main" id="{A04C1EEF-9DD7-80EA-10A9-BF15EBCB847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17849" y="1455904"/>
            <a:ext cx="4667250" cy="33528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987286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r>
              <a:rPr lang="en-US" sz="3067" dirty="0">
                <a:solidFill>
                  <a:srgbClr val="00A4B6"/>
                </a:solidFill>
                <a:latin typeface="Cambria" panose="02040503050406030204" pitchFamily="18" charset="0"/>
                <a:ea typeface="Cambria" panose="02040503050406030204" pitchFamily="18" charset="0"/>
                <a:cs typeface="Proxima Nova"/>
                <a:sym typeface="Proxima Nova"/>
              </a:rPr>
              <a:t>Handoff</a:t>
            </a:r>
          </a:p>
        </p:txBody>
      </p:sp>
      <p:sp>
        <p:nvSpPr>
          <p:cNvPr id="4" name="Content Placeholder 2">
            <a:extLst>
              <a:ext uri="{FF2B5EF4-FFF2-40B4-BE49-F238E27FC236}">
                <a16:creationId xmlns:a16="http://schemas.microsoft.com/office/drawing/2014/main" id="{DEB130AA-FEE4-F273-B3B7-0A13F6246B14}"/>
              </a:ext>
            </a:extLst>
          </p:cNvPr>
          <p:cNvSpPr txBox="1">
            <a:spLocks/>
          </p:cNvSpPr>
          <p:nvPr/>
        </p:nvSpPr>
        <p:spPr>
          <a:xfrm>
            <a:off x="131180" y="778213"/>
            <a:ext cx="7981688" cy="5757076"/>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rgbClr val="5430AA"/>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5430AA"/>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5430AA"/>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5430AA"/>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5430AA"/>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None/>
            </a:pPr>
            <a:r>
              <a:rPr lang="en-US" sz="1800" b="1" u="sng" dirty="0">
                <a:solidFill>
                  <a:srgbClr val="FF0000"/>
                </a:solidFill>
                <a:latin typeface="Times" pitchFamily="18" charset="0"/>
              </a:rPr>
              <a:t>Situations for triggering Handoff</a:t>
            </a:r>
          </a:p>
          <a:p>
            <a:r>
              <a:rPr lang="en-US" sz="1800" dirty="0">
                <a:latin typeface="Times" pitchFamily="18" charset="0"/>
              </a:rPr>
              <a:t>Handoffs are triggered in any of the following situations −</a:t>
            </a:r>
          </a:p>
          <a:p>
            <a:r>
              <a:rPr lang="en-US" sz="1800" dirty="0">
                <a:latin typeface="Times" pitchFamily="18" charset="0"/>
              </a:rPr>
              <a:t>If a subscriber who is in a call or a data session moves out of coverage of one cell and enters coverage area of another cell, a handoff is triggered for a continuum of service. The tasks that were being performed by the first cell are delineating to the latter cell.</a:t>
            </a:r>
          </a:p>
          <a:p>
            <a:r>
              <a:rPr lang="en-US" sz="1800" dirty="0">
                <a:latin typeface="Times" pitchFamily="18" charset="0"/>
              </a:rPr>
              <a:t>Each cell has a pre-defined capacity, i.e. it can handle only a specific number of subscribers. If the number of users using a particular cell reaches its maximum capacity, then a handoff occurs. Some of the calls are transferred to adjoining cells, provided that the subscriber is in the overlapping coverage area of both the cells.</a:t>
            </a:r>
          </a:p>
          <a:p>
            <a:r>
              <a:rPr lang="en-US" sz="1800" dirty="0">
                <a:latin typeface="Times" pitchFamily="18" charset="0"/>
              </a:rPr>
              <a:t>Cells are often sub-divided into microcells. A handoff may occur when there is a transfer of duties from the large cell to the smaller cell and vice versa. For example, there is a traveling user moving within the jurisdiction of a large cell. If the traveler stops, then the jurisdiction is transferred to a microcell to relieve the load on the large cell.</a:t>
            </a:r>
          </a:p>
          <a:p>
            <a:r>
              <a:rPr lang="en-US" sz="1800" dirty="0">
                <a:latin typeface="Times" pitchFamily="18" charset="0"/>
              </a:rPr>
              <a:t>Handoffs may also occur when there is an interference of calls using the same frequency for communication.</a:t>
            </a:r>
          </a:p>
          <a:p>
            <a:pPr>
              <a:buNone/>
            </a:pPr>
            <a:br>
              <a:rPr lang="en-US" sz="1800" dirty="0">
                <a:latin typeface="Times" pitchFamily="18" charset="0"/>
              </a:rPr>
            </a:br>
            <a:endParaRPr kumimoji="0" lang="en-IN" sz="1800" b="0" i="0" u="none" strike="noStrike" kern="1200" cap="none" spc="0" normalizeH="0" baseline="0" noProof="0" dirty="0">
              <a:ln>
                <a:noFill/>
              </a:ln>
              <a:solidFill>
                <a:srgbClr val="212121"/>
              </a:solidFill>
              <a:effectLst/>
              <a:uLnTx/>
              <a:uFillTx/>
              <a:latin typeface="Times" pitchFamily="18" charset="0"/>
              <a:ea typeface="Cambria" panose="02040503050406030204" pitchFamily="18" charset="0"/>
            </a:endParaRPr>
          </a:p>
        </p:txBody>
      </p:sp>
      <p:pic>
        <p:nvPicPr>
          <p:cNvPr id="5" name="Picture 2" descr="Analytical Modeling for Handling Poor Signal Quality Calls in ...">
            <a:extLst>
              <a:ext uri="{FF2B5EF4-FFF2-40B4-BE49-F238E27FC236}">
                <a16:creationId xmlns:a16="http://schemas.microsoft.com/office/drawing/2014/main" id="{A04C1EEF-9DD7-80EA-10A9-BF15EBCB847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78585" y="1455905"/>
            <a:ext cx="3606513" cy="25908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987286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r>
              <a:rPr lang="en-US" sz="3067" dirty="0">
                <a:solidFill>
                  <a:srgbClr val="00A4B6"/>
                </a:solidFill>
                <a:latin typeface="Cambria" panose="02040503050406030204" pitchFamily="18" charset="0"/>
                <a:ea typeface="Cambria" panose="02040503050406030204" pitchFamily="18" charset="0"/>
                <a:cs typeface="Proxima Nova"/>
                <a:sym typeface="Proxima Nova"/>
              </a:rPr>
              <a:t>Why Handoff?</a:t>
            </a:r>
          </a:p>
        </p:txBody>
      </p:sp>
      <p:sp>
        <p:nvSpPr>
          <p:cNvPr id="4" name="Content Placeholder 2">
            <a:extLst>
              <a:ext uri="{FF2B5EF4-FFF2-40B4-BE49-F238E27FC236}">
                <a16:creationId xmlns:a16="http://schemas.microsoft.com/office/drawing/2014/main" id="{2D7A89BD-46BD-B274-F8E1-A48B28F1598E}"/>
              </a:ext>
            </a:extLst>
          </p:cNvPr>
          <p:cNvSpPr txBox="1">
            <a:spLocks/>
          </p:cNvSpPr>
          <p:nvPr/>
        </p:nvSpPr>
        <p:spPr>
          <a:xfrm>
            <a:off x="131181" y="863445"/>
            <a:ext cx="6863178" cy="2926236"/>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rgbClr val="5430AA"/>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5430AA"/>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5430AA"/>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5430AA"/>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5430AA"/>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None/>
              <a:tabLst/>
              <a:defRPr/>
            </a:pPr>
            <a:r>
              <a:rPr kumimoji="0" lang="en-US" altLang="en-US" sz="2800" b="1"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Two Reasons</a:t>
            </a:r>
          </a:p>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r>
              <a:rPr kumimoji="0" lang="tr-TR" altLang="en-US"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When The </a:t>
            </a:r>
            <a:r>
              <a:rPr kumimoji="0" lang="tr-TR" altLang="en-US" sz="24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Radio Signal’s quality </a:t>
            </a:r>
            <a:r>
              <a:rPr kumimoji="0" lang="tr-TR" altLang="en-US"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and </a:t>
            </a:r>
            <a:r>
              <a:rPr kumimoji="0" lang="tr-TR" altLang="en-US" sz="24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power decreases</a:t>
            </a:r>
            <a:r>
              <a:rPr kumimoji="0" lang="en-US" altLang="en-US" sz="24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 </a:t>
            </a:r>
            <a:r>
              <a:rPr kumimoji="0" lang="tr-TR" altLang="en-US"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to necessary scores, the connection deliver to more powerful cell</a:t>
            </a:r>
            <a:r>
              <a:rPr kumimoji="0" lang="en-IN" altLang="en-US"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a:t>
            </a:r>
            <a:endParaRPr kumimoji="0" lang="tr-TR" altLang="en-US"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endParaRPr>
          </a:p>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r>
              <a:rPr kumimoji="0" lang="tr-TR" altLang="en-US"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When </a:t>
            </a:r>
            <a:r>
              <a:rPr kumimoji="0" lang="en-US" altLang="en-US"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t</a:t>
            </a:r>
            <a:r>
              <a:rPr kumimoji="0" lang="tr-TR" altLang="en-US"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he </a:t>
            </a:r>
            <a:r>
              <a:rPr kumimoji="0" lang="tr-TR" altLang="en-US" sz="24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Traffic Capacity </a:t>
            </a:r>
            <a:r>
              <a:rPr kumimoji="0" lang="tr-TR" altLang="en-US"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approaches to </a:t>
            </a:r>
            <a:r>
              <a:rPr kumimoji="0" lang="tr-TR" altLang="en-US" sz="24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maximum</a:t>
            </a:r>
            <a:r>
              <a:rPr kumimoji="0" lang="tr-TR" altLang="en-US"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the connection deliver to less </a:t>
            </a:r>
            <a:r>
              <a:rPr kumimoji="0" lang="tr-TR" altLang="en-US" sz="24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density</a:t>
            </a:r>
            <a:r>
              <a:rPr kumimoji="0" lang="tr-TR" altLang="en-US"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of traffic cell</a:t>
            </a:r>
            <a:r>
              <a:rPr kumimoji="0" lang="en-IN" altLang="en-US"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a:t>
            </a:r>
            <a:endParaRPr kumimoji="0" lang="tr-TR" altLang="en-US"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endParaRPr>
          </a:p>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endParaRPr kumimoji="0" lang="en-IN" sz="2400" b="0" i="0" u="none" strike="noStrike" kern="1200" cap="none" spc="0" normalizeH="0" baseline="0" noProof="0" dirty="0">
              <a:ln>
                <a:noFill/>
              </a:ln>
              <a:solidFill>
                <a:srgbClr val="212121"/>
              </a:solidFill>
              <a:effectLst/>
              <a:uLnTx/>
              <a:uFillTx/>
              <a:latin typeface="Roboto Condensed"/>
              <a:ea typeface="+mn-ea"/>
              <a:cs typeface="+mn-cs"/>
            </a:endParaRPr>
          </a:p>
        </p:txBody>
      </p:sp>
      <p:pic>
        <p:nvPicPr>
          <p:cNvPr id="5" name="Picture 2" descr="Analytical Modeling for Handling Poor Signal Quality Calls in ...">
            <a:extLst>
              <a:ext uri="{FF2B5EF4-FFF2-40B4-BE49-F238E27FC236}">
                <a16:creationId xmlns:a16="http://schemas.microsoft.com/office/drawing/2014/main" id="{89D6B5B9-42B2-A73F-F53A-925758AFDC2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94358" y="965044"/>
            <a:ext cx="5006157" cy="35962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188226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r>
              <a:rPr lang="en-US" sz="3067" dirty="0">
                <a:solidFill>
                  <a:srgbClr val="00A4B6"/>
                </a:solidFill>
                <a:latin typeface="Cambria" panose="02040503050406030204" pitchFamily="18" charset="0"/>
                <a:ea typeface="Cambria" panose="02040503050406030204" pitchFamily="18" charset="0"/>
                <a:cs typeface="Proxima Nova"/>
                <a:sym typeface="Proxima Nova"/>
              </a:rPr>
              <a:t>Handoff Types: Soft Handoff vs Hard Handoff</a:t>
            </a:r>
          </a:p>
        </p:txBody>
      </p:sp>
      <p:pic>
        <p:nvPicPr>
          <p:cNvPr id="9" name="Picture 2" descr="Hand Off Types">
            <a:extLst>
              <a:ext uri="{FF2B5EF4-FFF2-40B4-BE49-F238E27FC236}">
                <a16:creationId xmlns:a16="http://schemas.microsoft.com/office/drawing/2014/main" id="{3CB03364-01E6-4024-091E-85223ADEC15A}"/>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b="50267"/>
          <a:stretch/>
        </p:blipFill>
        <p:spPr bwMode="auto">
          <a:xfrm>
            <a:off x="1404953" y="1372736"/>
            <a:ext cx="3715084" cy="181657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Hand Off Types">
            <a:extLst>
              <a:ext uri="{FF2B5EF4-FFF2-40B4-BE49-F238E27FC236}">
                <a16:creationId xmlns:a16="http://schemas.microsoft.com/office/drawing/2014/main" id="{9C59F8ED-8DAA-0F1C-A505-AA7B531FC7A0}"/>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54578"/>
          <a:stretch/>
        </p:blipFill>
        <p:spPr bwMode="auto">
          <a:xfrm>
            <a:off x="6936134" y="1549734"/>
            <a:ext cx="3715084" cy="1659108"/>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1" name="Table 10">
            <a:extLst>
              <a:ext uri="{FF2B5EF4-FFF2-40B4-BE49-F238E27FC236}">
                <a16:creationId xmlns:a16="http://schemas.microsoft.com/office/drawing/2014/main" id="{3F2D7A87-00F1-5B8C-ACF4-BA61A43B0910}"/>
              </a:ext>
            </a:extLst>
          </p:cNvPr>
          <p:cNvGraphicFramePr>
            <a:graphicFrameLocks noGrp="1"/>
          </p:cNvGraphicFramePr>
          <p:nvPr>
            <p:extLst>
              <p:ext uri="{D42A27DB-BD31-4B8C-83A1-F6EECF244321}">
                <p14:modId xmlns:p14="http://schemas.microsoft.com/office/powerpoint/2010/main" val="3243798079"/>
              </p:ext>
            </p:extLst>
          </p:nvPr>
        </p:nvGraphicFramePr>
        <p:xfrm>
          <a:off x="246581" y="1037171"/>
          <a:ext cx="11575712" cy="396240"/>
        </p:xfrm>
        <a:graphic>
          <a:graphicData uri="http://schemas.openxmlformats.org/drawingml/2006/table">
            <a:tbl>
              <a:tblPr firstRow="1" bandRow="1"/>
              <a:tblGrid>
                <a:gridCol w="5787856">
                  <a:extLst>
                    <a:ext uri="{9D8B030D-6E8A-4147-A177-3AD203B41FA5}">
                      <a16:colId xmlns:a16="http://schemas.microsoft.com/office/drawing/2014/main" val="20000"/>
                    </a:ext>
                  </a:extLst>
                </a:gridCol>
                <a:gridCol w="5787856">
                  <a:extLst>
                    <a:ext uri="{9D8B030D-6E8A-4147-A177-3AD203B41FA5}">
                      <a16:colId xmlns:a16="http://schemas.microsoft.com/office/drawing/2014/main" val="20001"/>
                    </a:ext>
                  </a:extLst>
                </a:gridCol>
              </a:tblGrid>
              <a:tr h="37084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2000" b="1" dirty="0"/>
                        <a:t>Hard Handoff</a:t>
                      </a:r>
                      <a:endParaRPr lang="en-IN" sz="2000" b="1" dirty="0"/>
                    </a:p>
                  </a:txBody>
                  <a:tcPr>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2000" b="1" dirty="0"/>
                        <a:t>Soft Handoff</a:t>
                      </a:r>
                      <a:endParaRPr lang="en-IN" sz="2000" b="1" dirty="0"/>
                    </a:p>
                  </a:txBody>
                  <a:tcPr>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graphicFrame>
        <p:nvGraphicFramePr>
          <p:cNvPr id="12" name="Table 11">
            <a:extLst>
              <a:ext uri="{FF2B5EF4-FFF2-40B4-BE49-F238E27FC236}">
                <a16:creationId xmlns:a16="http://schemas.microsoft.com/office/drawing/2014/main" id="{A388D7A9-18AE-25AC-68BF-F077B7D9DFDF}"/>
              </a:ext>
            </a:extLst>
          </p:cNvPr>
          <p:cNvGraphicFramePr>
            <a:graphicFrameLocks noGrp="1"/>
          </p:cNvGraphicFramePr>
          <p:nvPr>
            <p:extLst>
              <p:ext uri="{D42A27DB-BD31-4B8C-83A1-F6EECF244321}">
                <p14:modId xmlns:p14="http://schemas.microsoft.com/office/powerpoint/2010/main" val="2395155856"/>
              </p:ext>
            </p:extLst>
          </p:nvPr>
        </p:nvGraphicFramePr>
        <p:xfrm>
          <a:off x="246581" y="1442435"/>
          <a:ext cx="11575712" cy="1757383"/>
        </p:xfrm>
        <a:graphic>
          <a:graphicData uri="http://schemas.openxmlformats.org/drawingml/2006/table">
            <a:tbl>
              <a:tblPr firstRow="1" bandRow="1"/>
              <a:tblGrid>
                <a:gridCol w="5787856">
                  <a:extLst>
                    <a:ext uri="{9D8B030D-6E8A-4147-A177-3AD203B41FA5}">
                      <a16:colId xmlns:a16="http://schemas.microsoft.com/office/drawing/2014/main" val="20000"/>
                    </a:ext>
                  </a:extLst>
                </a:gridCol>
                <a:gridCol w="5787856">
                  <a:extLst>
                    <a:ext uri="{9D8B030D-6E8A-4147-A177-3AD203B41FA5}">
                      <a16:colId xmlns:a16="http://schemas.microsoft.com/office/drawing/2014/main" val="20001"/>
                    </a:ext>
                  </a:extLst>
                </a:gridCol>
              </a:tblGrid>
              <a:tr h="1757383">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endParaRPr lang="en-IN" sz="2000" b="1" dirty="0"/>
                    </a:p>
                  </a:txBody>
                  <a:tcPr>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endParaRPr lang="en-IN" sz="2000" b="1" dirty="0"/>
                    </a:p>
                  </a:txBody>
                  <a:tcPr>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graphicFrame>
        <p:nvGraphicFramePr>
          <p:cNvPr id="13" name="Table 12">
            <a:extLst>
              <a:ext uri="{FF2B5EF4-FFF2-40B4-BE49-F238E27FC236}">
                <a16:creationId xmlns:a16="http://schemas.microsoft.com/office/drawing/2014/main" id="{F2D7A955-46A1-3184-57B0-593DB1335F95}"/>
              </a:ext>
            </a:extLst>
          </p:cNvPr>
          <p:cNvGraphicFramePr>
            <a:graphicFrameLocks noGrp="1"/>
          </p:cNvGraphicFramePr>
          <p:nvPr>
            <p:extLst>
              <p:ext uri="{D42A27DB-BD31-4B8C-83A1-F6EECF244321}">
                <p14:modId xmlns:p14="http://schemas.microsoft.com/office/powerpoint/2010/main" val="3236840921"/>
              </p:ext>
            </p:extLst>
          </p:nvPr>
        </p:nvGraphicFramePr>
        <p:xfrm>
          <a:off x="246581" y="3208842"/>
          <a:ext cx="11575712" cy="701040"/>
        </p:xfrm>
        <a:graphic>
          <a:graphicData uri="http://schemas.openxmlformats.org/drawingml/2006/table">
            <a:tbl>
              <a:tblPr firstRow="1" bandRow="1"/>
              <a:tblGrid>
                <a:gridCol w="5787856">
                  <a:extLst>
                    <a:ext uri="{9D8B030D-6E8A-4147-A177-3AD203B41FA5}">
                      <a16:colId xmlns:a16="http://schemas.microsoft.com/office/drawing/2014/main" val="20000"/>
                    </a:ext>
                  </a:extLst>
                </a:gridCol>
                <a:gridCol w="5787856">
                  <a:extLst>
                    <a:ext uri="{9D8B030D-6E8A-4147-A177-3AD203B41FA5}">
                      <a16:colId xmlns:a16="http://schemas.microsoft.com/office/drawing/2014/main" val="20001"/>
                    </a:ext>
                  </a:extLst>
                </a:gridCol>
              </a:tblGrid>
              <a:tr h="37084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l"/>
                      <a:r>
                        <a:rPr lang="en-IN" sz="2000" b="0" kern="1200" dirty="0">
                          <a:solidFill>
                            <a:srgbClr val="5430AA"/>
                          </a:solidFill>
                          <a:latin typeface="Cambria" panose="02040503050406030204" pitchFamily="18" charset="0"/>
                          <a:ea typeface="Cambria" panose="02040503050406030204" pitchFamily="18" charset="0"/>
                          <a:cs typeface="+mn-cs"/>
                        </a:rPr>
                        <a:t>Break</a:t>
                      </a:r>
                      <a:r>
                        <a:rPr lang="en-IN" sz="2000" b="0" kern="1200" dirty="0">
                          <a:solidFill>
                            <a:schemeClr val="tx1"/>
                          </a:solidFill>
                          <a:latin typeface="Cambria" panose="02040503050406030204" pitchFamily="18" charset="0"/>
                          <a:ea typeface="Cambria" panose="02040503050406030204" pitchFamily="18" charset="0"/>
                          <a:cs typeface="+mn-cs"/>
                        </a:rPr>
                        <a:t> in the connection </a:t>
                      </a:r>
                      <a:r>
                        <a:rPr lang="en-IN" sz="2000" b="0" kern="1200" dirty="0">
                          <a:solidFill>
                            <a:srgbClr val="5430AA"/>
                          </a:solidFill>
                          <a:latin typeface="Cambria" panose="02040503050406030204" pitchFamily="18" charset="0"/>
                          <a:ea typeface="Cambria" panose="02040503050406030204" pitchFamily="18" charset="0"/>
                          <a:cs typeface="+mn-cs"/>
                        </a:rPr>
                        <a:t>occurs</a:t>
                      </a:r>
                      <a:r>
                        <a:rPr lang="en-IN" sz="2000" b="0" kern="1200" dirty="0">
                          <a:solidFill>
                            <a:schemeClr val="tx1"/>
                          </a:solidFill>
                          <a:latin typeface="Cambria" panose="02040503050406030204" pitchFamily="18" charset="0"/>
                          <a:ea typeface="Cambria" panose="02040503050406030204" pitchFamily="18" charset="0"/>
                          <a:cs typeface="+mn-cs"/>
                        </a:rPr>
                        <a:t> while switching from one cell to another. </a:t>
                      </a:r>
                    </a:p>
                  </a:txBody>
                  <a:tcPr>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l"/>
                      <a:r>
                        <a:rPr lang="en-US" sz="2000" b="0" dirty="0">
                          <a:solidFill>
                            <a:srgbClr val="5430AA"/>
                          </a:solidFill>
                          <a:latin typeface="Cambria" panose="02040503050406030204" pitchFamily="18" charset="0"/>
                          <a:ea typeface="Cambria" panose="02040503050406030204" pitchFamily="18" charset="0"/>
                        </a:rPr>
                        <a:t>Break</a:t>
                      </a:r>
                      <a:r>
                        <a:rPr lang="en-US" sz="2000" b="0" baseline="0" dirty="0">
                          <a:solidFill>
                            <a:srgbClr val="5430AA"/>
                          </a:solidFill>
                          <a:latin typeface="Cambria" panose="02040503050406030204" pitchFamily="18" charset="0"/>
                          <a:ea typeface="Cambria" panose="02040503050406030204" pitchFamily="18" charset="0"/>
                        </a:rPr>
                        <a:t> </a:t>
                      </a:r>
                      <a:r>
                        <a:rPr lang="en-US" sz="2000" b="0" baseline="0" dirty="0">
                          <a:latin typeface="Cambria" panose="02040503050406030204" pitchFamily="18" charset="0"/>
                          <a:ea typeface="Cambria" panose="02040503050406030204" pitchFamily="18" charset="0"/>
                        </a:rPr>
                        <a:t>in the connection </a:t>
                      </a:r>
                      <a:r>
                        <a:rPr lang="en-US" sz="2000" b="0" baseline="0" dirty="0">
                          <a:solidFill>
                            <a:srgbClr val="5430AA"/>
                          </a:solidFill>
                          <a:latin typeface="Cambria" panose="02040503050406030204" pitchFamily="18" charset="0"/>
                          <a:ea typeface="Cambria" panose="02040503050406030204" pitchFamily="18" charset="0"/>
                        </a:rPr>
                        <a:t>will not occur </a:t>
                      </a:r>
                      <a:r>
                        <a:rPr lang="en-US" sz="2000" b="0" baseline="0" dirty="0">
                          <a:latin typeface="Cambria" panose="02040503050406030204" pitchFamily="18" charset="0"/>
                          <a:ea typeface="Cambria" panose="02040503050406030204" pitchFamily="18" charset="0"/>
                        </a:rPr>
                        <a:t>due to </a:t>
                      </a:r>
                      <a:r>
                        <a:rPr lang="en-US" sz="2000" b="0" baseline="0" dirty="0">
                          <a:solidFill>
                            <a:srgbClr val="5430AA"/>
                          </a:solidFill>
                          <a:latin typeface="Cambria" panose="02040503050406030204" pitchFamily="18" charset="0"/>
                          <a:ea typeface="Cambria" panose="02040503050406030204" pitchFamily="18" charset="0"/>
                        </a:rPr>
                        <a:t>overlapping</a:t>
                      </a:r>
                      <a:r>
                        <a:rPr lang="en-US" sz="2000" b="0" baseline="0" dirty="0">
                          <a:latin typeface="Cambria" panose="02040503050406030204" pitchFamily="18" charset="0"/>
                          <a:ea typeface="Cambria" panose="02040503050406030204" pitchFamily="18" charset="0"/>
                        </a:rPr>
                        <a:t> cells.</a:t>
                      </a:r>
                      <a:endParaRPr lang="en-IN" sz="2000" b="0" dirty="0">
                        <a:latin typeface="Cambria" panose="02040503050406030204" pitchFamily="18" charset="0"/>
                        <a:ea typeface="Cambria" panose="02040503050406030204" pitchFamily="18" charset="0"/>
                      </a:endParaRPr>
                    </a:p>
                  </a:txBody>
                  <a:tcPr>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graphicFrame>
        <p:nvGraphicFramePr>
          <p:cNvPr id="14" name="Table 13">
            <a:extLst>
              <a:ext uri="{FF2B5EF4-FFF2-40B4-BE49-F238E27FC236}">
                <a16:creationId xmlns:a16="http://schemas.microsoft.com/office/drawing/2014/main" id="{7B985B49-1978-FC30-C489-25D8724E3F58}"/>
              </a:ext>
            </a:extLst>
          </p:cNvPr>
          <p:cNvGraphicFramePr>
            <a:graphicFrameLocks noGrp="1"/>
          </p:cNvGraphicFramePr>
          <p:nvPr>
            <p:extLst>
              <p:ext uri="{D42A27DB-BD31-4B8C-83A1-F6EECF244321}">
                <p14:modId xmlns:p14="http://schemas.microsoft.com/office/powerpoint/2010/main" val="1584486457"/>
              </p:ext>
            </p:extLst>
          </p:nvPr>
        </p:nvGraphicFramePr>
        <p:xfrm>
          <a:off x="246581" y="3908746"/>
          <a:ext cx="11575712" cy="1005840"/>
        </p:xfrm>
        <a:graphic>
          <a:graphicData uri="http://schemas.openxmlformats.org/drawingml/2006/table">
            <a:tbl>
              <a:tblPr firstRow="1" bandRow="1"/>
              <a:tblGrid>
                <a:gridCol w="5787856">
                  <a:extLst>
                    <a:ext uri="{9D8B030D-6E8A-4147-A177-3AD203B41FA5}">
                      <a16:colId xmlns:a16="http://schemas.microsoft.com/office/drawing/2014/main" val="20000"/>
                    </a:ext>
                  </a:extLst>
                </a:gridCol>
                <a:gridCol w="5787856">
                  <a:extLst>
                    <a:ext uri="{9D8B030D-6E8A-4147-A177-3AD203B41FA5}">
                      <a16:colId xmlns:a16="http://schemas.microsoft.com/office/drawing/2014/main" val="20001"/>
                    </a:ext>
                  </a:extLst>
                </a:gridCol>
              </a:tblGrid>
              <a:tr h="37084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marL="0" algn="l" defTabSz="914400" rtl="0" eaLnBrk="1" latinLnBrk="0" hangingPunct="1"/>
                      <a:r>
                        <a:rPr lang="en-IN" sz="2000" b="0" kern="1200" dirty="0">
                          <a:solidFill>
                            <a:schemeClr val="tx1"/>
                          </a:solidFill>
                          <a:latin typeface="Cambria" panose="02040503050406030204" pitchFamily="18" charset="0"/>
                          <a:ea typeface="Cambria" panose="02040503050406030204" pitchFamily="18" charset="0"/>
                          <a:cs typeface="+mn-cs"/>
                        </a:rPr>
                        <a:t>The radio links from the mobile station to the existing cell is </a:t>
                      </a:r>
                      <a:r>
                        <a:rPr lang="en-IN" sz="2000" b="0" kern="1200" dirty="0">
                          <a:solidFill>
                            <a:srgbClr val="5430AA"/>
                          </a:solidFill>
                          <a:latin typeface="Cambria" panose="02040503050406030204" pitchFamily="18" charset="0"/>
                          <a:ea typeface="Cambria" panose="02040503050406030204" pitchFamily="18" charset="0"/>
                          <a:cs typeface="+mn-cs"/>
                        </a:rPr>
                        <a:t>broken</a:t>
                      </a:r>
                      <a:r>
                        <a:rPr lang="en-IN" sz="2000" b="0" kern="1200" dirty="0">
                          <a:solidFill>
                            <a:schemeClr val="tx1"/>
                          </a:solidFill>
                          <a:latin typeface="Cambria" panose="02040503050406030204" pitchFamily="18" charset="0"/>
                          <a:ea typeface="Cambria" panose="02040503050406030204" pitchFamily="18" charset="0"/>
                          <a:cs typeface="+mn-cs"/>
                        </a:rPr>
                        <a:t> before establishing a link with the next cell. </a:t>
                      </a:r>
                    </a:p>
                  </a:txBody>
                  <a:tcPr>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marL="0" algn="l" defTabSz="914400" rtl="0" eaLnBrk="1" latinLnBrk="0" hangingPunct="1"/>
                      <a:r>
                        <a:rPr lang="en-IN" sz="2000" b="0" kern="1200" dirty="0">
                          <a:solidFill>
                            <a:schemeClr val="tx1"/>
                          </a:solidFill>
                          <a:latin typeface="Cambria" panose="02040503050406030204" pitchFamily="18" charset="0"/>
                          <a:ea typeface="Cambria" panose="02040503050406030204" pitchFamily="18" charset="0"/>
                          <a:cs typeface="+mn-cs"/>
                        </a:rPr>
                        <a:t>In soft handoff, at least one of the links is </a:t>
                      </a:r>
                      <a:r>
                        <a:rPr lang="en-IN" sz="2000" b="0" kern="1200" dirty="0">
                          <a:solidFill>
                            <a:srgbClr val="5430AA"/>
                          </a:solidFill>
                          <a:latin typeface="Cambria" panose="02040503050406030204" pitchFamily="18" charset="0"/>
                          <a:ea typeface="Cambria" panose="02040503050406030204" pitchFamily="18" charset="0"/>
                          <a:cs typeface="+mn-cs"/>
                        </a:rPr>
                        <a:t>kept</a:t>
                      </a:r>
                      <a:r>
                        <a:rPr lang="en-IN" sz="2000" b="0" kern="1200" dirty="0">
                          <a:solidFill>
                            <a:schemeClr val="tx1"/>
                          </a:solidFill>
                          <a:latin typeface="Cambria" panose="02040503050406030204" pitchFamily="18" charset="0"/>
                          <a:ea typeface="Cambria" panose="02040503050406030204" pitchFamily="18" charset="0"/>
                          <a:cs typeface="+mn-cs"/>
                        </a:rPr>
                        <a:t> when radio links are added and removed to the mobile station. </a:t>
                      </a:r>
                    </a:p>
                  </a:txBody>
                  <a:tcPr>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graphicFrame>
        <p:nvGraphicFramePr>
          <p:cNvPr id="15" name="Table 14">
            <a:extLst>
              <a:ext uri="{FF2B5EF4-FFF2-40B4-BE49-F238E27FC236}">
                <a16:creationId xmlns:a16="http://schemas.microsoft.com/office/drawing/2014/main" id="{B2833DF3-EE3C-ECC8-ACC0-0FD22EC70E50}"/>
              </a:ext>
            </a:extLst>
          </p:cNvPr>
          <p:cNvGraphicFramePr>
            <a:graphicFrameLocks noGrp="1"/>
          </p:cNvGraphicFramePr>
          <p:nvPr>
            <p:extLst>
              <p:ext uri="{D42A27DB-BD31-4B8C-83A1-F6EECF244321}">
                <p14:modId xmlns:p14="http://schemas.microsoft.com/office/powerpoint/2010/main" val="905998853"/>
              </p:ext>
            </p:extLst>
          </p:nvPr>
        </p:nvGraphicFramePr>
        <p:xfrm>
          <a:off x="246581" y="4914586"/>
          <a:ext cx="11575712" cy="396240"/>
        </p:xfrm>
        <a:graphic>
          <a:graphicData uri="http://schemas.openxmlformats.org/drawingml/2006/table">
            <a:tbl>
              <a:tblPr firstRow="1" bandRow="1"/>
              <a:tblGrid>
                <a:gridCol w="5787856">
                  <a:extLst>
                    <a:ext uri="{9D8B030D-6E8A-4147-A177-3AD203B41FA5}">
                      <a16:colId xmlns:a16="http://schemas.microsoft.com/office/drawing/2014/main" val="20000"/>
                    </a:ext>
                  </a:extLst>
                </a:gridCol>
                <a:gridCol w="5787856">
                  <a:extLst>
                    <a:ext uri="{9D8B030D-6E8A-4147-A177-3AD203B41FA5}">
                      <a16:colId xmlns:a16="http://schemas.microsoft.com/office/drawing/2014/main" val="20001"/>
                    </a:ext>
                  </a:extLst>
                </a:gridCol>
              </a:tblGrid>
              <a:tr h="37084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marL="0" algn="l" defTabSz="914400" rtl="0" eaLnBrk="1" latinLnBrk="0" hangingPunct="1"/>
                      <a:r>
                        <a:rPr lang="en-IN" sz="2000" b="0" kern="1200" dirty="0">
                          <a:solidFill>
                            <a:schemeClr val="tx1"/>
                          </a:solidFill>
                          <a:latin typeface="Cambria" panose="02040503050406030204" pitchFamily="18" charset="0"/>
                          <a:ea typeface="Cambria" panose="02040503050406030204" pitchFamily="18" charset="0"/>
                          <a:cs typeface="+mn-cs"/>
                        </a:rPr>
                        <a:t>It is a </a:t>
                      </a:r>
                      <a:r>
                        <a:rPr lang="en-IN" sz="2000" b="1" kern="1200" dirty="0">
                          <a:solidFill>
                            <a:srgbClr val="5430AA"/>
                          </a:solidFill>
                          <a:latin typeface="Cambria" panose="02040503050406030204" pitchFamily="18" charset="0"/>
                          <a:ea typeface="Cambria" panose="02040503050406030204" pitchFamily="18" charset="0"/>
                          <a:cs typeface="+mn-cs"/>
                        </a:rPr>
                        <a:t>“break before make” </a:t>
                      </a:r>
                      <a:r>
                        <a:rPr lang="en-IN" sz="2000" b="0" kern="1200" dirty="0">
                          <a:solidFill>
                            <a:schemeClr val="tx1"/>
                          </a:solidFill>
                          <a:latin typeface="Cambria" panose="02040503050406030204" pitchFamily="18" charset="0"/>
                          <a:ea typeface="Cambria" panose="02040503050406030204" pitchFamily="18" charset="0"/>
                          <a:cs typeface="+mn-cs"/>
                        </a:rPr>
                        <a:t>policy.</a:t>
                      </a:r>
                    </a:p>
                  </a:txBody>
                  <a:tcPr>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marL="0" algn="l" defTabSz="914400" rtl="0" eaLnBrk="1" latinLnBrk="0" hangingPunct="1"/>
                      <a:r>
                        <a:rPr lang="en-IN" sz="2000" b="0" kern="1200" dirty="0">
                          <a:solidFill>
                            <a:schemeClr val="tx1"/>
                          </a:solidFill>
                          <a:latin typeface="Cambria" panose="02040503050406030204" pitchFamily="18" charset="0"/>
                          <a:ea typeface="Cambria" panose="02040503050406030204" pitchFamily="18" charset="0"/>
                          <a:cs typeface="+mn-cs"/>
                        </a:rPr>
                        <a:t>It is a </a:t>
                      </a:r>
                      <a:r>
                        <a:rPr lang="en-IN" sz="2000" b="1" kern="1200" dirty="0">
                          <a:solidFill>
                            <a:srgbClr val="5430AA"/>
                          </a:solidFill>
                          <a:latin typeface="Cambria" panose="02040503050406030204" pitchFamily="18" charset="0"/>
                          <a:ea typeface="Cambria" panose="02040503050406030204" pitchFamily="18" charset="0"/>
                          <a:cs typeface="+mn-cs"/>
                        </a:rPr>
                        <a:t>“make before break” </a:t>
                      </a:r>
                      <a:r>
                        <a:rPr lang="en-IN" sz="2000" b="0" kern="1200" dirty="0">
                          <a:solidFill>
                            <a:schemeClr val="tx1"/>
                          </a:solidFill>
                          <a:latin typeface="Cambria" panose="02040503050406030204" pitchFamily="18" charset="0"/>
                          <a:ea typeface="Cambria" panose="02040503050406030204" pitchFamily="18" charset="0"/>
                          <a:cs typeface="+mn-cs"/>
                        </a:rPr>
                        <a:t>policy.</a:t>
                      </a:r>
                    </a:p>
                  </a:txBody>
                  <a:tcPr>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6933937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r>
              <a:rPr lang="en-US" sz="3067" dirty="0">
                <a:solidFill>
                  <a:srgbClr val="00A4B6"/>
                </a:solidFill>
                <a:latin typeface="Cambria" panose="02040503050406030204" pitchFamily="18" charset="0"/>
                <a:ea typeface="Cambria" panose="02040503050406030204" pitchFamily="18" charset="0"/>
                <a:cs typeface="Proxima Nova"/>
                <a:sym typeface="Proxima Nova"/>
              </a:rPr>
              <a:t>Types of Handover/Handoff</a:t>
            </a:r>
          </a:p>
        </p:txBody>
      </p:sp>
      <p:sp>
        <p:nvSpPr>
          <p:cNvPr id="75" name="Content Placeholder 2">
            <a:extLst>
              <a:ext uri="{FF2B5EF4-FFF2-40B4-BE49-F238E27FC236}">
                <a16:creationId xmlns:a16="http://schemas.microsoft.com/office/drawing/2014/main" id="{AEAC0993-D7E1-B186-8272-ACC48DF9401C}"/>
              </a:ext>
            </a:extLst>
          </p:cNvPr>
          <p:cNvSpPr txBox="1">
            <a:spLocks/>
          </p:cNvSpPr>
          <p:nvPr/>
        </p:nvSpPr>
        <p:spPr>
          <a:xfrm>
            <a:off x="131180" y="966270"/>
            <a:ext cx="11929641" cy="5487739"/>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rgbClr val="5430AA"/>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5430AA"/>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5430AA"/>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5430AA"/>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5430AA"/>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r>
              <a:rPr kumimoji="0" lang="en-US" sz="2400" b="0" i="0" u="none" strike="noStrike" kern="1200" cap="none" spc="0" normalizeH="0" baseline="0" noProof="0" dirty="0">
                <a:ln>
                  <a:noFill/>
                </a:ln>
                <a:solidFill>
                  <a:srgbClr val="C00000"/>
                </a:solidFill>
                <a:effectLst/>
                <a:uLnTx/>
                <a:uFillTx/>
                <a:latin typeface="Cambria" panose="02040503050406030204" pitchFamily="18" charset="0"/>
                <a:ea typeface="Cambria" panose="02040503050406030204" pitchFamily="18" charset="0"/>
              </a:rPr>
              <a:t>Four</a:t>
            </a:r>
            <a:r>
              <a:rPr kumimoji="0" lang="en-US"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types of handover in GSM:</a:t>
            </a:r>
          </a:p>
        </p:txBody>
      </p:sp>
      <p:sp>
        <p:nvSpPr>
          <p:cNvPr id="76" name="Cube 75">
            <a:extLst>
              <a:ext uri="{FF2B5EF4-FFF2-40B4-BE49-F238E27FC236}">
                <a16:creationId xmlns:a16="http://schemas.microsoft.com/office/drawing/2014/main" id="{D9B26579-8947-2DB5-1706-66A0E39FABAA}"/>
              </a:ext>
            </a:extLst>
          </p:cNvPr>
          <p:cNvSpPr/>
          <p:nvPr/>
        </p:nvSpPr>
        <p:spPr>
          <a:xfrm>
            <a:off x="6248400" y="2872815"/>
            <a:ext cx="838200" cy="838200"/>
          </a:xfrm>
          <a:prstGeom prst="cube">
            <a:avLst/>
          </a:prstGeom>
          <a:gradFill rotWithShape="1">
            <a:gsLst>
              <a:gs pos="0">
                <a:srgbClr val="F19D19">
                  <a:lumMod val="110000"/>
                  <a:satMod val="105000"/>
                  <a:tint val="67000"/>
                </a:srgbClr>
              </a:gs>
              <a:gs pos="50000">
                <a:srgbClr val="F19D19">
                  <a:lumMod val="105000"/>
                  <a:satMod val="103000"/>
                  <a:tint val="73000"/>
                </a:srgbClr>
              </a:gs>
              <a:gs pos="100000">
                <a:srgbClr val="F19D19">
                  <a:lumMod val="105000"/>
                  <a:satMod val="109000"/>
                  <a:tint val="81000"/>
                </a:srgbClr>
              </a:gs>
            </a:gsLst>
            <a:lin ang="5400000" scaled="0"/>
          </a:gradFill>
          <a:ln w="6350" cap="flat" cmpd="sng" algn="ctr">
            <a:solidFill>
              <a:srgbClr val="F19D19"/>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212121"/>
                </a:solidFill>
                <a:effectLst/>
                <a:uLnTx/>
                <a:uFillTx/>
                <a:latin typeface="Roboto Condensed"/>
                <a:ea typeface="+mn-ea"/>
                <a:cs typeface="+mn-cs"/>
              </a:rPr>
              <a:t>MSC</a:t>
            </a:r>
          </a:p>
        </p:txBody>
      </p:sp>
      <p:sp>
        <p:nvSpPr>
          <p:cNvPr id="77" name="Cube 76">
            <a:extLst>
              <a:ext uri="{FF2B5EF4-FFF2-40B4-BE49-F238E27FC236}">
                <a16:creationId xmlns:a16="http://schemas.microsoft.com/office/drawing/2014/main" id="{DD772AF7-C3BF-C4C8-5F86-D2022E703FD9}"/>
              </a:ext>
            </a:extLst>
          </p:cNvPr>
          <p:cNvSpPr/>
          <p:nvPr/>
        </p:nvSpPr>
        <p:spPr>
          <a:xfrm>
            <a:off x="8528607" y="2650532"/>
            <a:ext cx="838200" cy="838200"/>
          </a:xfrm>
          <a:prstGeom prst="cube">
            <a:avLst/>
          </a:prstGeom>
          <a:gradFill rotWithShape="1">
            <a:gsLst>
              <a:gs pos="0">
                <a:srgbClr val="909090">
                  <a:lumMod val="110000"/>
                  <a:satMod val="105000"/>
                  <a:tint val="67000"/>
                </a:srgbClr>
              </a:gs>
              <a:gs pos="50000">
                <a:srgbClr val="909090">
                  <a:lumMod val="105000"/>
                  <a:satMod val="103000"/>
                  <a:tint val="73000"/>
                </a:srgbClr>
              </a:gs>
              <a:gs pos="100000">
                <a:srgbClr val="909090">
                  <a:lumMod val="105000"/>
                  <a:satMod val="109000"/>
                  <a:tint val="81000"/>
                </a:srgbClr>
              </a:gs>
            </a:gsLst>
            <a:lin ang="5400000" scaled="0"/>
          </a:gradFill>
          <a:ln w="6350" cap="flat" cmpd="sng" algn="ctr">
            <a:solidFill>
              <a:srgbClr val="90909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1" i="0" u="none" strike="noStrike" kern="1200" cap="none" spc="0" normalizeH="0" baseline="0" noProof="0" dirty="0">
                <a:ln>
                  <a:noFill/>
                </a:ln>
                <a:solidFill>
                  <a:srgbClr val="212121"/>
                </a:solidFill>
                <a:effectLst/>
                <a:uLnTx/>
                <a:uFillTx/>
                <a:latin typeface="Roboto Condensed"/>
                <a:ea typeface="+mn-ea"/>
                <a:cs typeface="+mn-cs"/>
              </a:rPr>
              <a:t>GMSC</a:t>
            </a:r>
          </a:p>
        </p:txBody>
      </p:sp>
      <p:sp>
        <p:nvSpPr>
          <p:cNvPr id="78" name="Cube 77">
            <a:extLst>
              <a:ext uri="{FF2B5EF4-FFF2-40B4-BE49-F238E27FC236}">
                <a16:creationId xmlns:a16="http://schemas.microsoft.com/office/drawing/2014/main" id="{0A172C39-9436-4E2E-6C7D-2444ACD742FB}"/>
              </a:ext>
            </a:extLst>
          </p:cNvPr>
          <p:cNvSpPr/>
          <p:nvPr/>
        </p:nvSpPr>
        <p:spPr>
          <a:xfrm>
            <a:off x="8737345" y="1220284"/>
            <a:ext cx="838200" cy="838200"/>
          </a:xfrm>
          <a:prstGeom prst="cube">
            <a:avLst/>
          </a:prstGeom>
          <a:gradFill rotWithShape="1">
            <a:gsLst>
              <a:gs pos="0">
                <a:srgbClr val="909090">
                  <a:lumMod val="110000"/>
                  <a:satMod val="105000"/>
                  <a:tint val="67000"/>
                </a:srgbClr>
              </a:gs>
              <a:gs pos="50000">
                <a:srgbClr val="909090">
                  <a:lumMod val="105000"/>
                  <a:satMod val="103000"/>
                  <a:tint val="73000"/>
                </a:srgbClr>
              </a:gs>
              <a:gs pos="100000">
                <a:srgbClr val="909090">
                  <a:lumMod val="105000"/>
                  <a:satMod val="109000"/>
                  <a:tint val="81000"/>
                </a:srgbClr>
              </a:gs>
            </a:gsLst>
            <a:lin ang="5400000" scaled="0"/>
          </a:gradFill>
          <a:ln w="6350" cap="flat" cmpd="sng" algn="ctr">
            <a:solidFill>
              <a:srgbClr val="90909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212121"/>
                </a:solidFill>
                <a:effectLst/>
                <a:uLnTx/>
                <a:uFillTx/>
                <a:latin typeface="Roboto Condensed"/>
                <a:ea typeface="+mn-ea"/>
                <a:cs typeface="+mn-cs"/>
              </a:rPr>
              <a:t>ISC</a:t>
            </a:r>
          </a:p>
        </p:txBody>
      </p:sp>
      <p:sp>
        <p:nvSpPr>
          <p:cNvPr id="79" name="Cube 78">
            <a:extLst>
              <a:ext uri="{FF2B5EF4-FFF2-40B4-BE49-F238E27FC236}">
                <a16:creationId xmlns:a16="http://schemas.microsoft.com/office/drawing/2014/main" id="{FC6274AA-AACD-C269-1570-BF443F9688E7}"/>
              </a:ext>
            </a:extLst>
          </p:cNvPr>
          <p:cNvSpPr/>
          <p:nvPr/>
        </p:nvSpPr>
        <p:spPr>
          <a:xfrm>
            <a:off x="6457950" y="1066800"/>
            <a:ext cx="838200" cy="838200"/>
          </a:xfrm>
          <a:prstGeom prst="cube">
            <a:avLst/>
          </a:prstGeom>
          <a:gradFill rotWithShape="1">
            <a:gsLst>
              <a:gs pos="0">
                <a:srgbClr val="909090">
                  <a:lumMod val="110000"/>
                  <a:satMod val="105000"/>
                  <a:tint val="67000"/>
                </a:srgbClr>
              </a:gs>
              <a:gs pos="50000">
                <a:srgbClr val="909090">
                  <a:lumMod val="105000"/>
                  <a:satMod val="103000"/>
                  <a:tint val="73000"/>
                </a:srgbClr>
              </a:gs>
              <a:gs pos="100000">
                <a:srgbClr val="909090">
                  <a:lumMod val="105000"/>
                  <a:satMod val="109000"/>
                  <a:tint val="81000"/>
                </a:srgbClr>
              </a:gs>
            </a:gsLst>
            <a:lin ang="5400000" scaled="0"/>
          </a:gradFill>
          <a:ln w="6350" cap="flat" cmpd="sng" algn="ctr">
            <a:solidFill>
              <a:srgbClr val="90909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212121"/>
                </a:solidFill>
                <a:effectLst/>
                <a:uLnTx/>
                <a:uFillTx/>
                <a:latin typeface="Roboto Condensed"/>
                <a:ea typeface="+mn-ea"/>
                <a:cs typeface="+mn-cs"/>
              </a:rPr>
              <a:t>OMC</a:t>
            </a:r>
          </a:p>
        </p:txBody>
      </p:sp>
      <p:sp>
        <p:nvSpPr>
          <p:cNvPr id="80" name="Cube 79">
            <a:extLst>
              <a:ext uri="{FF2B5EF4-FFF2-40B4-BE49-F238E27FC236}">
                <a16:creationId xmlns:a16="http://schemas.microsoft.com/office/drawing/2014/main" id="{333CF2DD-CDBA-641F-DA8F-39E44734DD38}"/>
              </a:ext>
            </a:extLst>
          </p:cNvPr>
          <p:cNvSpPr/>
          <p:nvPr/>
        </p:nvSpPr>
        <p:spPr>
          <a:xfrm>
            <a:off x="4837877" y="3859826"/>
            <a:ext cx="685800" cy="685800"/>
          </a:xfrm>
          <a:prstGeom prst="cube">
            <a:avLst/>
          </a:prstGeom>
          <a:gradFill rotWithShape="1">
            <a:gsLst>
              <a:gs pos="0">
                <a:srgbClr val="B84742">
                  <a:lumMod val="110000"/>
                  <a:satMod val="105000"/>
                  <a:tint val="67000"/>
                </a:srgbClr>
              </a:gs>
              <a:gs pos="50000">
                <a:srgbClr val="B84742">
                  <a:lumMod val="105000"/>
                  <a:satMod val="103000"/>
                  <a:tint val="73000"/>
                </a:srgbClr>
              </a:gs>
              <a:gs pos="100000">
                <a:srgbClr val="B84742">
                  <a:lumMod val="105000"/>
                  <a:satMod val="109000"/>
                  <a:tint val="81000"/>
                </a:srgbClr>
              </a:gs>
            </a:gsLst>
            <a:lin ang="5400000" scaled="0"/>
          </a:gradFill>
          <a:ln w="6350" cap="flat" cmpd="sng" algn="ctr">
            <a:solidFill>
              <a:srgbClr val="B8474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212121"/>
                </a:solidFill>
                <a:effectLst/>
                <a:uLnTx/>
                <a:uFillTx/>
                <a:latin typeface="Roboto Condensed"/>
                <a:ea typeface="+mn-ea"/>
                <a:cs typeface="+mn-cs"/>
              </a:rPr>
              <a:t>BSC</a:t>
            </a:r>
          </a:p>
        </p:txBody>
      </p:sp>
      <p:sp>
        <p:nvSpPr>
          <p:cNvPr id="81" name="Cube 80">
            <a:extLst>
              <a:ext uri="{FF2B5EF4-FFF2-40B4-BE49-F238E27FC236}">
                <a16:creationId xmlns:a16="http://schemas.microsoft.com/office/drawing/2014/main" id="{E7F30B54-B543-7B02-6CFC-35CD8C14C1AA}"/>
              </a:ext>
            </a:extLst>
          </p:cNvPr>
          <p:cNvSpPr/>
          <p:nvPr/>
        </p:nvSpPr>
        <p:spPr>
          <a:xfrm>
            <a:off x="4372116" y="1861914"/>
            <a:ext cx="685800" cy="685800"/>
          </a:xfrm>
          <a:prstGeom prst="cube">
            <a:avLst/>
          </a:prstGeom>
          <a:gradFill rotWithShape="1">
            <a:gsLst>
              <a:gs pos="0">
                <a:srgbClr val="B84742">
                  <a:lumMod val="110000"/>
                  <a:satMod val="105000"/>
                  <a:tint val="67000"/>
                </a:srgbClr>
              </a:gs>
              <a:gs pos="50000">
                <a:srgbClr val="B84742">
                  <a:lumMod val="105000"/>
                  <a:satMod val="103000"/>
                  <a:tint val="73000"/>
                </a:srgbClr>
              </a:gs>
              <a:gs pos="100000">
                <a:srgbClr val="B84742">
                  <a:lumMod val="105000"/>
                  <a:satMod val="109000"/>
                  <a:tint val="81000"/>
                </a:srgbClr>
              </a:gs>
            </a:gsLst>
            <a:lin ang="5400000" scaled="0"/>
          </a:gradFill>
          <a:ln w="6350" cap="flat" cmpd="sng" algn="ctr">
            <a:solidFill>
              <a:srgbClr val="B8474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212121"/>
                </a:solidFill>
                <a:effectLst/>
                <a:uLnTx/>
                <a:uFillTx/>
                <a:latin typeface="Roboto Condensed"/>
                <a:ea typeface="+mn-ea"/>
                <a:cs typeface="+mn-cs"/>
              </a:rPr>
              <a:t>BSC</a:t>
            </a:r>
          </a:p>
        </p:txBody>
      </p:sp>
      <p:sp>
        <p:nvSpPr>
          <p:cNvPr id="82" name="Cube 81">
            <a:extLst>
              <a:ext uri="{FF2B5EF4-FFF2-40B4-BE49-F238E27FC236}">
                <a16:creationId xmlns:a16="http://schemas.microsoft.com/office/drawing/2014/main" id="{45CFF6C2-3AC0-B5DB-FEF8-15B20DA25A57}"/>
              </a:ext>
            </a:extLst>
          </p:cNvPr>
          <p:cNvSpPr/>
          <p:nvPr/>
        </p:nvSpPr>
        <p:spPr>
          <a:xfrm>
            <a:off x="2203418" y="2094248"/>
            <a:ext cx="556083" cy="556083"/>
          </a:xfrm>
          <a:prstGeom prst="cube">
            <a:avLst/>
          </a:prstGeom>
          <a:gradFill rotWithShape="1">
            <a:gsLst>
              <a:gs pos="0">
                <a:srgbClr val="8BC145">
                  <a:lumMod val="110000"/>
                  <a:satMod val="105000"/>
                  <a:tint val="67000"/>
                </a:srgbClr>
              </a:gs>
              <a:gs pos="50000">
                <a:srgbClr val="8BC145">
                  <a:lumMod val="105000"/>
                  <a:satMod val="103000"/>
                  <a:tint val="73000"/>
                </a:srgbClr>
              </a:gs>
              <a:gs pos="100000">
                <a:srgbClr val="8BC145">
                  <a:lumMod val="105000"/>
                  <a:satMod val="109000"/>
                  <a:tint val="81000"/>
                </a:srgbClr>
              </a:gs>
            </a:gsLst>
            <a:lin ang="5400000" scaled="0"/>
          </a:gradFill>
          <a:ln w="6350" cap="flat" cmpd="sng" algn="ctr">
            <a:solidFill>
              <a:srgbClr val="8BC14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212121"/>
                </a:solidFill>
                <a:effectLst/>
                <a:uLnTx/>
                <a:uFillTx/>
                <a:latin typeface="Roboto Condensed"/>
                <a:ea typeface="+mn-ea"/>
                <a:cs typeface="+mn-cs"/>
              </a:rPr>
              <a:t>BTS</a:t>
            </a:r>
            <a:endParaRPr kumimoji="0" lang="en-US" sz="1400" b="1" i="0" u="none" strike="noStrike" kern="1200" cap="none" spc="0" normalizeH="0" baseline="0" noProof="0" dirty="0">
              <a:ln>
                <a:noFill/>
              </a:ln>
              <a:solidFill>
                <a:srgbClr val="212121"/>
              </a:solidFill>
              <a:effectLst/>
              <a:uLnTx/>
              <a:uFillTx/>
              <a:latin typeface="Roboto Condensed"/>
              <a:ea typeface="+mn-ea"/>
              <a:cs typeface="+mn-cs"/>
            </a:endParaRPr>
          </a:p>
        </p:txBody>
      </p:sp>
      <p:sp>
        <p:nvSpPr>
          <p:cNvPr id="83" name="Cube 82">
            <a:extLst>
              <a:ext uri="{FF2B5EF4-FFF2-40B4-BE49-F238E27FC236}">
                <a16:creationId xmlns:a16="http://schemas.microsoft.com/office/drawing/2014/main" id="{82BFF3A1-26A9-0FB2-4C56-4F46F616C299}"/>
              </a:ext>
            </a:extLst>
          </p:cNvPr>
          <p:cNvSpPr/>
          <p:nvPr/>
        </p:nvSpPr>
        <p:spPr>
          <a:xfrm>
            <a:off x="2406385" y="4054096"/>
            <a:ext cx="558793" cy="558793"/>
          </a:xfrm>
          <a:prstGeom prst="cube">
            <a:avLst/>
          </a:prstGeom>
          <a:gradFill rotWithShape="1">
            <a:gsLst>
              <a:gs pos="0">
                <a:srgbClr val="8BC145">
                  <a:lumMod val="110000"/>
                  <a:satMod val="105000"/>
                  <a:tint val="67000"/>
                </a:srgbClr>
              </a:gs>
              <a:gs pos="50000">
                <a:srgbClr val="8BC145">
                  <a:lumMod val="105000"/>
                  <a:satMod val="103000"/>
                  <a:tint val="73000"/>
                </a:srgbClr>
              </a:gs>
              <a:gs pos="100000">
                <a:srgbClr val="8BC145">
                  <a:lumMod val="105000"/>
                  <a:satMod val="109000"/>
                  <a:tint val="81000"/>
                </a:srgbClr>
              </a:gs>
            </a:gsLst>
            <a:lin ang="5400000" scaled="0"/>
          </a:gradFill>
          <a:ln w="6350" cap="flat" cmpd="sng" algn="ctr">
            <a:solidFill>
              <a:srgbClr val="8BC14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212121"/>
                </a:solidFill>
                <a:effectLst/>
                <a:uLnTx/>
                <a:uFillTx/>
                <a:latin typeface="Roboto Condensed"/>
                <a:ea typeface="+mn-ea"/>
                <a:cs typeface="+mn-cs"/>
              </a:rPr>
              <a:t>BTS</a:t>
            </a:r>
            <a:endParaRPr kumimoji="0" lang="en-US" sz="1400" b="1" i="0" u="none" strike="noStrike" kern="1200" cap="none" spc="0" normalizeH="0" baseline="0" noProof="0" dirty="0">
              <a:ln>
                <a:noFill/>
              </a:ln>
              <a:solidFill>
                <a:srgbClr val="212121"/>
              </a:solidFill>
              <a:effectLst/>
              <a:uLnTx/>
              <a:uFillTx/>
              <a:latin typeface="Roboto Condensed"/>
              <a:ea typeface="+mn-ea"/>
              <a:cs typeface="+mn-cs"/>
            </a:endParaRPr>
          </a:p>
        </p:txBody>
      </p:sp>
      <p:sp>
        <p:nvSpPr>
          <p:cNvPr id="84" name="Hexagon 83">
            <a:extLst>
              <a:ext uri="{FF2B5EF4-FFF2-40B4-BE49-F238E27FC236}">
                <a16:creationId xmlns:a16="http://schemas.microsoft.com/office/drawing/2014/main" id="{F31FEE5F-53CE-1D44-76E9-444CDE86791B}"/>
              </a:ext>
            </a:extLst>
          </p:cNvPr>
          <p:cNvSpPr/>
          <p:nvPr/>
        </p:nvSpPr>
        <p:spPr>
          <a:xfrm rot="1631668">
            <a:off x="2562323" y="4845104"/>
            <a:ext cx="1333500" cy="1149569"/>
          </a:xfrm>
          <a:prstGeom prst="hexagon">
            <a:avLst/>
          </a:prstGeom>
          <a:noFill/>
          <a:ln w="9525" cap="flat" cmpd="sng" algn="ctr">
            <a:solidFill>
              <a:srgbClr val="212121"/>
            </a:solidFill>
            <a:prstDash val="dash"/>
            <a:roun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12121"/>
              </a:solidFill>
              <a:effectLst/>
              <a:uLnTx/>
              <a:uFillTx/>
              <a:latin typeface="Roboto Condensed"/>
              <a:ea typeface="+mn-ea"/>
              <a:cs typeface="+mn-cs"/>
            </a:endParaRPr>
          </a:p>
        </p:txBody>
      </p:sp>
      <p:sp>
        <p:nvSpPr>
          <p:cNvPr id="85" name="Hexagon 84">
            <a:extLst>
              <a:ext uri="{FF2B5EF4-FFF2-40B4-BE49-F238E27FC236}">
                <a16:creationId xmlns:a16="http://schemas.microsoft.com/office/drawing/2014/main" id="{2573F2D2-D836-FD31-E2DA-1AB3C3914783}"/>
              </a:ext>
            </a:extLst>
          </p:cNvPr>
          <p:cNvSpPr/>
          <p:nvPr/>
        </p:nvSpPr>
        <p:spPr>
          <a:xfrm rot="1631668">
            <a:off x="1908838" y="3841521"/>
            <a:ext cx="1333500" cy="1149569"/>
          </a:xfrm>
          <a:prstGeom prst="hexagon">
            <a:avLst/>
          </a:prstGeom>
          <a:noFill/>
          <a:ln w="9525" cap="flat" cmpd="sng" algn="ctr">
            <a:solidFill>
              <a:srgbClr val="212121"/>
            </a:solidFill>
            <a:prstDash val="dash"/>
            <a:roun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12121"/>
              </a:solidFill>
              <a:effectLst/>
              <a:uLnTx/>
              <a:uFillTx/>
              <a:latin typeface="Roboto Condensed"/>
              <a:ea typeface="+mn-ea"/>
              <a:cs typeface="+mn-cs"/>
            </a:endParaRPr>
          </a:p>
        </p:txBody>
      </p:sp>
      <p:sp>
        <p:nvSpPr>
          <p:cNvPr id="86" name="Cube 85">
            <a:extLst>
              <a:ext uri="{FF2B5EF4-FFF2-40B4-BE49-F238E27FC236}">
                <a16:creationId xmlns:a16="http://schemas.microsoft.com/office/drawing/2014/main" id="{68C9E801-E083-68DA-DF76-CA66D5F57136}"/>
              </a:ext>
            </a:extLst>
          </p:cNvPr>
          <p:cNvSpPr/>
          <p:nvPr/>
        </p:nvSpPr>
        <p:spPr>
          <a:xfrm>
            <a:off x="2947308" y="5096099"/>
            <a:ext cx="557893" cy="557893"/>
          </a:xfrm>
          <a:prstGeom prst="cube">
            <a:avLst/>
          </a:prstGeom>
          <a:gradFill rotWithShape="1">
            <a:gsLst>
              <a:gs pos="0">
                <a:srgbClr val="8BC145">
                  <a:lumMod val="110000"/>
                  <a:satMod val="105000"/>
                  <a:tint val="67000"/>
                </a:srgbClr>
              </a:gs>
              <a:gs pos="50000">
                <a:srgbClr val="8BC145">
                  <a:lumMod val="105000"/>
                  <a:satMod val="103000"/>
                  <a:tint val="73000"/>
                </a:srgbClr>
              </a:gs>
              <a:gs pos="100000">
                <a:srgbClr val="8BC145">
                  <a:lumMod val="105000"/>
                  <a:satMod val="109000"/>
                  <a:tint val="81000"/>
                </a:srgbClr>
              </a:gs>
            </a:gsLst>
            <a:lin ang="5400000" scaled="0"/>
          </a:gradFill>
          <a:ln w="6350" cap="flat" cmpd="sng" algn="ctr">
            <a:solidFill>
              <a:srgbClr val="8BC14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212121"/>
                </a:solidFill>
                <a:effectLst/>
                <a:uLnTx/>
                <a:uFillTx/>
                <a:latin typeface="Roboto Condensed"/>
                <a:ea typeface="+mn-ea"/>
                <a:cs typeface="+mn-cs"/>
              </a:rPr>
              <a:t>BTS</a:t>
            </a:r>
            <a:endParaRPr kumimoji="0" lang="en-US" sz="1400" b="1" i="0" u="none" strike="noStrike" kern="1200" cap="none" spc="0" normalizeH="0" baseline="0" noProof="0" dirty="0">
              <a:ln>
                <a:noFill/>
              </a:ln>
              <a:solidFill>
                <a:srgbClr val="212121"/>
              </a:solidFill>
              <a:effectLst/>
              <a:uLnTx/>
              <a:uFillTx/>
              <a:latin typeface="Roboto Condensed"/>
              <a:ea typeface="+mn-ea"/>
              <a:cs typeface="+mn-cs"/>
            </a:endParaRPr>
          </a:p>
        </p:txBody>
      </p:sp>
      <p:sp>
        <p:nvSpPr>
          <p:cNvPr id="87" name="Hexagon 86">
            <a:extLst>
              <a:ext uri="{FF2B5EF4-FFF2-40B4-BE49-F238E27FC236}">
                <a16:creationId xmlns:a16="http://schemas.microsoft.com/office/drawing/2014/main" id="{F259DA3A-BCEB-D3CE-C445-CC786BCA6223}"/>
              </a:ext>
            </a:extLst>
          </p:cNvPr>
          <p:cNvSpPr/>
          <p:nvPr/>
        </p:nvSpPr>
        <p:spPr>
          <a:xfrm rot="1631668">
            <a:off x="2447034" y="2828649"/>
            <a:ext cx="1333500" cy="1149569"/>
          </a:xfrm>
          <a:prstGeom prst="hexagon">
            <a:avLst/>
          </a:prstGeom>
          <a:noFill/>
          <a:ln w="9525" cap="flat" cmpd="sng" algn="ctr">
            <a:solidFill>
              <a:srgbClr val="212121"/>
            </a:solidFill>
            <a:prstDash val="dash"/>
            <a:roun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12121"/>
              </a:solidFill>
              <a:effectLst/>
              <a:uLnTx/>
              <a:uFillTx/>
              <a:latin typeface="Roboto Condensed"/>
              <a:ea typeface="+mn-ea"/>
              <a:cs typeface="+mn-cs"/>
            </a:endParaRPr>
          </a:p>
        </p:txBody>
      </p:sp>
      <p:sp>
        <p:nvSpPr>
          <p:cNvPr id="88" name="Hexagon 87">
            <a:extLst>
              <a:ext uri="{FF2B5EF4-FFF2-40B4-BE49-F238E27FC236}">
                <a16:creationId xmlns:a16="http://schemas.microsoft.com/office/drawing/2014/main" id="{FC5DBD96-6D48-B087-A3D6-961E02E688F9}"/>
              </a:ext>
            </a:extLst>
          </p:cNvPr>
          <p:cNvSpPr/>
          <p:nvPr/>
        </p:nvSpPr>
        <p:spPr>
          <a:xfrm rot="1631668">
            <a:off x="1789182" y="1832076"/>
            <a:ext cx="1333500" cy="1149569"/>
          </a:xfrm>
          <a:prstGeom prst="hexagon">
            <a:avLst/>
          </a:prstGeom>
          <a:noFill/>
          <a:ln w="9525" cap="flat" cmpd="sng" algn="ctr">
            <a:solidFill>
              <a:srgbClr val="212121"/>
            </a:solidFill>
            <a:prstDash val="dash"/>
            <a:roun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12121"/>
              </a:solidFill>
              <a:effectLst/>
              <a:uLnTx/>
              <a:uFillTx/>
              <a:latin typeface="Roboto Condensed"/>
              <a:ea typeface="+mn-ea"/>
              <a:cs typeface="+mn-cs"/>
            </a:endParaRPr>
          </a:p>
        </p:txBody>
      </p:sp>
      <p:grpSp>
        <p:nvGrpSpPr>
          <p:cNvPr id="89" name="Group 88">
            <a:extLst>
              <a:ext uri="{FF2B5EF4-FFF2-40B4-BE49-F238E27FC236}">
                <a16:creationId xmlns:a16="http://schemas.microsoft.com/office/drawing/2014/main" id="{9E7BD739-B00F-7157-81D5-D5E312B6DA54}"/>
              </a:ext>
            </a:extLst>
          </p:cNvPr>
          <p:cNvGrpSpPr/>
          <p:nvPr/>
        </p:nvGrpSpPr>
        <p:grpSpPr>
          <a:xfrm rot="13835909">
            <a:off x="3018097" y="4764380"/>
            <a:ext cx="395309" cy="284997"/>
            <a:chOff x="7305676" y="3613321"/>
            <a:chExt cx="562724" cy="527866"/>
          </a:xfrm>
        </p:grpSpPr>
        <p:sp>
          <p:nvSpPr>
            <p:cNvPr id="90" name="Half Frame 89">
              <a:extLst>
                <a:ext uri="{FF2B5EF4-FFF2-40B4-BE49-F238E27FC236}">
                  <a16:creationId xmlns:a16="http://schemas.microsoft.com/office/drawing/2014/main" id="{B4620F45-2E25-2C4B-29A2-33ACC6D1C0BE}"/>
                </a:ext>
              </a:extLst>
            </p:cNvPr>
            <p:cNvSpPr/>
            <p:nvPr/>
          </p:nvSpPr>
          <p:spPr>
            <a:xfrm>
              <a:off x="7620000" y="3892550"/>
              <a:ext cx="248400" cy="248637"/>
            </a:xfrm>
            <a:prstGeom prst="halfFrame">
              <a:avLst>
                <a:gd name="adj1" fmla="val 0"/>
                <a:gd name="adj2" fmla="val 0"/>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12121"/>
                </a:solidFill>
                <a:effectLst/>
                <a:uLnTx/>
                <a:uFillTx/>
                <a:latin typeface="Roboto Condensed"/>
                <a:ea typeface="+mn-ea"/>
                <a:cs typeface="+mn-cs"/>
              </a:endParaRPr>
            </a:p>
          </p:txBody>
        </p:sp>
        <p:cxnSp>
          <p:nvCxnSpPr>
            <p:cNvPr id="91" name="Straight Connector 90">
              <a:extLst>
                <a:ext uri="{FF2B5EF4-FFF2-40B4-BE49-F238E27FC236}">
                  <a16:creationId xmlns:a16="http://schemas.microsoft.com/office/drawing/2014/main" id="{B341E42E-E41F-42AA-3022-60C54AADE62E}"/>
                </a:ext>
              </a:extLst>
            </p:cNvPr>
            <p:cNvCxnSpPr>
              <a:cxnSpLocks/>
            </p:cNvCxnSpPr>
            <p:nvPr/>
          </p:nvCxnSpPr>
          <p:spPr>
            <a:xfrm flipH="1" flipV="1">
              <a:off x="7305676" y="3613321"/>
              <a:ext cx="466724" cy="428625"/>
            </a:xfrm>
            <a:prstGeom prst="line">
              <a:avLst/>
            </a:prstGeom>
            <a:noFill/>
            <a:ln w="19050" cap="flat" cmpd="sng" algn="ctr">
              <a:solidFill>
                <a:srgbClr val="909090"/>
              </a:solidFill>
              <a:prstDash val="solid"/>
              <a:miter lim="800000"/>
            </a:ln>
            <a:effectLst/>
          </p:spPr>
        </p:cxnSp>
      </p:grpSp>
      <p:pic>
        <p:nvPicPr>
          <p:cNvPr id="92" name="Picture 91">
            <a:extLst>
              <a:ext uri="{FF2B5EF4-FFF2-40B4-BE49-F238E27FC236}">
                <a16:creationId xmlns:a16="http://schemas.microsoft.com/office/drawing/2014/main" id="{7B31867B-55DF-897A-6E03-8EBF06633C77}"/>
              </a:ext>
            </a:extLst>
          </p:cNvPr>
          <p:cNvPicPr>
            <a:picLocks noChangeAspect="1"/>
          </p:cNvPicPr>
          <p:nvPr/>
        </p:nvPicPr>
        <p:blipFill>
          <a:blip r:embed="rId6"/>
          <a:stretch>
            <a:fillRect/>
          </a:stretch>
        </p:blipFill>
        <p:spPr>
          <a:xfrm>
            <a:off x="3216453" y="5663123"/>
            <a:ext cx="342900" cy="342900"/>
          </a:xfrm>
          <a:prstGeom prst="rect">
            <a:avLst/>
          </a:prstGeom>
        </p:spPr>
      </p:pic>
      <p:grpSp>
        <p:nvGrpSpPr>
          <p:cNvPr id="93" name="Group 92">
            <a:extLst>
              <a:ext uri="{FF2B5EF4-FFF2-40B4-BE49-F238E27FC236}">
                <a16:creationId xmlns:a16="http://schemas.microsoft.com/office/drawing/2014/main" id="{32151DF4-C120-BED2-3CD5-92892FEEA17D}"/>
              </a:ext>
            </a:extLst>
          </p:cNvPr>
          <p:cNvGrpSpPr/>
          <p:nvPr/>
        </p:nvGrpSpPr>
        <p:grpSpPr>
          <a:xfrm rot="13835909">
            <a:off x="2377233" y="3792134"/>
            <a:ext cx="395309" cy="284997"/>
            <a:chOff x="7305676" y="3613321"/>
            <a:chExt cx="562724" cy="527866"/>
          </a:xfrm>
        </p:grpSpPr>
        <p:sp>
          <p:nvSpPr>
            <p:cNvPr id="94" name="Half Frame 93">
              <a:extLst>
                <a:ext uri="{FF2B5EF4-FFF2-40B4-BE49-F238E27FC236}">
                  <a16:creationId xmlns:a16="http://schemas.microsoft.com/office/drawing/2014/main" id="{C4B26D11-E958-EBBB-425C-48D9A1289BFC}"/>
                </a:ext>
              </a:extLst>
            </p:cNvPr>
            <p:cNvSpPr/>
            <p:nvPr/>
          </p:nvSpPr>
          <p:spPr>
            <a:xfrm>
              <a:off x="7620000" y="3892550"/>
              <a:ext cx="248400" cy="248637"/>
            </a:xfrm>
            <a:prstGeom prst="halfFrame">
              <a:avLst>
                <a:gd name="adj1" fmla="val 0"/>
                <a:gd name="adj2" fmla="val 0"/>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12121"/>
                </a:solidFill>
                <a:effectLst/>
                <a:uLnTx/>
                <a:uFillTx/>
                <a:latin typeface="Roboto Condensed"/>
                <a:ea typeface="+mn-ea"/>
                <a:cs typeface="+mn-cs"/>
              </a:endParaRPr>
            </a:p>
          </p:txBody>
        </p:sp>
        <p:cxnSp>
          <p:nvCxnSpPr>
            <p:cNvPr id="95" name="Straight Connector 94">
              <a:extLst>
                <a:ext uri="{FF2B5EF4-FFF2-40B4-BE49-F238E27FC236}">
                  <a16:creationId xmlns:a16="http://schemas.microsoft.com/office/drawing/2014/main" id="{268C3EF0-82A9-B19B-3FF0-5687B8F75BD6}"/>
                </a:ext>
              </a:extLst>
            </p:cNvPr>
            <p:cNvCxnSpPr>
              <a:cxnSpLocks/>
            </p:cNvCxnSpPr>
            <p:nvPr/>
          </p:nvCxnSpPr>
          <p:spPr>
            <a:xfrm flipH="1" flipV="1">
              <a:off x="7305676" y="3613321"/>
              <a:ext cx="466724" cy="428625"/>
            </a:xfrm>
            <a:prstGeom prst="line">
              <a:avLst/>
            </a:prstGeom>
            <a:noFill/>
            <a:ln w="19050" cap="flat" cmpd="sng" algn="ctr">
              <a:solidFill>
                <a:srgbClr val="909090"/>
              </a:solidFill>
              <a:prstDash val="solid"/>
              <a:miter lim="800000"/>
            </a:ln>
            <a:effectLst/>
          </p:spPr>
        </p:cxnSp>
      </p:grpSp>
      <p:grpSp>
        <p:nvGrpSpPr>
          <p:cNvPr id="96" name="Group 95">
            <a:extLst>
              <a:ext uri="{FF2B5EF4-FFF2-40B4-BE49-F238E27FC236}">
                <a16:creationId xmlns:a16="http://schemas.microsoft.com/office/drawing/2014/main" id="{FF808DD4-11EE-AE15-ED2D-BA44BEA7608D}"/>
              </a:ext>
            </a:extLst>
          </p:cNvPr>
          <p:cNvGrpSpPr/>
          <p:nvPr/>
        </p:nvGrpSpPr>
        <p:grpSpPr>
          <a:xfrm rot="13835909">
            <a:off x="2203186" y="1879040"/>
            <a:ext cx="395309" cy="284997"/>
            <a:chOff x="7305676" y="3613321"/>
            <a:chExt cx="562724" cy="527866"/>
          </a:xfrm>
        </p:grpSpPr>
        <p:sp>
          <p:nvSpPr>
            <p:cNvPr id="97" name="Half Frame 96">
              <a:extLst>
                <a:ext uri="{FF2B5EF4-FFF2-40B4-BE49-F238E27FC236}">
                  <a16:creationId xmlns:a16="http://schemas.microsoft.com/office/drawing/2014/main" id="{5F0214E2-3D77-570F-4C04-867C3AD3C341}"/>
                </a:ext>
              </a:extLst>
            </p:cNvPr>
            <p:cNvSpPr/>
            <p:nvPr/>
          </p:nvSpPr>
          <p:spPr>
            <a:xfrm>
              <a:off x="7620000" y="3892550"/>
              <a:ext cx="248400" cy="248637"/>
            </a:xfrm>
            <a:prstGeom prst="halfFrame">
              <a:avLst>
                <a:gd name="adj1" fmla="val 0"/>
                <a:gd name="adj2" fmla="val 0"/>
              </a:avLst>
            </a:prstGeom>
            <a:solidFill>
              <a:srgbClr val="909090"/>
            </a:solidFill>
            <a:ln w="12700"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12121"/>
                </a:solidFill>
                <a:effectLst/>
                <a:uLnTx/>
                <a:uFillTx/>
                <a:latin typeface="Roboto Condensed"/>
                <a:ea typeface="+mn-ea"/>
                <a:cs typeface="+mn-cs"/>
              </a:endParaRPr>
            </a:p>
          </p:txBody>
        </p:sp>
        <p:cxnSp>
          <p:nvCxnSpPr>
            <p:cNvPr id="98" name="Straight Connector 97">
              <a:extLst>
                <a:ext uri="{FF2B5EF4-FFF2-40B4-BE49-F238E27FC236}">
                  <a16:creationId xmlns:a16="http://schemas.microsoft.com/office/drawing/2014/main" id="{23FF9F9E-E1D3-6492-DF3F-DCF3F5228704}"/>
                </a:ext>
              </a:extLst>
            </p:cNvPr>
            <p:cNvCxnSpPr>
              <a:cxnSpLocks/>
            </p:cNvCxnSpPr>
            <p:nvPr/>
          </p:nvCxnSpPr>
          <p:spPr>
            <a:xfrm flipH="1" flipV="1">
              <a:off x="7305676" y="3613321"/>
              <a:ext cx="466724" cy="428625"/>
            </a:xfrm>
            <a:prstGeom prst="line">
              <a:avLst/>
            </a:prstGeom>
            <a:noFill/>
            <a:ln w="19050" cap="flat" cmpd="sng" algn="ctr">
              <a:solidFill>
                <a:srgbClr val="909090"/>
              </a:solidFill>
              <a:prstDash val="solid"/>
              <a:miter lim="800000"/>
            </a:ln>
            <a:effectLst/>
          </p:spPr>
        </p:cxnSp>
      </p:grpSp>
      <p:pic>
        <p:nvPicPr>
          <p:cNvPr id="99" name="Picture 98">
            <a:extLst>
              <a:ext uri="{FF2B5EF4-FFF2-40B4-BE49-F238E27FC236}">
                <a16:creationId xmlns:a16="http://schemas.microsoft.com/office/drawing/2014/main" id="{EB922C3C-2B46-22E2-1A0B-9B8027E11881}"/>
              </a:ext>
            </a:extLst>
          </p:cNvPr>
          <p:cNvPicPr>
            <a:picLocks noChangeAspect="1"/>
          </p:cNvPicPr>
          <p:nvPr/>
        </p:nvPicPr>
        <p:blipFill>
          <a:blip r:embed="rId6"/>
          <a:stretch>
            <a:fillRect/>
          </a:stretch>
        </p:blipFill>
        <p:spPr>
          <a:xfrm>
            <a:off x="3566974" y="5320223"/>
            <a:ext cx="342900" cy="342900"/>
          </a:xfrm>
          <a:prstGeom prst="rect">
            <a:avLst/>
          </a:prstGeom>
        </p:spPr>
      </p:pic>
      <p:pic>
        <p:nvPicPr>
          <p:cNvPr id="100" name="Picture 99">
            <a:extLst>
              <a:ext uri="{FF2B5EF4-FFF2-40B4-BE49-F238E27FC236}">
                <a16:creationId xmlns:a16="http://schemas.microsoft.com/office/drawing/2014/main" id="{38D4D80E-B1EA-EC74-2EF5-C13761B93ABB}"/>
              </a:ext>
            </a:extLst>
          </p:cNvPr>
          <p:cNvPicPr>
            <a:picLocks noChangeAspect="1"/>
          </p:cNvPicPr>
          <p:nvPr/>
        </p:nvPicPr>
        <p:blipFill>
          <a:blip r:embed="rId6"/>
          <a:stretch>
            <a:fillRect/>
          </a:stretch>
        </p:blipFill>
        <p:spPr>
          <a:xfrm>
            <a:off x="2715976" y="2324683"/>
            <a:ext cx="342900" cy="342900"/>
          </a:xfrm>
          <a:prstGeom prst="rect">
            <a:avLst/>
          </a:prstGeom>
        </p:spPr>
      </p:pic>
      <p:pic>
        <p:nvPicPr>
          <p:cNvPr id="101" name="Picture 100">
            <a:extLst>
              <a:ext uri="{FF2B5EF4-FFF2-40B4-BE49-F238E27FC236}">
                <a16:creationId xmlns:a16="http://schemas.microsoft.com/office/drawing/2014/main" id="{143765FC-7048-4014-2BD5-01BCE7ED1671}"/>
              </a:ext>
            </a:extLst>
          </p:cNvPr>
          <p:cNvPicPr>
            <a:picLocks noChangeAspect="1"/>
          </p:cNvPicPr>
          <p:nvPr/>
        </p:nvPicPr>
        <p:blipFill>
          <a:blip r:embed="rId6"/>
          <a:stretch>
            <a:fillRect/>
          </a:stretch>
        </p:blipFill>
        <p:spPr>
          <a:xfrm>
            <a:off x="2057940" y="4342696"/>
            <a:ext cx="342900" cy="342900"/>
          </a:xfrm>
          <a:prstGeom prst="rect">
            <a:avLst/>
          </a:prstGeom>
        </p:spPr>
      </p:pic>
      <p:pic>
        <p:nvPicPr>
          <p:cNvPr id="102" name="Picture 101">
            <a:extLst>
              <a:ext uri="{FF2B5EF4-FFF2-40B4-BE49-F238E27FC236}">
                <a16:creationId xmlns:a16="http://schemas.microsoft.com/office/drawing/2014/main" id="{6BD24577-AD17-CF26-223B-B684A3C3E51E}"/>
              </a:ext>
            </a:extLst>
          </p:cNvPr>
          <p:cNvPicPr>
            <a:picLocks noChangeAspect="1"/>
          </p:cNvPicPr>
          <p:nvPr/>
        </p:nvPicPr>
        <p:blipFill>
          <a:blip r:embed="rId6"/>
          <a:stretch>
            <a:fillRect/>
          </a:stretch>
        </p:blipFill>
        <p:spPr>
          <a:xfrm>
            <a:off x="1900018" y="2412630"/>
            <a:ext cx="342900" cy="342900"/>
          </a:xfrm>
          <a:prstGeom prst="rect">
            <a:avLst/>
          </a:prstGeom>
        </p:spPr>
      </p:pic>
      <p:sp>
        <p:nvSpPr>
          <p:cNvPr id="103" name="Freeform 30">
            <a:extLst>
              <a:ext uri="{FF2B5EF4-FFF2-40B4-BE49-F238E27FC236}">
                <a16:creationId xmlns:a16="http://schemas.microsoft.com/office/drawing/2014/main" id="{26133536-5AD5-2939-BD22-068C025BE85B}"/>
              </a:ext>
            </a:extLst>
          </p:cNvPr>
          <p:cNvSpPr/>
          <p:nvPr/>
        </p:nvSpPr>
        <p:spPr>
          <a:xfrm>
            <a:off x="2445573" y="2021539"/>
            <a:ext cx="501734" cy="301910"/>
          </a:xfrm>
          <a:custGeom>
            <a:avLst/>
            <a:gdLst>
              <a:gd name="connsiteX0" fmla="*/ 0 w 509666"/>
              <a:gd name="connsiteY0" fmla="*/ 0 h 374755"/>
              <a:gd name="connsiteX1" fmla="*/ 254833 w 509666"/>
              <a:gd name="connsiteY1" fmla="*/ 254833 h 374755"/>
              <a:gd name="connsiteX2" fmla="*/ 254833 w 509666"/>
              <a:gd name="connsiteY2" fmla="*/ 119922 h 374755"/>
              <a:gd name="connsiteX3" fmla="*/ 509666 w 509666"/>
              <a:gd name="connsiteY3" fmla="*/ 374755 h 374755"/>
            </a:gdLst>
            <a:ahLst/>
            <a:cxnLst>
              <a:cxn ang="0">
                <a:pos x="connsiteX0" y="connsiteY0"/>
              </a:cxn>
              <a:cxn ang="0">
                <a:pos x="connsiteX1" y="connsiteY1"/>
              </a:cxn>
              <a:cxn ang="0">
                <a:pos x="connsiteX2" y="connsiteY2"/>
              </a:cxn>
              <a:cxn ang="0">
                <a:pos x="connsiteX3" y="connsiteY3"/>
              </a:cxn>
            </a:cxnLst>
            <a:rect l="l" t="t" r="r" b="b"/>
            <a:pathLst>
              <a:path w="509666" h="374755">
                <a:moveTo>
                  <a:pt x="0" y="0"/>
                </a:moveTo>
                <a:lnTo>
                  <a:pt x="254833" y="254833"/>
                </a:lnTo>
                <a:lnTo>
                  <a:pt x="254833" y="119922"/>
                </a:lnTo>
                <a:lnTo>
                  <a:pt x="509666" y="374755"/>
                </a:lnTo>
              </a:path>
            </a:pathLst>
          </a:custGeom>
          <a:noFill/>
          <a:ln w="9525"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boto Condensed"/>
              <a:ea typeface="+mn-ea"/>
              <a:cs typeface="+mn-cs"/>
            </a:endParaRPr>
          </a:p>
        </p:txBody>
      </p:sp>
      <p:sp>
        <p:nvSpPr>
          <p:cNvPr id="104" name="Freeform 32">
            <a:extLst>
              <a:ext uri="{FF2B5EF4-FFF2-40B4-BE49-F238E27FC236}">
                <a16:creationId xmlns:a16="http://schemas.microsoft.com/office/drawing/2014/main" id="{39B4F8FD-8F51-A625-FDE2-77177CE62096}"/>
              </a:ext>
            </a:extLst>
          </p:cNvPr>
          <p:cNvSpPr/>
          <p:nvPr/>
        </p:nvSpPr>
        <p:spPr>
          <a:xfrm flipH="1">
            <a:off x="2057941" y="2021539"/>
            <a:ext cx="387633" cy="480213"/>
          </a:xfrm>
          <a:custGeom>
            <a:avLst/>
            <a:gdLst>
              <a:gd name="connsiteX0" fmla="*/ 0 w 509666"/>
              <a:gd name="connsiteY0" fmla="*/ 0 h 374755"/>
              <a:gd name="connsiteX1" fmla="*/ 254833 w 509666"/>
              <a:gd name="connsiteY1" fmla="*/ 254833 h 374755"/>
              <a:gd name="connsiteX2" fmla="*/ 254833 w 509666"/>
              <a:gd name="connsiteY2" fmla="*/ 119922 h 374755"/>
              <a:gd name="connsiteX3" fmla="*/ 509666 w 509666"/>
              <a:gd name="connsiteY3" fmla="*/ 374755 h 374755"/>
            </a:gdLst>
            <a:ahLst/>
            <a:cxnLst>
              <a:cxn ang="0">
                <a:pos x="connsiteX0" y="connsiteY0"/>
              </a:cxn>
              <a:cxn ang="0">
                <a:pos x="connsiteX1" y="connsiteY1"/>
              </a:cxn>
              <a:cxn ang="0">
                <a:pos x="connsiteX2" y="connsiteY2"/>
              </a:cxn>
              <a:cxn ang="0">
                <a:pos x="connsiteX3" y="connsiteY3"/>
              </a:cxn>
            </a:cxnLst>
            <a:rect l="l" t="t" r="r" b="b"/>
            <a:pathLst>
              <a:path w="509666" h="374755">
                <a:moveTo>
                  <a:pt x="0" y="0"/>
                </a:moveTo>
                <a:lnTo>
                  <a:pt x="254833" y="254833"/>
                </a:lnTo>
                <a:lnTo>
                  <a:pt x="254833" y="119922"/>
                </a:lnTo>
                <a:lnTo>
                  <a:pt x="509666" y="374755"/>
                </a:lnTo>
              </a:path>
            </a:pathLst>
          </a:custGeom>
          <a:noFill/>
          <a:ln w="9525"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boto Condensed"/>
              <a:ea typeface="+mn-ea"/>
              <a:cs typeface="+mn-cs"/>
            </a:endParaRPr>
          </a:p>
        </p:txBody>
      </p:sp>
      <p:sp>
        <p:nvSpPr>
          <p:cNvPr id="105" name="Freeform 33">
            <a:extLst>
              <a:ext uri="{FF2B5EF4-FFF2-40B4-BE49-F238E27FC236}">
                <a16:creationId xmlns:a16="http://schemas.microsoft.com/office/drawing/2014/main" id="{365F9D2C-25AC-D756-4615-258AC6AA82DE}"/>
              </a:ext>
            </a:extLst>
          </p:cNvPr>
          <p:cNvSpPr/>
          <p:nvPr/>
        </p:nvSpPr>
        <p:spPr>
          <a:xfrm>
            <a:off x="3243018" y="4838966"/>
            <a:ext cx="490782" cy="466731"/>
          </a:xfrm>
          <a:custGeom>
            <a:avLst/>
            <a:gdLst>
              <a:gd name="connsiteX0" fmla="*/ 0 w 509666"/>
              <a:gd name="connsiteY0" fmla="*/ 0 h 374755"/>
              <a:gd name="connsiteX1" fmla="*/ 254833 w 509666"/>
              <a:gd name="connsiteY1" fmla="*/ 254833 h 374755"/>
              <a:gd name="connsiteX2" fmla="*/ 254833 w 509666"/>
              <a:gd name="connsiteY2" fmla="*/ 119922 h 374755"/>
              <a:gd name="connsiteX3" fmla="*/ 509666 w 509666"/>
              <a:gd name="connsiteY3" fmla="*/ 374755 h 374755"/>
            </a:gdLst>
            <a:ahLst/>
            <a:cxnLst>
              <a:cxn ang="0">
                <a:pos x="connsiteX0" y="connsiteY0"/>
              </a:cxn>
              <a:cxn ang="0">
                <a:pos x="connsiteX1" y="connsiteY1"/>
              </a:cxn>
              <a:cxn ang="0">
                <a:pos x="connsiteX2" y="connsiteY2"/>
              </a:cxn>
              <a:cxn ang="0">
                <a:pos x="connsiteX3" y="connsiteY3"/>
              </a:cxn>
            </a:cxnLst>
            <a:rect l="l" t="t" r="r" b="b"/>
            <a:pathLst>
              <a:path w="509666" h="374755">
                <a:moveTo>
                  <a:pt x="0" y="0"/>
                </a:moveTo>
                <a:lnTo>
                  <a:pt x="254833" y="254833"/>
                </a:lnTo>
                <a:lnTo>
                  <a:pt x="254833" y="119922"/>
                </a:lnTo>
                <a:lnTo>
                  <a:pt x="509666" y="374755"/>
                </a:lnTo>
              </a:path>
            </a:pathLst>
          </a:custGeom>
          <a:noFill/>
          <a:ln w="9525"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boto Condensed"/>
              <a:ea typeface="+mn-ea"/>
              <a:cs typeface="+mn-cs"/>
            </a:endParaRPr>
          </a:p>
        </p:txBody>
      </p:sp>
      <p:sp>
        <p:nvSpPr>
          <p:cNvPr id="106" name="Freeform 34">
            <a:extLst>
              <a:ext uri="{FF2B5EF4-FFF2-40B4-BE49-F238E27FC236}">
                <a16:creationId xmlns:a16="http://schemas.microsoft.com/office/drawing/2014/main" id="{2B44FD7D-6215-5471-0AB9-FFDF456F8762}"/>
              </a:ext>
            </a:extLst>
          </p:cNvPr>
          <p:cNvSpPr/>
          <p:nvPr/>
        </p:nvSpPr>
        <p:spPr>
          <a:xfrm>
            <a:off x="3243018" y="4969865"/>
            <a:ext cx="192790" cy="866078"/>
          </a:xfrm>
          <a:custGeom>
            <a:avLst/>
            <a:gdLst>
              <a:gd name="connsiteX0" fmla="*/ 0 w 509666"/>
              <a:gd name="connsiteY0" fmla="*/ 0 h 374755"/>
              <a:gd name="connsiteX1" fmla="*/ 254833 w 509666"/>
              <a:gd name="connsiteY1" fmla="*/ 254833 h 374755"/>
              <a:gd name="connsiteX2" fmla="*/ 254833 w 509666"/>
              <a:gd name="connsiteY2" fmla="*/ 119922 h 374755"/>
              <a:gd name="connsiteX3" fmla="*/ 509666 w 509666"/>
              <a:gd name="connsiteY3" fmla="*/ 374755 h 374755"/>
            </a:gdLst>
            <a:ahLst/>
            <a:cxnLst>
              <a:cxn ang="0">
                <a:pos x="connsiteX0" y="connsiteY0"/>
              </a:cxn>
              <a:cxn ang="0">
                <a:pos x="connsiteX1" y="connsiteY1"/>
              </a:cxn>
              <a:cxn ang="0">
                <a:pos x="connsiteX2" y="connsiteY2"/>
              </a:cxn>
              <a:cxn ang="0">
                <a:pos x="connsiteX3" y="connsiteY3"/>
              </a:cxn>
            </a:cxnLst>
            <a:rect l="l" t="t" r="r" b="b"/>
            <a:pathLst>
              <a:path w="509666" h="374755">
                <a:moveTo>
                  <a:pt x="0" y="0"/>
                </a:moveTo>
                <a:lnTo>
                  <a:pt x="254833" y="254833"/>
                </a:lnTo>
                <a:lnTo>
                  <a:pt x="254833" y="119922"/>
                </a:lnTo>
                <a:lnTo>
                  <a:pt x="509666" y="374755"/>
                </a:lnTo>
              </a:path>
            </a:pathLst>
          </a:custGeom>
          <a:noFill/>
          <a:ln w="9525" cap="flat" cmpd="sng" algn="ctr">
            <a:solidFill>
              <a:srgbClr val="9090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boto Condensed"/>
              <a:ea typeface="+mn-ea"/>
              <a:cs typeface="+mn-cs"/>
            </a:endParaRPr>
          </a:p>
        </p:txBody>
      </p:sp>
      <p:cxnSp>
        <p:nvCxnSpPr>
          <p:cNvPr id="107" name="Straight Connector 106">
            <a:extLst>
              <a:ext uri="{FF2B5EF4-FFF2-40B4-BE49-F238E27FC236}">
                <a16:creationId xmlns:a16="http://schemas.microsoft.com/office/drawing/2014/main" id="{37A05032-A3C6-601D-A486-0967DEDB2133}"/>
              </a:ext>
            </a:extLst>
          </p:cNvPr>
          <p:cNvCxnSpPr>
            <a:cxnSpLocks/>
            <a:stCxn id="76" idx="2"/>
            <a:endCxn id="81" idx="5"/>
          </p:cNvCxnSpPr>
          <p:nvPr/>
        </p:nvCxnSpPr>
        <p:spPr>
          <a:xfrm flipH="1" flipV="1">
            <a:off x="5057916" y="2119090"/>
            <a:ext cx="1190484" cy="1277601"/>
          </a:xfrm>
          <a:prstGeom prst="line">
            <a:avLst/>
          </a:prstGeom>
          <a:noFill/>
          <a:ln w="12700" cap="flat" cmpd="sng" algn="ctr">
            <a:solidFill>
              <a:srgbClr val="212121"/>
            </a:solidFill>
            <a:prstDash val="solid"/>
            <a:miter lim="800000"/>
          </a:ln>
          <a:effectLst/>
        </p:spPr>
      </p:cxnSp>
      <p:cxnSp>
        <p:nvCxnSpPr>
          <p:cNvPr id="108" name="Straight Connector 107">
            <a:extLst>
              <a:ext uri="{FF2B5EF4-FFF2-40B4-BE49-F238E27FC236}">
                <a16:creationId xmlns:a16="http://schemas.microsoft.com/office/drawing/2014/main" id="{C8C106CC-3C18-EDA8-FDC2-A165AB709DAD}"/>
              </a:ext>
            </a:extLst>
          </p:cNvPr>
          <p:cNvCxnSpPr>
            <a:cxnSpLocks/>
            <a:stCxn id="76" idx="3"/>
            <a:endCxn id="80" idx="5"/>
          </p:cNvCxnSpPr>
          <p:nvPr/>
        </p:nvCxnSpPr>
        <p:spPr>
          <a:xfrm flipH="1">
            <a:off x="5523677" y="3711015"/>
            <a:ext cx="1039048" cy="405986"/>
          </a:xfrm>
          <a:prstGeom prst="line">
            <a:avLst/>
          </a:prstGeom>
          <a:noFill/>
          <a:ln w="12700" cap="flat" cmpd="sng" algn="ctr">
            <a:solidFill>
              <a:srgbClr val="212121"/>
            </a:solidFill>
            <a:prstDash val="solid"/>
            <a:miter lim="800000"/>
          </a:ln>
          <a:effectLst/>
        </p:spPr>
      </p:cxnSp>
      <p:cxnSp>
        <p:nvCxnSpPr>
          <p:cNvPr id="109" name="Straight Connector 108">
            <a:extLst>
              <a:ext uri="{FF2B5EF4-FFF2-40B4-BE49-F238E27FC236}">
                <a16:creationId xmlns:a16="http://schemas.microsoft.com/office/drawing/2014/main" id="{18CAFFA2-D246-3CE5-DD6B-315CDF5C43A1}"/>
              </a:ext>
            </a:extLst>
          </p:cNvPr>
          <p:cNvCxnSpPr>
            <a:cxnSpLocks/>
            <a:stCxn id="80" idx="2"/>
            <a:endCxn id="86" idx="5"/>
          </p:cNvCxnSpPr>
          <p:nvPr/>
        </p:nvCxnSpPr>
        <p:spPr>
          <a:xfrm flipH="1">
            <a:off x="3505201" y="4288452"/>
            <a:ext cx="1332677" cy="1016857"/>
          </a:xfrm>
          <a:prstGeom prst="line">
            <a:avLst/>
          </a:prstGeom>
          <a:noFill/>
          <a:ln w="12700" cap="flat" cmpd="sng" algn="ctr">
            <a:solidFill>
              <a:srgbClr val="212121"/>
            </a:solidFill>
            <a:prstDash val="solid"/>
            <a:miter lim="800000"/>
          </a:ln>
          <a:effectLst/>
        </p:spPr>
      </p:cxnSp>
      <p:cxnSp>
        <p:nvCxnSpPr>
          <p:cNvPr id="110" name="Straight Connector 109">
            <a:extLst>
              <a:ext uri="{FF2B5EF4-FFF2-40B4-BE49-F238E27FC236}">
                <a16:creationId xmlns:a16="http://schemas.microsoft.com/office/drawing/2014/main" id="{6730612F-18EE-47D5-4EB8-CD011065FB83}"/>
              </a:ext>
            </a:extLst>
          </p:cNvPr>
          <p:cNvCxnSpPr>
            <a:cxnSpLocks/>
            <a:stCxn id="80" idx="2"/>
            <a:endCxn id="83" idx="5"/>
          </p:cNvCxnSpPr>
          <p:nvPr/>
        </p:nvCxnSpPr>
        <p:spPr>
          <a:xfrm flipH="1" flipV="1">
            <a:off x="2965177" y="4263643"/>
            <a:ext cx="1872700" cy="24809"/>
          </a:xfrm>
          <a:prstGeom prst="line">
            <a:avLst/>
          </a:prstGeom>
          <a:noFill/>
          <a:ln w="12700" cap="flat" cmpd="sng" algn="ctr">
            <a:solidFill>
              <a:srgbClr val="212121"/>
            </a:solidFill>
            <a:prstDash val="solid"/>
            <a:miter lim="800000"/>
          </a:ln>
          <a:effectLst/>
        </p:spPr>
      </p:cxnSp>
      <p:cxnSp>
        <p:nvCxnSpPr>
          <p:cNvPr id="111" name="Straight Connector 110">
            <a:extLst>
              <a:ext uri="{FF2B5EF4-FFF2-40B4-BE49-F238E27FC236}">
                <a16:creationId xmlns:a16="http://schemas.microsoft.com/office/drawing/2014/main" id="{E3099551-A4DB-222C-9950-395B939F4835}"/>
              </a:ext>
            </a:extLst>
          </p:cNvPr>
          <p:cNvCxnSpPr>
            <a:cxnSpLocks/>
            <a:stCxn id="81" idx="2"/>
            <a:endCxn id="82" idx="5"/>
          </p:cNvCxnSpPr>
          <p:nvPr/>
        </p:nvCxnSpPr>
        <p:spPr>
          <a:xfrm flipH="1">
            <a:off x="2759500" y="2290540"/>
            <a:ext cx="1612616" cy="12239"/>
          </a:xfrm>
          <a:prstGeom prst="line">
            <a:avLst/>
          </a:prstGeom>
          <a:noFill/>
          <a:ln w="12700" cap="flat" cmpd="sng" algn="ctr">
            <a:solidFill>
              <a:srgbClr val="212121"/>
            </a:solidFill>
            <a:prstDash val="solid"/>
            <a:miter lim="800000"/>
          </a:ln>
          <a:effectLst/>
        </p:spPr>
      </p:cxnSp>
      <p:sp>
        <p:nvSpPr>
          <p:cNvPr id="112" name="Can 40">
            <a:extLst>
              <a:ext uri="{FF2B5EF4-FFF2-40B4-BE49-F238E27FC236}">
                <a16:creationId xmlns:a16="http://schemas.microsoft.com/office/drawing/2014/main" id="{62F07618-BC6E-F267-F864-55BC2426CA85}"/>
              </a:ext>
            </a:extLst>
          </p:cNvPr>
          <p:cNvSpPr/>
          <p:nvPr/>
        </p:nvSpPr>
        <p:spPr>
          <a:xfrm>
            <a:off x="6856355" y="4025936"/>
            <a:ext cx="508259" cy="551808"/>
          </a:xfrm>
          <a:prstGeom prst="can">
            <a:avLst/>
          </a:prstGeom>
          <a:gradFill rotWithShape="1">
            <a:gsLst>
              <a:gs pos="0">
                <a:srgbClr val="212121">
                  <a:lumMod val="110000"/>
                  <a:satMod val="105000"/>
                  <a:tint val="67000"/>
                </a:srgbClr>
              </a:gs>
              <a:gs pos="50000">
                <a:srgbClr val="212121">
                  <a:lumMod val="105000"/>
                  <a:satMod val="103000"/>
                  <a:tint val="73000"/>
                </a:srgbClr>
              </a:gs>
              <a:gs pos="100000">
                <a:srgbClr val="212121">
                  <a:lumMod val="105000"/>
                  <a:satMod val="109000"/>
                  <a:tint val="81000"/>
                </a:srgbClr>
              </a:gs>
            </a:gsLst>
            <a:lin ang="5400000" scaled="0"/>
          </a:gradFill>
          <a:ln w="6350" cap="flat" cmpd="sng" algn="ctr">
            <a:solidFill>
              <a:srgbClr val="21212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212121"/>
                </a:solidFill>
                <a:effectLst/>
                <a:uLnTx/>
                <a:uFillTx/>
                <a:latin typeface="Roboto Condensed"/>
                <a:ea typeface="+mn-ea"/>
                <a:cs typeface="+mn-cs"/>
              </a:rPr>
              <a:t>VLR</a:t>
            </a:r>
            <a:endParaRPr kumimoji="0" lang="en-US" sz="1800" b="1" i="0" u="none" strike="noStrike" kern="1200" cap="none" spc="0" normalizeH="0" baseline="0" noProof="0" dirty="0">
              <a:ln>
                <a:noFill/>
              </a:ln>
              <a:solidFill>
                <a:srgbClr val="212121"/>
              </a:solidFill>
              <a:effectLst/>
              <a:uLnTx/>
              <a:uFillTx/>
              <a:latin typeface="Roboto Condensed"/>
              <a:ea typeface="+mn-ea"/>
              <a:cs typeface="+mn-cs"/>
            </a:endParaRPr>
          </a:p>
        </p:txBody>
      </p:sp>
      <p:sp>
        <p:nvSpPr>
          <p:cNvPr id="113" name="Can 41">
            <a:extLst>
              <a:ext uri="{FF2B5EF4-FFF2-40B4-BE49-F238E27FC236}">
                <a16:creationId xmlns:a16="http://schemas.microsoft.com/office/drawing/2014/main" id="{CEB3B393-E8E9-BEA0-1198-6A4FF6F0E366}"/>
              </a:ext>
            </a:extLst>
          </p:cNvPr>
          <p:cNvSpPr/>
          <p:nvPr/>
        </p:nvSpPr>
        <p:spPr>
          <a:xfrm>
            <a:off x="7647453" y="4577744"/>
            <a:ext cx="508259" cy="551808"/>
          </a:xfrm>
          <a:prstGeom prst="can">
            <a:avLst/>
          </a:prstGeom>
          <a:gradFill rotWithShape="1">
            <a:gsLst>
              <a:gs pos="0">
                <a:srgbClr val="212121">
                  <a:lumMod val="110000"/>
                  <a:satMod val="105000"/>
                  <a:tint val="67000"/>
                </a:srgbClr>
              </a:gs>
              <a:gs pos="50000">
                <a:srgbClr val="212121">
                  <a:lumMod val="105000"/>
                  <a:satMod val="103000"/>
                  <a:tint val="73000"/>
                </a:srgbClr>
              </a:gs>
              <a:gs pos="100000">
                <a:srgbClr val="212121">
                  <a:lumMod val="105000"/>
                  <a:satMod val="109000"/>
                  <a:tint val="81000"/>
                </a:srgbClr>
              </a:gs>
            </a:gsLst>
            <a:lin ang="5400000" scaled="0"/>
          </a:gradFill>
          <a:ln w="6350" cap="flat" cmpd="sng" algn="ctr">
            <a:solidFill>
              <a:srgbClr val="21212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212121"/>
                </a:solidFill>
                <a:effectLst/>
                <a:uLnTx/>
                <a:uFillTx/>
                <a:latin typeface="Roboto Condensed"/>
                <a:ea typeface="+mn-ea"/>
                <a:cs typeface="+mn-cs"/>
              </a:rPr>
              <a:t>HLR</a:t>
            </a:r>
            <a:endParaRPr kumimoji="0" lang="en-US" sz="1800" b="1" i="0" u="none" strike="noStrike" kern="1200" cap="none" spc="0" normalizeH="0" baseline="0" noProof="0" dirty="0">
              <a:ln>
                <a:noFill/>
              </a:ln>
              <a:solidFill>
                <a:srgbClr val="212121"/>
              </a:solidFill>
              <a:effectLst/>
              <a:uLnTx/>
              <a:uFillTx/>
              <a:latin typeface="Roboto Condensed"/>
              <a:ea typeface="+mn-ea"/>
              <a:cs typeface="+mn-cs"/>
            </a:endParaRPr>
          </a:p>
        </p:txBody>
      </p:sp>
      <p:sp>
        <p:nvSpPr>
          <p:cNvPr id="114" name="Can 42">
            <a:extLst>
              <a:ext uri="{FF2B5EF4-FFF2-40B4-BE49-F238E27FC236}">
                <a16:creationId xmlns:a16="http://schemas.microsoft.com/office/drawing/2014/main" id="{25ED323F-C040-F3BE-794C-8F66B2C9ECCB}"/>
              </a:ext>
            </a:extLst>
          </p:cNvPr>
          <p:cNvSpPr/>
          <p:nvPr/>
        </p:nvSpPr>
        <p:spPr>
          <a:xfrm>
            <a:off x="8397119" y="5086992"/>
            <a:ext cx="508259" cy="551808"/>
          </a:xfrm>
          <a:prstGeom prst="can">
            <a:avLst/>
          </a:prstGeom>
          <a:gradFill rotWithShape="1">
            <a:gsLst>
              <a:gs pos="0">
                <a:srgbClr val="212121">
                  <a:lumMod val="110000"/>
                  <a:satMod val="105000"/>
                  <a:tint val="67000"/>
                </a:srgbClr>
              </a:gs>
              <a:gs pos="50000">
                <a:srgbClr val="212121">
                  <a:lumMod val="105000"/>
                  <a:satMod val="103000"/>
                  <a:tint val="73000"/>
                </a:srgbClr>
              </a:gs>
              <a:gs pos="100000">
                <a:srgbClr val="212121">
                  <a:lumMod val="105000"/>
                  <a:satMod val="109000"/>
                  <a:tint val="81000"/>
                </a:srgbClr>
              </a:gs>
            </a:gsLst>
            <a:lin ang="5400000" scaled="0"/>
          </a:gradFill>
          <a:ln w="6350" cap="flat" cmpd="sng" algn="ctr">
            <a:solidFill>
              <a:srgbClr val="21212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212121"/>
                </a:solidFill>
                <a:effectLst/>
                <a:uLnTx/>
                <a:uFillTx/>
                <a:latin typeface="Roboto Condensed"/>
                <a:ea typeface="+mn-ea"/>
                <a:cs typeface="+mn-cs"/>
              </a:rPr>
              <a:t>AUC</a:t>
            </a:r>
            <a:endParaRPr kumimoji="0" lang="en-US" sz="1800" b="1" i="0" u="none" strike="noStrike" kern="1200" cap="none" spc="0" normalizeH="0" baseline="0" noProof="0" dirty="0">
              <a:ln>
                <a:noFill/>
              </a:ln>
              <a:solidFill>
                <a:srgbClr val="212121"/>
              </a:solidFill>
              <a:effectLst/>
              <a:uLnTx/>
              <a:uFillTx/>
              <a:latin typeface="Roboto Condensed"/>
              <a:ea typeface="+mn-ea"/>
              <a:cs typeface="+mn-cs"/>
            </a:endParaRPr>
          </a:p>
        </p:txBody>
      </p:sp>
      <p:sp>
        <p:nvSpPr>
          <p:cNvPr id="115" name="Can 43">
            <a:extLst>
              <a:ext uri="{FF2B5EF4-FFF2-40B4-BE49-F238E27FC236}">
                <a16:creationId xmlns:a16="http://schemas.microsoft.com/office/drawing/2014/main" id="{B722BF9D-4DD7-0A49-BD61-F891BAD0B368}"/>
              </a:ext>
            </a:extLst>
          </p:cNvPr>
          <p:cNvSpPr/>
          <p:nvPr/>
        </p:nvSpPr>
        <p:spPr>
          <a:xfrm>
            <a:off x="9323711" y="5531641"/>
            <a:ext cx="508259" cy="551808"/>
          </a:xfrm>
          <a:prstGeom prst="can">
            <a:avLst/>
          </a:prstGeom>
          <a:gradFill rotWithShape="1">
            <a:gsLst>
              <a:gs pos="0">
                <a:srgbClr val="212121">
                  <a:lumMod val="110000"/>
                  <a:satMod val="105000"/>
                  <a:tint val="67000"/>
                </a:srgbClr>
              </a:gs>
              <a:gs pos="50000">
                <a:srgbClr val="212121">
                  <a:lumMod val="105000"/>
                  <a:satMod val="103000"/>
                  <a:tint val="73000"/>
                </a:srgbClr>
              </a:gs>
              <a:gs pos="100000">
                <a:srgbClr val="212121">
                  <a:lumMod val="105000"/>
                  <a:satMod val="109000"/>
                  <a:tint val="81000"/>
                </a:srgbClr>
              </a:gs>
            </a:gsLst>
            <a:lin ang="5400000" scaled="0"/>
          </a:gradFill>
          <a:ln w="6350" cap="flat" cmpd="sng" algn="ctr">
            <a:solidFill>
              <a:srgbClr val="21212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212121"/>
                </a:solidFill>
                <a:effectLst/>
                <a:uLnTx/>
                <a:uFillTx/>
                <a:latin typeface="Roboto Condensed"/>
                <a:ea typeface="+mn-ea"/>
                <a:cs typeface="+mn-cs"/>
              </a:rPr>
              <a:t>EIR</a:t>
            </a:r>
            <a:endParaRPr kumimoji="0" lang="en-US" sz="1800" b="1" i="0" u="none" strike="noStrike" kern="1200" cap="none" spc="0" normalizeH="0" baseline="0" noProof="0" dirty="0">
              <a:ln>
                <a:noFill/>
              </a:ln>
              <a:solidFill>
                <a:srgbClr val="212121"/>
              </a:solidFill>
              <a:effectLst/>
              <a:uLnTx/>
              <a:uFillTx/>
              <a:latin typeface="Roboto Condensed"/>
              <a:ea typeface="+mn-ea"/>
              <a:cs typeface="+mn-cs"/>
            </a:endParaRPr>
          </a:p>
        </p:txBody>
      </p:sp>
      <p:cxnSp>
        <p:nvCxnSpPr>
          <p:cNvPr id="116" name="Straight Connector 115">
            <a:extLst>
              <a:ext uri="{FF2B5EF4-FFF2-40B4-BE49-F238E27FC236}">
                <a16:creationId xmlns:a16="http://schemas.microsoft.com/office/drawing/2014/main" id="{30717FE9-3FC3-329A-1606-55E7E5CB3DCA}"/>
              </a:ext>
            </a:extLst>
          </p:cNvPr>
          <p:cNvCxnSpPr>
            <a:cxnSpLocks/>
            <a:endCxn id="76" idx="4"/>
          </p:cNvCxnSpPr>
          <p:nvPr/>
        </p:nvCxnSpPr>
        <p:spPr>
          <a:xfrm flipH="1" flipV="1">
            <a:off x="6877050" y="3396690"/>
            <a:ext cx="3600450" cy="2222720"/>
          </a:xfrm>
          <a:prstGeom prst="line">
            <a:avLst/>
          </a:prstGeom>
          <a:noFill/>
          <a:ln w="12700" cap="flat" cmpd="sng" algn="ctr">
            <a:solidFill>
              <a:srgbClr val="212121"/>
            </a:solidFill>
            <a:prstDash val="solid"/>
            <a:miter lim="800000"/>
          </a:ln>
          <a:effectLst/>
        </p:spPr>
      </p:cxnSp>
      <p:cxnSp>
        <p:nvCxnSpPr>
          <p:cNvPr id="117" name="Straight Connector 116">
            <a:extLst>
              <a:ext uri="{FF2B5EF4-FFF2-40B4-BE49-F238E27FC236}">
                <a16:creationId xmlns:a16="http://schemas.microsoft.com/office/drawing/2014/main" id="{FC68AFC5-C9AC-8719-268D-18F3523826B6}"/>
              </a:ext>
            </a:extLst>
          </p:cNvPr>
          <p:cNvCxnSpPr>
            <a:cxnSpLocks/>
            <a:endCxn id="112" idx="4"/>
          </p:cNvCxnSpPr>
          <p:nvPr/>
        </p:nvCxnSpPr>
        <p:spPr>
          <a:xfrm flipH="1">
            <a:off x="7364613" y="4301840"/>
            <a:ext cx="980110" cy="0"/>
          </a:xfrm>
          <a:prstGeom prst="line">
            <a:avLst/>
          </a:prstGeom>
          <a:noFill/>
          <a:ln w="12700" cap="flat" cmpd="sng" algn="ctr">
            <a:solidFill>
              <a:srgbClr val="212121"/>
            </a:solidFill>
            <a:prstDash val="solid"/>
            <a:miter lim="800000"/>
          </a:ln>
          <a:effectLst/>
        </p:spPr>
      </p:cxnSp>
      <p:cxnSp>
        <p:nvCxnSpPr>
          <p:cNvPr id="118" name="Straight Connector 117">
            <a:extLst>
              <a:ext uri="{FF2B5EF4-FFF2-40B4-BE49-F238E27FC236}">
                <a16:creationId xmlns:a16="http://schemas.microsoft.com/office/drawing/2014/main" id="{FA311B25-C395-92AF-C59A-CE78C77853F7}"/>
              </a:ext>
            </a:extLst>
          </p:cNvPr>
          <p:cNvCxnSpPr>
            <a:cxnSpLocks/>
          </p:cNvCxnSpPr>
          <p:nvPr/>
        </p:nvCxnSpPr>
        <p:spPr>
          <a:xfrm flipH="1">
            <a:off x="8155712" y="4711097"/>
            <a:ext cx="835889" cy="0"/>
          </a:xfrm>
          <a:prstGeom prst="line">
            <a:avLst/>
          </a:prstGeom>
          <a:noFill/>
          <a:ln w="12700" cap="flat" cmpd="sng" algn="ctr">
            <a:solidFill>
              <a:srgbClr val="212121"/>
            </a:solidFill>
            <a:prstDash val="solid"/>
            <a:miter lim="800000"/>
          </a:ln>
          <a:effectLst/>
        </p:spPr>
      </p:cxnSp>
      <p:cxnSp>
        <p:nvCxnSpPr>
          <p:cNvPr id="119" name="Straight Connector 118">
            <a:extLst>
              <a:ext uri="{FF2B5EF4-FFF2-40B4-BE49-F238E27FC236}">
                <a16:creationId xmlns:a16="http://schemas.microsoft.com/office/drawing/2014/main" id="{79DCD9F7-85D2-E5D5-E3D2-68E5CCCC5CBD}"/>
              </a:ext>
            </a:extLst>
          </p:cNvPr>
          <p:cNvCxnSpPr>
            <a:cxnSpLocks/>
          </p:cNvCxnSpPr>
          <p:nvPr/>
        </p:nvCxnSpPr>
        <p:spPr>
          <a:xfrm flipH="1">
            <a:off x="8905377" y="5264040"/>
            <a:ext cx="980110" cy="0"/>
          </a:xfrm>
          <a:prstGeom prst="line">
            <a:avLst/>
          </a:prstGeom>
          <a:noFill/>
          <a:ln w="12700" cap="flat" cmpd="sng" algn="ctr">
            <a:solidFill>
              <a:srgbClr val="212121"/>
            </a:solidFill>
            <a:prstDash val="solid"/>
            <a:miter lim="800000"/>
          </a:ln>
          <a:effectLst/>
        </p:spPr>
      </p:cxnSp>
      <p:cxnSp>
        <p:nvCxnSpPr>
          <p:cNvPr id="120" name="Straight Connector 119">
            <a:extLst>
              <a:ext uri="{FF2B5EF4-FFF2-40B4-BE49-F238E27FC236}">
                <a16:creationId xmlns:a16="http://schemas.microsoft.com/office/drawing/2014/main" id="{13AD54D5-3864-D257-2334-F12987622FC6}"/>
              </a:ext>
            </a:extLst>
          </p:cNvPr>
          <p:cNvCxnSpPr>
            <a:cxnSpLocks/>
          </p:cNvCxnSpPr>
          <p:nvPr/>
        </p:nvCxnSpPr>
        <p:spPr>
          <a:xfrm flipH="1">
            <a:off x="9831970" y="5619411"/>
            <a:ext cx="645530" cy="14915"/>
          </a:xfrm>
          <a:prstGeom prst="line">
            <a:avLst/>
          </a:prstGeom>
          <a:noFill/>
          <a:ln w="12700" cap="flat" cmpd="sng" algn="ctr">
            <a:solidFill>
              <a:srgbClr val="212121"/>
            </a:solidFill>
            <a:prstDash val="solid"/>
            <a:miter lim="800000"/>
          </a:ln>
          <a:effectLst/>
        </p:spPr>
      </p:cxnSp>
      <p:cxnSp>
        <p:nvCxnSpPr>
          <p:cNvPr id="121" name="Straight Connector 120">
            <a:extLst>
              <a:ext uri="{FF2B5EF4-FFF2-40B4-BE49-F238E27FC236}">
                <a16:creationId xmlns:a16="http://schemas.microsoft.com/office/drawing/2014/main" id="{3443BD26-10D8-0418-AA18-E63245706A70}"/>
              </a:ext>
            </a:extLst>
          </p:cNvPr>
          <p:cNvCxnSpPr>
            <a:cxnSpLocks/>
            <a:stCxn id="76" idx="5"/>
            <a:endCxn id="78" idx="2"/>
          </p:cNvCxnSpPr>
          <p:nvPr/>
        </p:nvCxnSpPr>
        <p:spPr>
          <a:xfrm flipV="1">
            <a:off x="7086601" y="1744160"/>
            <a:ext cx="1650745" cy="1442981"/>
          </a:xfrm>
          <a:prstGeom prst="line">
            <a:avLst/>
          </a:prstGeom>
          <a:noFill/>
          <a:ln w="12700" cap="flat" cmpd="sng" algn="ctr">
            <a:solidFill>
              <a:srgbClr val="212121"/>
            </a:solidFill>
            <a:prstDash val="solid"/>
            <a:miter lim="800000"/>
          </a:ln>
          <a:effectLst/>
        </p:spPr>
      </p:cxnSp>
      <p:cxnSp>
        <p:nvCxnSpPr>
          <p:cNvPr id="122" name="Straight Connector 121">
            <a:extLst>
              <a:ext uri="{FF2B5EF4-FFF2-40B4-BE49-F238E27FC236}">
                <a16:creationId xmlns:a16="http://schemas.microsoft.com/office/drawing/2014/main" id="{0BC7F162-CD68-823B-3214-CD6946B9DA44}"/>
              </a:ext>
            </a:extLst>
          </p:cNvPr>
          <p:cNvCxnSpPr>
            <a:cxnSpLocks/>
            <a:stCxn id="76" idx="5"/>
            <a:endCxn id="77" idx="2"/>
          </p:cNvCxnSpPr>
          <p:nvPr/>
        </p:nvCxnSpPr>
        <p:spPr>
          <a:xfrm flipV="1">
            <a:off x="7086601" y="3174408"/>
            <a:ext cx="1442007" cy="12733"/>
          </a:xfrm>
          <a:prstGeom prst="line">
            <a:avLst/>
          </a:prstGeom>
          <a:noFill/>
          <a:ln w="12700" cap="flat" cmpd="sng" algn="ctr">
            <a:solidFill>
              <a:srgbClr val="212121"/>
            </a:solidFill>
            <a:prstDash val="solid"/>
            <a:miter lim="800000"/>
          </a:ln>
          <a:effectLst/>
        </p:spPr>
      </p:cxnSp>
      <p:cxnSp>
        <p:nvCxnSpPr>
          <p:cNvPr id="123" name="Straight Connector 122">
            <a:extLst>
              <a:ext uri="{FF2B5EF4-FFF2-40B4-BE49-F238E27FC236}">
                <a16:creationId xmlns:a16="http://schemas.microsoft.com/office/drawing/2014/main" id="{F6E6F025-1A85-BE31-2CA5-4751E30EE527}"/>
              </a:ext>
            </a:extLst>
          </p:cNvPr>
          <p:cNvCxnSpPr>
            <a:cxnSpLocks/>
            <a:stCxn id="76" idx="0"/>
            <a:endCxn id="79" idx="3"/>
          </p:cNvCxnSpPr>
          <p:nvPr/>
        </p:nvCxnSpPr>
        <p:spPr>
          <a:xfrm flipV="1">
            <a:off x="6772275" y="1905001"/>
            <a:ext cx="0" cy="967815"/>
          </a:xfrm>
          <a:prstGeom prst="line">
            <a:avLst/>
          </a:prstGeom>
          <a:noFill/>
          <a:ln w="3175" cap="flat" cmpd="sng" algn="ctr">
            <a:solidFill>
              <a:srgbClr val="212121"/>
            </a:solidFill>
            <a:prstDash val="solid"/>
            <a:miter lim="800000"/>
          </a:ln>
          <a:effectLst/>
        </p:spPr>
      </p:cxnSp>
      <p:cxnSp>
        <p:nvCxnSpPr>
          <p:cNvPr id="124" name="Straight Connector 123">
            <a:extLst>
              <a:ext uri="{FF2B5EF4-FFF2-40B4-BE49-F238E27FC236}">
                <a16:creationId xmlns:a16="http://schemas.microsoft.com/office/drawing/2014/main" id="{429FA551-B4C5-079D-F0A4-D789103DBD11}"/>
              </a:ext>
            </a:extLst>
          </p:cNvPr>
          <p:cNvCxnSpPr>
            <a:cxnSpLocks/>
            <a:stCxn id="78" idx="5"/>
          </p:cNvCxnSpPr>
          <p:nvPr/>
        </p:nvCxnSpPr>
        <p:spPr>
          <a:xfrm>
            <a:off x="9575545" y="1534609"/>
            <a:ext cx="211032" cy="0"/>
          </a:xfrm>
          <a:prstGeom prst="line">
            <a:avLst/>
          </a:prstGeom>
          <a:noFill/>
          <a:ln w="12700" cap="flat" cmpd="sng" algn="ctr">
            <a:solidFill>
              <a:srgbClr val="212121"/>
            </a:solidFill>
            <a:prstDash val="solid"/>
            <a:miter lim="800000"/>
          </a:ln>
          <a:effectLst/>
        </p:spPr>
      </p:cxnSp>
      <p:cxnSp>
        <p:nvCxnSpPr>
          <p:cNvPr id="125" name="Straight Connector 124">
            <a:extLst>
              <a:ext uri="{FF2B5EF4-FFF2-40B4-BE49-F238E27FC236}">
                <a16:creationId xmlns:a16="http://schemas.microsoft.com/office/drawing/2014/main" id="{F2CB0EC7-74EC-62BB-6EE0-3D75A571004B}"/>
              </a:ext>
            </a:extLst>
          </p:cNvPr>
          <p:cNvCxnSpPr>
            <a:cxnSpLocks/>
          </p:cNvCxnSpPr>
          <p:nvPr/>
        </p:nvCxnSpPr>
        <p:spPr>
          <a:xfrm flipH="1">
            <a:off x="9366807" y="3069632"/>
            <a:ext cx="211032" cy="0"/>
          </a:xfrm>
          <a:prstGeom prst="line">
            <a:avLst/>
          </a:prstGeom>
          <a:noFill/>
          <a:ln w="12700" cap="flat" cmpd="sng" algn="ctr">
            <a:solidFill>
              <a:srgbClr val="212121"/>
            </a:solidFill>
            <a:prstDash val="solid"/>
            <a:miter lim="800000"/>
          </a:ln>
          <a:effectLst/>
        </p:spPr>
      </p:cxnSp>
      <p:sp>
        <p:nvSpPr>
          <p:cNvPr id="126" name="TextBox 125">
            <a:extLst>
              <a:ext uri="{FF2B5EF4-FFF2-40B4-BE49-F238E27FC236}">
                <a16:creationId xmlns:a16="http://schemas.microsoft.com/office/drawing/2014/main" id="{03318C2F-E0A6-61B2-3C1E-20E03A23537D}"/>
              </a:ext>
            </a:extLst>
          </p:cNvPr>
          <p:cNvSpPr txBox="1"/>
          <p:nvPr/>
        </p:nvSpPr>
        <p:spPr>
          <a:xfrm>
            <a:off x="9578372" y="2720961"/>
            <a:ext cx="1114753" cy="738664"/>
          </a:xfrm>
          <a:prstGeom prst="rect">
            <a:avLst/>
          </a:prstGeom>
          <a:noFill/>
        </p:spPr>
        <p:txBody>
          <a:bodyPr wrap="square" rtlCol="0">
            <a:spAutoFit/>
          </a:bodyPr>
          <a:lstStyle/>
          <a:p>
            <a:pPr>
              <a:buClrTx/>
              <a:buFontTx/>
              <a:buNone/>
            </a:pPr>
            <a:r>
              <a:rPr lang="en-US" sz="1400" b="1" kern="1200" dirty="0">
                <a:solidFill>
                  <a:srgbClr val="212121"/>
                </a:solidFill>
                <a:latin typeface="Roboto Condensed"/>
                <a:ea typeface="+mn-ea"/>
                <a:cs typeface="+mn-cs"/>
              </a:rPr>
              <a:t>PSTN</a:t>
            </a:r>
          </a:p>
          <a:p>
            <a:pPr>
              <a:buClrTx/>
              <a:buFontTx/>
              <a:buNone/>
            </a:pPr>
            <a:r>
              <a:rPr lang="en-US" sz="1400" b="1" kern="1200" dirty="0">
                <a:solidFill>
                  <a:srgbClr val="212121"/>
                </a:solidFill>
                <a:latin typeface="Roboto Condensed"/>
                <a:ea typeface="+mn-ea"/>
                <a:cs typeface="+mn-cs"/>
              </a:rPr>
              <a:t>ISDN</a:t>
            </a:r>
          </a:p>
          <a:p>
            <a:pPr>
              <a:buClrTx/>
              <a:buFontTx/>
              <a:buNone/>
            </a:pPr>
            <a:r>
              <a:rPr lang="en-US" sz="1400" b="1" kern="1200" dirty="0">
                <a:solidFill>
                  <a:srgbClr val="212121"/>
                </a:solidFill>
                <a:latin typeface="Roboto Condensed"/>
                <a:ea typeface="+mn-ea"/>
                <a:cs typeface="+mn-cs"/>
              </a:rPr>
              <a:t>PDN</a:t>
            </a:r>
          </a:p>
        </p:txBody>
      </p:sp>
      <p:sp>
        <p:nvSpPr>
          <p:cNvPr id="127" name="TextBox 126">
            <a:extLst>
              <a:ext uri="{FF2B5EF4-FFF2-40B4-BE49-F238E27FC236}">
                <a16:creationId xmlns:a16="http://schemas.microsoft.com/office/drawing/2014/main" id="{D0F7FC6D-5AE9-AFC6-C890-5C9A24C64847}"/>
              </a:ext>
            </a:extLst>
          </p:cNvPr>
          <p:cNvSpPr txBox="1"/>
          <p:nvPr/>
        </p:nvSpPr>
        <p:spPr>
          <a:xfrm>
            <a:off x="9750782" y="1269769"/>
            <a:ext cx="1114753" cy="523220"/>
          </a:xfrm>
          <a:prstGeom prst="rect">
            <a:avLst/>
          </a:prstGeom>
          <a:noFill/>
        </p:spPr>
        <p:txBody>
          <a:bodyPr wrap="square" rtlCol="0">
            <a:spAutoFit/>
          </a:bodyPr>
          <a:lstStyle/>
          <a:p>
            <a:pPr>
              <a:buClrTx/>
              <a:buFontTx/>
              <a:buNone/>
            </a:pPr>
            <a:r>
              <a:rPr lang="en-US" sz="1400" b="1" kern="1200" dirty="0">
                <a:solidFill>
                  <a:srgbClr val="212121"/>
                </a:solidFill>
                <a:latin typeface="Roboto Condensed"/>
                <a:ea typeface="+mn-ea"/>
                <a:cs typeface="+mn-cs"/>
              </a:rPr>
              <a:t>PLMN &amp; INTERNET</a:t>
            </a:r>
          </a:p>
        </p:txBody>
      </p:sp>
      <p:cxnSp>
        <p:nvCxnSpPr>
          <p:cNvPr id="128" name="Straight Connector 127">
            <a:extLst>
              <a:ext uri="{FF2B5EF4-FFF2-40B4-BE49-F238E27FC236}">
                <a16:creationId xmlns:a16="http://schemas.microsoft.com/office/drawing/2014/main" id="{9FEE8542-7C69-13A9-98EB-90DF0C45BDE1}"/>
              </a:ext>
            </a:extLst>
          </p:cNvPr>
          <p:cNvCxnSpPr>
            <a:cxnSpLocks/>
            <a:stCxn id="79" idx="2"/>
            <a:endCxn id="80" idx="0"/>
          </p:cNvCxnSpPr>
          <p:nvPr/>
        </p:nvCxnSpPr>
        <p:spPr>
          <a:xfrm flipH="1">
            <a:off x="5266502" y="1590676"/>
            <a:ext cx="1191448" cy="2269151"/>
          </a:xfrm>
          <a:prstGeom prst="line">
            <a:avLst/>
          </a:prstGeom>
          <a:noFill/>
          <a:ln w="6350" cap="flat" cmpd="sng" algn="ctr">
            <a:solidFill>
              <a:srgbClr val="212121"/>
            </a:solidFill>
            <a:prstDash val="solid"/>
            <a:miter lim="800000"/>
          </a:ln>
          <a:effectLst/>
        </p:spPr>
      </p:cxnSp>
      <p:cxnSp>
        <p:nvCxnSpPr>
          <p:cNvPr id="129" name="Straight Connector 128">
            <a:extLst>
              <a:ext uri="{FF2B5EF4-FFF2-40B4-BE49-F238E27FC236}">
                <a16:creationId xmlns:a16="http://schemas.microsoft.com/office/drawing/2014/main" id="{555B826D-0DA0-2DAE-881E-61F157FB01DD}"/>
              </a:ext>
            </a:extLst>
          </p:cNvPr>
          <p:cNvCxnSpPr>
            <a:cxnSpLocks/>
            <a:stCxn id="79" idx="2"/>
            <a:endCxn id="81" idx="0"/>
          </p:cNvCxnSpPr>
          <p:nvPr/>
        </p:nvCxnSpPr>
        <p:spPr>
          <a:xfrm flipH="1">
            <a:off x="4800742" y="1590676"/>
            <a:ext cx="1657209" cy="271239"/>
          </a:xfrm>
          <a:prstGeom prst="line">
            <a:avLst/>
          </a:prstGeom>
          <a:noFill/>
          <a:ln w="6350" cap="flat" cmpd="sng" algn="ctr">
            <a:solidFill>
              <a:srgbClr val="212121"/>
            </a:solidFill>
            <a:prstDash val="solid"/>
            <a:miter lim="800000"/>
          </a:ln>
          <a:effectLst/>
        </p:spPr>
      </p:cxnSp>
      <p:cxnSp>
        <p:nvCxnSpPr>
          <p:cNvPr id="130" name="Straight Connector 129">
            <a:extLst>
              <a:ext uri="{FF2B5EF4-FFF2-40B4-BE49-F238E27FC236}">
                <a16:creationId xmlns:a16="http://schemas.microsoft.com/office/drawing/2014/main" id="{4F6A9779-DCF4-3D7E-1495-4B9E45830616}"/>
              </a:ext>
            </a:extLst>
          </p:cNvPr>
          <p:cNvCxnSpPr>
            <a:cxnSpLocks/>
            <a:endCxn id="78" idx="0"/>
          </p:cNvCxnSpPr>
          <p:nvPr/>
        </p:nvCxnSpPr>
        <p:spPr>
          <a:xfrm flipV="1">
            <a:off x="7275218" y="1220284"/>
            <a:ext cx="1986002" cy="38962"/>
          </a:xfrm>
          <a:prstGeom prst="line">
            <a:avLst/>
          </a:prstGeom>
          <a:noFill/>
          <a:ln w="6350" cap="flat" cmpd="sng" algn="ctr">
            <a:solidFill>
              <a:srgbClr val="212121"/>
            </a:solidFill>
            <a:prstDash val="solid"/>
            <a:miter lim="800000"/>
          </a:ln>
          <a:effectLst/>
        </p:spPr>
      </p:cxnSp>
      <p:cxnSp>
        <p:nvCxnSpPr>
          <p:cNvPr id="131" name="Straight Connector 130">
            <a:extLst>
              <a:ext uri="{FF2B5EF4-FFF2-40B4-BE49-F238E27FC236}">
                <a16:creationId xmlns:a16="http://schemas.microsoft.com/office/drawing/2014/main" id="{C20103F8-16A8-4A3E-5EBF-F92455CDF223}"/>
              </a:ext>
            </a:extLst>
          </p:cNvPr>
          <p:cNvCxnSpPr>
            <a:cxnSpLocks/>
            <a:endCxn id="77" idx="1"/>
          </p:cNvCxnSpPr>
          <p:nvPr/>
        </p:nvCxnSpPr>
        <p:spPr>
          <a:xfrm>
            <a:off x="7275218" y="1259246"/>
            <a:ext cx="1567714" cy="1600836"/>
          </a:xfrm>
          <a:prstGeom prst="line">
            <a:avLst/>
          </a:prstGeom>
          <a:noFill/>
          <a:ln w="6350" cap="flat" cmpd="sng" algn="ctr">
            <a:solidFill>
              <a:srgbClr val="212121"/>
            </a:solidFill>
            <a:prstDash val="solid"/>
            <a:miter lim="800000"/>
          </a:ln>
          <a:effectLst/>
        </p:spPr>
      </p:cxnSp>
      <p:cxnSp>
        <p:nvCxnSpPr>
          <p:cNvPr id="132" name="Straight Connector 131">
            <a:extLst>
              <a:ext uri="{FF2B5EF4-FFF2-40B4-BE49-F238E27FC236}">
                <a16:creationId xmlns:a16="http://schemas.microsoft.com/office/drawing/2014/main" id="{FDBEE66E-94B0-1202-9673-A48461C4390B}"/>
              </a:ext>
            </a:extLst>
          </p:cNvPr>
          <p:cNvCxnSpPr>
            <a:cxnSpLocks/>
            <a:stCxn id="78" idx="3"/>
            <a:endCxn id="77" idx="0"/>
          </p:cNvCxnSpPr>
          <p:nvPr/>
        </p:nvCxnSpPr>
        <p:spPr>
          <a:xfrm>
            <a:off x="9051670" y="2058484"/>
            <a:ext cx="812" cy="592048"/>
          </a:xfrm>
          <a:prstGeom prst="line">
            <a:avLst/>
          </a:prstGeom>
          <a:noFill/>
          <a:ln w="12700" cap="flat" cmpd="sng" algn="ctr">
            <a:solidFill>
              <a:srgbClr val="212121"/>
            </a:solidFill>
            <a:prstDash val="solid"/>
            <a:miter lim="800000"/>
          </a:ln>
          <a:effectLst/>
        </p:spPr>
      </p:cxnSp>
      <p:sp>
        <p:nvSpPr>
          <p:cNvPr id="133" name="Freeform 61">
            <a:extLst>
              <a:ext uri="{FF2B5EF4-FFF2-40B4-BE49-F238E27FC236}">
                <a16:creationId xmlns:a16="http://schemas.microsoft.com/office/drawing/2014/main" id="{E6655258-0CAB-5814-6F74-2EF9A08780FF}"/>
              </a:ext>
            </a:extLst>
          </p:cNvPr>
          <p:cNvSpPr/>
          <p:nvPr/>
        </p:nvSpPr>
        <p:spPr>
          <a:xfrm>
            <a:off x="7085351" y="1903751"/>
            <a:ext cx="209862" cy="2173574"/>
          </a:xfrm>
          <a:custGeom>
            <a:avLst/>
            <a:gdLst>
              <a:gd name="connsiteX0" fmla="*/ 0 w 209862"/>
              <a:gd name="connsiteY0" fmla="*/ 0 h 2173574"/>
              <a:gd name="connsiteX1" fmla="*/ 209862 w 209862"/>
              <a:gd name="connsiteY1" fmla="*/ 1633928 h 2173574"/>
              <a:gd name="connsiteX2" fmla="*/ 209862 w 209862"/>
              <a:gd name="connsiteY2" fmla="*/ 2173574 h 2173574"/>
            </a:gdLst>
            <a:ahLst/>
            <a:cxnLst>
              <a:cxn ang="0">
                <a:pos x="connsiteX0" y="connsiteY0"/>
              </a:cxn>
              <a:cxn ang="0">
                <a:pos x="connsiteX1" y="connsiteY1"/>
              </a:cxn>
              <a:cxn ang="0">
                <a:pos x="connsiteX2" y="connsiteY2"/>
              </a:cxn>
            </a:cxnLst>
            <a:rect l="l" t="t" r="r" b="b"/>
            <a:pathLst>
              <a:path w="209862" h="2173574">
                <a:moveTo>
                  <a:pt x="0" y="0"/>
                </a:moveTo>
                <a:lnTo>
                  <a:pt x="209862" y="1633928"/>
                </a:lnTo>
                <a:lnTo>
                  <a:pt x="209862" y="2173574"/>
                </a:lnTo>
              </a:path>
            </a:pathLst>
          </a:custGeom>
          <a:noFill/>
          <a:ln w="6350" cap="flat" cmpd="sng" algn="ctr">
            <a:solidFill>
              <a:srgbClr val="21212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boto Condensed"/>
              <a:ea typeface="+mn-ea"/>
              <a:cs typeface="+mn-cs"/>
            </a:endParaRPr>
          </a:p>
        </p:txBody>
      </p:sp>
      <p:sp>
        <p:nvSpPr>
          <p:cNvPr id="134" name="Freeform 62">
            <a:extLst>
              <a:ext uri="{FF2B5EF4-FFF2-40B4-BE49-F238E27FC236}">
                <a16:creationId xmlns:a16="http://schemas.microsoft.com/office/drawing/2014/main" id="{29FA1C48-1E35-8475-CC54-D972BA1E4713}"/>
              </a:ext>
            </a:extLst>
          </p:cNvPr>
          <p:cNvSpPr/>
          <p:nvPr/>
        </p:nvSpPr>
        <p:spPr>
          <a:xfrm>
            <a:off x="7175292" y="1798820"/>
            <a:ext cx="584616" cy="2818150"/>
          </a:xfrm>
          <a:custGeom>
            <a:avLst/>
            <a:gdLst>
              <a:gd name="connsiteX0" fmla="*/ 0 w 584616"/>
              <a:gd name="connsiteY0" fmla="*/ 0 h 2818150"/>
              <a:gd name="connsiteX1" fmla="*/ 584616 w 584616"/>
              <a:gd name="connsiteY1" fmla="*/ 2008682 h 2818150"/>
              <a:gd name="connsiteX2" fmla="*/ 584616 w 584616"/>
              <a:gd name="connsiteY2" fmla="*/ 2818150 h 2818150"/>
            </a:gdLst>
            <a:ahLst/>
            <a:cxnLst>
              <a:cxn ang="0">
                <a:pos x="connsiteX0" y="connsiteY0"/>
              </a:cxn>
              <a:cxn ang="0">
                <a:pos x="connsiteX1" y="connsiteY1"/>
              </a:cxn>
              <a:cxn ang="0">
                <a:pos x="connsiteX2" y="connsiteY2"/>
              </a:cxn>
            </a:cxnLst>
            <a:rect l="l" t="t" r="r" b="b"/>
            <a:pathLst>
              <a:path w="584616" h="2818150">
                <a:moveTo>
                  <a:pt x="0" y="0"/>
                </a:moveTo>
                <a:lnTo>
                  <a:pt x="584616" y="2008682"/>
                </a:lnTo>
                <a:lnTo>
                  <a:pt x="584616" y="2818150"/>
                </a:lnTo>
              </a:path>
            </a:pathLst>
          </a:custGeom>
          <a:noFill/>
          <a:ln w="6350" cap="flat" cmpd="sng" algn="ctr">
            <a:solidFill>
              <a:srgbClr val="21212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boto Condensed"/>
              <a:ea typeface="+mn-ea"/>
              <a:cs typeface="+mn-cs"/>
            </a:endParaRPr>
          </a:p>
        </p:txBody>
      </p:sp>
      <p:sp>
        <p:nvSpPr>
          <p:cNvPr id="135" name="Freeform 63">
            <a:extLst>
              <a:ext uri="{FF2B5EF4-FFF2-40B4-BE49-F238E27FC236}">
                <a16:creationId xmlns:a16="http://schemas.microsoft.com/office/drawing/2014/main" id="{E18CB8AD-A14E-750C-A975-92F96D7C55C5}"/>
              </a:ext>
            </a:extLst>
          </p:cNvPr>
          <p:cNvSpPr/>
          <p:nvPr/>
        </p:nvSpPr>
        <p:spPr>
          <a:xfrm>
            <a:off x="7275219" y="3463043"/>
            <a:ext cx="454710" cy="224537"/>
          </a:xfrm>
          <a:custGeom>
            <a:avLst/>
            <a:gdLst>
              <a:gd name="connsiteX0" fmla="*/ 0 w 419725"/>
              <a:gd name="connsiteY0" fmla="*/ 0 h 239842"/>
              <a:gd name="connsiteX1" fmla="*/ 419725 w 419725"/>
              <a:gd name="connsiteY1" fmla="*/ 239842 h 239842"/>
            </a:gdLst>
            <a:ahLst/>
            <a:cxnLst>
              <a:cxn ang="0">
                <a:pos x="connsiteX0" y="connsiteY0"/>
              </a:cxn>
              <a:cxn ang="0">
                <a:pos x="connsiteX1" y="connsiteY1"/>
              </a:cxn>
            </a:cxnLst>
            <a:rect l="l" t="t" r="r" b="b"/>
            <a:pathLst>
              <a:path w="419725" h="239842">
                <a:moveTo>
                  <a:pt x="0" y="0"/>
                </a:moveTo>
                <a:lnTo>
                  <a:pt x="419725" y="239842"/>
                </a:lnTo>
              </a:path>
            </a:pathLst>
          </a:custGeom>
          <a:noFill/>
          <a:ln w="6350" cap="flat" cmpd="sng" algn="ctr">
            <a:solidFill>
              <a:srgbClr val="21212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boto Condensed"/>
              <a:ea typeface="+mn-ea"/>
              <a:cs typeface="+mn-cs"/>
            </a:endParaRPr>
          </a:p>
        </p:txBody>
      </p:sp>
      <p:sp>
        <p:nvSpPr>
          <p:cNvPr id="136" name="Rectangle 135">
            <a:extLst>
              <a:ext uri="{FF2B5EF4-FFF2-40B4-BE49-F238E27FC236}">
                <a16:creationId xmlns:a16="http://schemas.microsoft.com/office/drawing/2014/main" id="{3D1296D1-0891-A91C-205A-28B07E69A519}"/>
              </a:ext>
            </a:extLst>
          </p:cNvPr>
          <p:cNvSpPr/>
          <p:nvPr/>
        </p:nvSpPr>
        <p:spPr>
          <a:xfrm>
            <a:off x="4117651" y="5823186"/>
            <a:ext cx="4410957" cy="954107"/>
          </a:xfrm>
          <a:prstGeom prst="rect">
            <a:avLst/>
          </a:prstGeom>
          <a:gradFill rotWithShape="1">
            <a:gsLst>
              <a:gs pos="0">
                <a:srgbClr val="F19D19">
                  <a:lumMod val="110000"/>
                  <a:satMod val="105000"/>
                  <a:tint val="67000"/>
                </a:srgbClr>
              </a:gs>
              <a:gs pos="50000">
                <a:srgbClr val="F19D19">
                  <a:lumMod val="105000"/>
                  <a:satMod val="103000"/>
                  <a:tint val="73000"/>
                </a:srgbClr>
              </a:gs>
              <a:gs pos="100000">
                <a:srgbClr val="F19D19">
                  <a:lumMod val="105000"/>
                  <a:satMod val="109000"/>
                  <a:tint val="81000"/>
                </a:srgbClr>
              </a:gs>
            </a:gsLst>
            <a:lin ang="5400000" scaled="0"/>
          </a:gradFill>
          <a:ln w="6350" cap="flat" cmpd="sng" algn="ctr">
            <a:solidFill>
              <a:srgbClr val="F19D19"/>
            </a:solidFill>
            <a:prstDash val="solid"/>
            <a:miter lim="800000"/>
          </a:ln>
          <a:effectLst/>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2800" b="1" i="0" u="none" strike="noStrike" kern="1200" cap="none" spc="0" normalizeH="0" baseline="0" noProof="0" dirty="0">
                <a:ln>
                  <a:noFill/>
                </a:ln>
                <a:solidFill>
                  <a:srgbClr val="333333"/>
                </a:solidFill>
                <a:effectLst/>
                <a:uLnTx/>
                <a:uFillTx/>
                <a:latin typeface="Source Sans Pro"/>
                <a:ea typeface="+mn-ea"/>
                <a:cs typeface="+mn-cs"/>
              </a:rPr>
              <a:t>1. Intra - Cell Handover</a:t>
            </a:r>
          </a:p>
        </p:txBody>
      </p:sp>
      <p:sp>
        <p:nvSpPr>
          <p:cNvPr id="137" name="Oval 136">
            <a:extLst>
              <a:ext uri="{FF2B5EF4-FFF2-40B4-BE49-F238E27FC236}">
                <a16:creationId xmlns:a16="http://schemas.microsoft.com/office/drawing/2014/main" id="{08119C0E-0694-38F5-FCFC-13F65518C1F9}"/>
              </a:ext>
            </a:extLst>
          </p:cNvPr>
          <p:cNvSpPr/>
          <p:nvPr/>
        </p:nvSpPr>
        <p:spPr>
          <a:xfrm>
            <a:off x="1620270" y="3395887"/>
            <a:ext cx="1945539" cy="1993551"/>
          </a:xfrm>
          <a:prstGeom prst="ellipse">
            <a:avLst/>
          </a:prstGeom>
          <a:solidFill>
            <a:srgbClr val="FFFF00">
              <a:alpha val="20000"/>
            </a:srgbClr>
          </a:solidFill>
          <a:ln>
            <a:noFill/>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boto Condensed"/>
              <a:ea typeface="+mn-ea"/>
              <a:cs typeface="+mn-cs"/>
            </a:endParaRPr>
          </a:p>
        </p:txBody>
      </p:sp>
      <p:sp>
        <p:nvSpPr>
          <p:cNvPr id="138" name="Rectangle 137">
            <a:extLst>
              <a:ext uri="{FF2B5EF4-FFF2-40B4-BE49-F238E27FC236}">
                <a16:creationId xmlns:a16="http://schemas.microsoft.com/office/drawing/2014/main" id="{EEEBA46A-BD47-BDCC-34D3-BA2D15E3A99E}"/>
              </a:ext>
            </a:extLst>
          </p:cNvPr>
          <p:cNvSpPr/>
          <p:nvPr/>
        </p:nvSpPr>
        <p:spPr>
          <a:xfrm>
            <a:off x="4114801" y="5823185"/>
            <a:ext cx="4410957" cy="523220"/>
          </a:xfrm>
          <a:prstGeom prst="rect">
            <a:avLst/>
          </a:prstGeom>
          <a:gradFill rotWithShape="1">
            <a:gsLst>
              <a:gs pos="0">
                <a:srgbClr val="F19D19">
                  <a:lumMod val="110000"/>
                  <a:satMod val="105000"/>
                  <a:tint val="67000"/>
                </a:srgbClr>
              </a:gs>
              <a:gs pos="50000">
                <a:srgbClr val="F19D19">
                  <a:lumMod val="105000"/>
                  <a:satMod val="103000"/>
                  <a:tint val="73000"/>
                </a:srgbClr>
              </a:gs>
              <a:gs pos="100000">
                <a:srgbClr val="F19D19">
                  <a:lumMod val="105000"/>
                  <a:satMod val="109000"/>
                  <a:tint val="81000"/>
                </a:srgbClr>
              </a:gs>
            </a:gsLst>
            <a:lin ang="5400000" scaled="0"/>
          </a:gradFill>
          <a:ln w="6350" cap="flat" cmpd="sng" algn="ctr">
            <a:solidFill>
              <a:srgbClr val="F19D19"/>
            </a:solidFill>
            <a:prstDash val="solid"/>
            <a:miter lim="800000"/>
          </a:ln>
          <a:effectLst/>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2800" b="1" i="0" u="none" strike="noStrike" kern="1200" cap="none" spc="0" normalizeH="0" baseline="0" noProof="0" dirty="0">
                <a:ln>
                  <a:noFill/>
                </a:ln>
                <a:solidFill>
                  <a:srgbClr val="333333"/>
                </a:solidFill>
                <a:effectLst/>
                <a:uLnTx/>
                <a:uFillTx/>
                <a:latin typeface="Source Sans Pro"/>
                <a:ea typeface="+mn-ea"/>
                <a:cs typeface="+mn-cs"/>
              </a:rPr>
              <a:t>2. Inter-cell handover</a:t>
            </a:r>
          </a:p>
        </p:txBody>
      </p:sp>
      <p:sp>
        <p:nvSpPr>
          <p:cNvPr id="139" name="Oval 138">
            <a:extLst>
              <a:ext uri="{FF2B5EF4-FFF2-40B4-BE49-F238E27FC236}">
                <a16:creationId xmlns:a16="http://schemas.microsoft.com/office/drawing/2014/main" id="{3E39E317-D5AF-B056-C317-62EC3BDCA744}"/>
              </a:ext>
            </a:extLst>
          </p:cNvPr>
          <p:cNvSpPr/>
          <p:nvPr/>
        </p:nvSpPr>
        <p:spPr>
          <a:xfrm>
            <a:off x="1719856" y="3488733"/>
            <a:ext cx="2550194" cy="2899517"/>
          </a:xfrm>
          <a:prstGeom prst="ellipse">
            <a:avLst/>
          </a:prstGeom>
          <a:solidFill>
            <a:srgbClr val="FFFF00">
              <a:alpha val="20000"/>
            </a:srgbClr>
          </a:solidFill>
          <a:ln>
            <a:noFill/>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boto Condensed"/>
              <a:ea typeface="+mn-ea"/>
              <a:cs typeface="+mn-cs"/>
            </a:endParaRPr>
          </a:p>
        </p:txBody>
      </p:sp>
      <p:sp>
        <p:nvSpPr>
          <p:cNvPr id="140" name="Rectangle 139">
            <a:extLst>
              <a:ext uri="{FF2B5EF4-FFF2-40B4-BE49-F238E27FC236}">
                <a16:creationId xmlns:a16="http://schemas.microsoft.com/office/drawing/2014/main" id="{0C3E2090-C399-E2C3-F91C-B13D0C489D68}"/>
              </a:ext>
            </a:extLst>
          </p:cNvPr>
          <p:cNvSpPr/>
          <p:nvPr/>
        </p:nvSpPr>
        <p:spPr>
          <a:xfrm>
            <a:off x="4111205" y="5791200"/>
            <a:ext cx="4410957" cy="523220"/>
          </a:xfrm>
          <a:prstGeom prst="rect">
            <a:avLst/>
          </a:prstGeom>
          <a:gradFill rotWithShape="1">
            <a:gsLst>
              <a:gs pos="0">
                <a:srgbClr val="F19D19">
                  <a:lumMod val="110000"/>
                  <a:satMod val="105000"/>
                  <a:tint val="67000"/>
                </a:srgbClr>
              </a:gs>
              <a:gs pos="50000">
                <a:srgbClr val="F19D19">
                  <a:lumMod val="105000"/>
                  <a:satMod val="103000"/>
                  <a:tint val="73000"/>
                </a:srgbClr>
              </a:gs>
              <a:gs pos="100000">
                <a:srgbClr val="F19D19">
                  <a:lumMod val="105000"/>
                  <a:satMod val="109000"/>
                  <a:tint val="81000"/>
                </a:srgbClr>
              </a:gs>
            </a:gsLst>
            <a:lin ang="5400000" scaled="0"/>
          </a:gradFill>
          <a:ln w="6350" cap="flat" cmpd="sng" algn="ctr">
            <a:solidFill>
              <a:srgbClr val="F19D19"/>
            </a:solidFill>
            <a:prstDash val="solid"/>
            <a:miter lim="800000"/>
          </a:ln>
          <a:effectLst/>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2800" b="1" i="0" u="none" strike="noStrike" kern="1200" cap="none" spc="0" normalizeH="0" baseline="0" noProof="0" dirty="0">
                <a:ln>
                  <a:noFill/>
                </a:ln>
                <a:solidFill>
                  <a:srgbClr val="333333"/>
                </a:solidFill>
                <a:effectLst/>
                <a:uLnTx/>
                <a:uFillTx/>
                <a:latin typeface="Source Sans Pro"/>
                <a:ea typeface="+mn-ea"/>
                <a:cs typeface="+mn-cs"/>
              </a:rPr>
              <a:t>3. Inter-BSC handover</a:t>
            </a:r>
          </a:p>
        </p:txBody>
      </p:sp>
      <p:sp>
        <p:nvSpPr>
          <p:cNvPr id="141" name="Oval 140">
            <a:extLst>
              <a:ext uri="{FF2B5EF4-FFF2-40B4-BE49-F238E27FC236}">
                <a16:creationId xmlns:a16="http://schemas.microsoft.com/office/drawing/2014/main" id="{20FF8D73-1535-12F4-2F8B-50BBFF62AB31}"/>
              </a:ext>
            </a:extLst>
          </p:cNvPr>
          <p:cNvSpPr/>
          <p:nvPr/>
        </p:nvSpPr>
        <p:spPr>
          <a:xfrm>
            <a:off x="1620270" y="1485901"/>
            <a:ext cx="2875531" cy="4902349"/>
          </a:xfrm>
          <a:prstGeom prst="ellipse">
            <a:avLst/>
          </a:prstGeom>
          <a:solidFill>
            <a:srgbClr val="FFFF00">
              <a:alpha val="20000"/>
            </a:srgbClr>
          </a:solidFill>
          <a:ln>
            <a:noFill/>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Roboto Condensed"/>
              <a:ea typeface="+mn-ea"/>
              <a:cs typeface="+mn-cs"/>
            </a:endParaRPr>
          </a:p>
        </p:txBody>
      </p:sp>
      <p:sp>
        <p:nvSpPr>
          <p:cNvPr id="142" name="Rectangle 141">
            <a:extLst>
              <a:ext uri="{FF2B5EF4-FFF2-40B4-BE49-F238E27FC236}">
                <a16:creationId xmlns:a16="http://schemas.microsoft.com/office/drawing/2014/main" id="{FDDDA826-8540-C619-D8E4-9020B5D0FEF1}"/>
              </a:ext>
            </a:extLst>
          </p:cNvPr>
          <p:cNvSpPr/>
          <p:nvPr/>
        </p:nvSpPr>
        <p:spPr>
          <a:xfrm>
            <a:off x="4117786" y="5797251"/>
            <a:ext cx="4410957" cy="523220"/>
          </a:xfrm>
          <a:prstGeom prst="rect">
            <a:avLst/>
          </a:prstGeom>
          <a:gradFill rotWithShape="1">
            <a:gsLst>
              <a:gs pos="0">
                <a:srgbClr val="F19D19">
                  <a:lumMod val="110000"/>
                  <a:satMod val="105000"/>
                  <a:tint val="67000"/>
                </a:srgbClr>
              </a:gs>
              <a:gs pos="50000">
                <a:srgbClr val="F19D19">
                  <a:lumMod val="105000"/>
                  <a:satMod val="103000"/>
                  <a:tint val="73000"/>
                </a:srgbClr>
              </a:gs>
              <a:gs pos="100000">
                <a:srgbClr val="F19D19">
                  <a:lumMod val="105000"/>
                  <a:satMod val="109000"/>
                  <a:tint val="81000"/>
                </a:srgbClr>
              </a:gs>
            </a:gsLst>
            <a:lin ang="5400000" scaled="0"/>
          </a:gradFill>
          <a:ln w="6350" cap="flat" cmpd="sng" algn="ctr">
            <a:solidFill>
              <a:srgbClr val="F19D19"/>
            </a:solidFill>
            <a:prstDash val="solid"/>
            <a:miter lim="800000"/>
          </a:ln>
          <a:effectLst/>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2800" b="1" i="0" u="none" strike="noStrike" kern="1200" cap="none" spc="0" normalizeH="0" baseline="0" noProof="0" dirty="0">
                <a:ln>
                  <a:noFill/>
                </a:ln>
                <a:solidFill>
                  <a:srgbClr val="333333"/>
                </a:solidFill>
                <a:effectLst/>
                <a:uLnTx/>
                <a:uFillTx/>
                <a:latin typeface="Source Sans Pro"/>
                <a:ea typeface="+mn-ea"/>
                <a:cs typeface="+mn-cs"/>
              </a:rPr>
              <a:t>4. Inter-MSC handover</a:t>
            </a:r>
          </a:p>
        </p:txBody>
      </p:sp>
      <p:sp>
        <p:nvSpPr>
          <p:cNvPr id="143" name="Cube 142">
            <a:extLst>
              <a:ext uri="{FF2B5EF4-FFF2-40B4-BE49-F238E27FC236}">
                <a16:creationId xmlns:a16="http://schemas.microsoft.com/office/drawing/2014/main" id="{C6567D5A-1079-E7E2-D602-5E1BCF649C9E}"/>
              </a:ext>
            </a:extLst>
          </p:cNvPr>
          <p:cNvSpPr/>
          <p:nvPr/>
        </p:nvSpPr>
        <p:spPr>
          <a:xfrm>
            <a:off x="9885487" y="3535723"/>
            <a:ext cx="712658" cy="650285"/>
          </a:xfrm>
          <a:prstGeom prst="cube">
            <a:avLst/>
          </a:prstGeom>
          <a:gradFill rotWithShape="1">
            <a:gsLst>
              <a:gs pos="0">
                <a:srgbClr val="F19D19">
                  <a:lumMod val="110000"/>
                  <a:satMod val="105000"/>
                  <a:tint val="67000"/>
                </a:srgbClr>
              </a:gs>
              <a:gs pos="50000">
                <a:srgbClr val="F19D19">
                  <a:lumMod val="105000"/>
                  <a:satMod val="103000"/>
                  <a:tint val="73000"/>
                </a:srgbClr>
              </a:gs>
              <a:gs pos="100000">
                <a:srgbClr val="F19D19">
                  <a:lumMod val="105000"/>
                  <a:satMod val="109000"/>
                  <a:tint val="81000"/>
                </a:srgbClr>
              </a:gs>
            </a:gsLst>
            <a:lin ang="5400000" scaled="0"/>
          </a:gradFill>
          <a:ln w="6350" cap="flat" cmpd="sng" algn="ctr">
            <a:solidFill>
              <a:srgbClr val="F19D19"/>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212121"/>
                </a:solidFill>
                <a:effectLst/>
                <a:uLnTx/>
                <a:uFillTx/>
                <a:latin typeface="Roboto Condensed"/>
                <a:ea typeface="+mn-ea"/>
                <a:cs typeface="+mn-cs"/>
              </a:rPr>
              <a:t>MSC</a:t>
            </a:r>
          </a:p>
        </p:txBody>
      </p:sp>
    </p:spTree>
    <p:extLst>
      <p:ext uri="{BB962C8B-B14F-4D97-AF65-F5344CB8AC3E}">
        <p14:creationId xmlns:p14="http://schemas.microsoft.com/office/powerpoint/2010/main" val="984595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9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0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9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0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9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8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8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0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06"/>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8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80"/>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81"/>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11"/>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10"/>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09"/>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76"/>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07"/>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08"/>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16"/>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17"/>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118"/>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119"/>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120"/>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112"/>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113"/>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114"/>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115"/>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122"/>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121"/>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78"/>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77"/>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126"/>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125"/>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124"/>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127"/>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79"/>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123"/>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132"/>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129"/>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128"/>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123"/>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133"/>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134"/>
                                        </p:tgtEl>
                                        <p:attrNameLst>
                                          <p:attrName>style.visibility</p:attrName>
                                        </p:attrNameLst>
                                      </p:cBhvr>
                                      <p:to>
                                        <p:strVal val="visible"/>
                                      </p:to>
                                    </p:set>
                                  </p:childTnLst>
                                </p:cTn>
                              </p:par>
                              <p:par>
                                <p:cTn id="113" presetID="1" presetClass="entr" presetSubtype="0" fill="hold" grpId="0" nodeType="withEffect">
                                  <p:stCondLst>
                                    <p:cond delay="0"/>
                                  </p:stCondLst>
                                  <p:childTnLst>
                                    <p:set>
                                      <p:cBhvr>
                                        <p:cTn id="114" dur="1" fill="hold">
                                          <p:stCondLst>
                                            <p:cond delay="0"/>
                                          </p:stCondLst>
                                        </p:cTn>
                                        <p:tgtEl>
                                          <p:spTgt spid="135"/>
                                        </p:tgtEl>
                                        <p:attrNameLst>
                                          <p:attrName>style.visibility</p:attrName>
                                        </p:attrNameLst>
                                      </p:cBhvr>
                                      <p:to>
                                        <p:strVal val="visible"/>
                                      </p:to>
                                    </p:set>
                                  </p:childTnLst>
                                </p:cTn>
                              </p:par>
                              <p:par>
                                <p:cTn id="115" presetID="1" presetClass="entr" presetSubtype="0" fill="hold" nodeType="withEffect">
                                  <p:stCondLst>
                                    <p:cond delay="0"/>
                                  </p:stCondLst>
                                  <p:childTnLst>
                                    <p:set>
                                      <p:cBhvr>
                                        <p:cTn id="116" dur="1" fill="hold">
                                          <p:stCondLst>
                                            <p:cond delay="0"/>
                                          </p:stCondLst>
                                        </p:cTn>
                                        <p:tgtEl>
                                          <p:spTgt spid="131"/>
                                        </p:tgtEl>
                                        <p:attrNameLst>
                                          <p:attrName>style.visibility</p:attrName>
                                        </p:attrNameLst>
                                      </p:cBhvr>
                                      <p:to>
                                        <p:strVal val="visible"/>
                                      </p:to>
                                    </p:set>
                                  </p:childTnLst>
                                </p:cTn>
                              </p:par>
                              <p:par>
                                <p:cTn id="117" presetID="1" presetClass="entr" presetSubtype="0" fill="hold" nodeType="withEffect">
                                  <p:stCondLst>
                                    <p:cond delay="0"/>
                                  </p:stCondLst>
                                  <p:childTnLst>
                                    <p:set>
                                      <p:cBhvr>
                                        <p:cTn id="118" dur="1" fill="hold">
                                          <p:stCondLst>
                                            <p:cond delay="0"/>
                                          </p:stCondLst>
                                        </p:cTn>
                                        <p:tgtEl>
                                          <p:spTgt spid="130"/>
                                        </p:tgtEl>
                                        <p:attrNameLst>
                                          <p:attrName>style.visibility</p:attrName>
                                        </p:attrNameLst>
                                      </p:cBhvr>
                                      <p:to>
                                        <p:strVal val="visible"/>
                                      </p:to>
                                    </p:set>
                                  </p:childTnLst>
                                </p:cTn>
                              </p:par>
                            </p:childTnLst>
                          </p:cTn>
                        </p:par>
                      </p:childTnLst>
                    </p:cTn>
                  </p:par>
                  <p:par>
                    <p:cTn id="119" fill="hold">
                      <p:stCondLst>
                        <p:cond delay="indefinite"/>
                      </p:stCondLst>
                      <p:childTnLst>
                        <p:par>
                          <p:cTn id="120" fill="hold">
                            <p:stCondLst>
                              <p:cond delay="0"/>
                            </p:stCondLst>
                            <p:childTnLst>
                              <p:par>
                                <p:cTn id="121" presetID="1" presetClass="entr" presetSubtype="0" fill="hold" grpId="0" nodeType="clickEffect">
                                  <p:stCondLst>
                                    <p:cond delay="0"/>
                                  </p:stCondLst>
                                  <p:childTnLst>
                                    <p:set>
                                      <p:cBhvr>
                                        <p:cTn id="122" dur="1" fill="hold">
                                          <p:stCondLst>
                                            <p:cond delay="0"/>
                                          </p:stCondLst>
                                        </p:cTn>
                                        <p:tgtEl>
                                          <p:spTgt spid="136"/>
                                        </p:tgtEl>
                                        <p:attrNameLst>
                                          <p:attrName>style.visibility</p:attrName>
                                        </p:attrNameLst>
                                      </p:cBhvr>
                                      <p:to>
                                        <p:strVal val="visible"/>
                                      </p:to>
                                    </p:set>
                                  </p:childTnLst>
                                </p:cTn>
                              </p:par>
                            </p:childTnLst>
                          </p:cTn>
                        </p:par>
                      </p:childTnLst>
                    </p:cTn>
                  </p:par>
                  <p:par>
                    <p:cTn id="123" fill="hold">
                      <p:stCondLst>
                        <p:cond delay="indefinite"/>
                      </p:stCondLst>
                      <p:childTnLst>
                        <p:par>
                          <p:cTn id="124" fill="hold">
                            <p:stCondLst>
                              <p:cond delay="0"/>
                            </p:stCondLst>
                            <p:childTnLst>
                              <p:par>
                                <p:cTn id="125" presetID="1" presetClass="entr" presetSubtype="0" fill="hold" grpId="0" nodeType="clickEffect">
                                  <p:stCondLst>
                                    <p:cond delay="0"/>
                                  </p:stCondLst>
                                  <p:childTnLst>
                                    <p:set>
                                      <p:cBhvr>
                                        <p:cTn id="126" dur="1" fill="hold">
                                          <p:stCondLst>
                                            <p:cond delay="0"/>
                                          </p:stCondLst>
                                        </p:cTn>
                                        <p:tgtEl>
                                          <p:spTgt spid="137"/>
                                        </p:tgtEl>
                                        <p:attrNameLst>
                                          <p:attrName>style.visibility</p:attrName>
                                        </p:attrNameLst>
                                      </p:cBhvr>
                                      <p:to>
                                        <p:strVal val="visible"/>
                                      </p:to>
                                    </p:set>
                                  </p:childTnLst>
                                </p:cTn>
                              </p:par>
                            </p:childTnLst>
                          </p:cTn>
                        </p:par>
                      </p:childTnLst>
                    </p:cTn>
                  </p:par>
                  <p:par>
                    <p:cTn id="127" fill="hold">
                      <p:stCondLst>
                        <p:cond delay="indefinite"/>
                      </p:stCondLst>
                      <p:childTnLst>
                        <p:par>
                          <p:cTn id="128" fill="hold">
                            <p:stCondLst>
                              <p:cond delay="0"/>
                            </p:stCondLst>
                            <p:childTnLst>
                              <p:par>
                                <p:cTn id="129" presetID="0" presetClass="path" presetSubtype="0" accel="50000" decel="50000" fill="hold" nodeType="clickEffect">
                                  <p:stCondLst>
                                    <p:cond delay="0"/>
                                  </p:stCondLst>
                                  <p:childTnLst>
                                    <p:animMotion origin="layout" path="M 0.01129 0.01482 C 0.01736 0.04051 0.02344 0.0662 0.03733 0.06505 C 0.05105 0.06412 0.07986 0.01644 0.09393 0.00903 " pathEditMode="relative" ptsTypes="AAA">
                                      <p:cBhvr>
                                        <p:cTn id="130" dur="2000" fill="hold"/>
                                        <p:tgtEl>
                                          <p:spTgt spid="101"/>
                                        </p:tgtEl>
                                        <p:attrNameLst>
                                          <p:attrName>ppt_x</p:attrName>
                                          <p:attrName>ppt_y</p:attrName>
                                        </p:attrNameLst>
                                      </p:cBhvr>
                                    </p:animMotion>
                                  </p:childTnLst>
                                </p:cTn>
                              </p:par>
                            </p:childTnLst>
                          </p:cTn>
                        </p:par>
                      </p:childTnLst>
                    </p:cTn>
                  </p:par>
                  <p:par>
                    <p:cTn id="131" fill="hold">
                      <p:stCondLst>
                        <p:cond delay="indefinite"/>
                      </p:stCondLst>
                      <p:childTnLst>
                        <p:par>
                          <p:cTn id="132" fill="hold">
                            <p:stCondLst>
                              <p:cond delay="0"/>
                            </p:stCondLst>
                            <p:childTnLst>
                              <p:par>
                                <p:cTn id="133" presetID="1" presetClass="exit" presetSubtype="0" fill="hold" grpId="1" nodeType="clickEffect">
                                  <p:stCondLst>
                                    <p:cond delay="0"/>
                                  </p:stCondLst>
                                  <p:childTnLst>
                                    <p:set>
                                      <p:cBhvr>
                                        <p:cTn id="134" dur="1" fill="hold">
                                          <p:stCondLst>
                                            <p:cond delay="0"/>
                                          </p:stCondLst>
                                        </p:cTn>
                                        <p:tgtEl>
                                          <p:spTgt spid="137"/>
                                        </p:tgtEl>
                                        <p:attrNameLst>
                                          <p:attrName>style.visibility</p:attrName>
                                        </p:attrNameLst>
                                      </p:cBhvr>
                                      <p:to>
                                        <p:strVal val="hidden"/>
                                      </p:to>
                                    </p:set>
                                  </p:childTnLst>
                                </p:cTn>
                              </p:par>
                              <p:par>
                                <p:cTn id="135" presetID="1" presetClass="exit" presetSubtype="0" fill="hold" grpId="1" nodeType="withEffect">
                                  <p:stCondLst>
                                    <p:cond delay="0"/>
                                  </p:stCondLst>
                                  <p:childTnLst>
                                    <p:set>
                                      <p:cBhvr>
                                        <p:cTn id="136" dur="1" fill="hold">
                                          <p:stCondLst>
                                            <p:cond delay="0"/>
                                          </p:stCondLst>
                                        </p:cTn>
                                        <p:tgtEl>
                                          <p:spTgt spid="136"/>
                                        </p:tgtEl>
                                        <p:attrNameLst>
                                          <p:attrName>style.visibility</p:attrName>
                                        </p:attrNameLst>
                                      </p:cBhvr>
                                      <p:to>
                                        <p:strVal val="hidden"/>
                                      </p:to>
                                    </p:set>
                                  </p:childTnLst>
                                </p:cTn>
                              </p:par>
                              <p:par>
                                <p:cTn id="137" presetID="1" presetClass="entr" presetSubtype="0" fill="hold" grpId="0" nodeType="withEffect">
                                  <p:stCondLst>
                                    <p:cond delay="0"/>
                                  </p:stCondLst>
                                  <p:childTnLst>
                                    <p:set>
                                      <p:cBhvr>
                                        <p:cTn id="138" dur="1" fill="hold">
                                          <p:stCondLst>
                                            <p:cond delay="0"/>
                                          </p:stCondLst>
                                        </p:cTn>
                                        <p:tgtEl>
                                          <p:spTgt spid="138"/>
                                        </p:tgtEl>
                                        <p:attrNameLst>
                                          <p:attrName>style.visibility</p:attrName>
                                        </p:attrNameLst>
                                      </p:cBhvr>
                                      <p:to>
                                        <p:strVal val="visible"/>
                                      </p:to>
                                    </p:set>
                                  </p:childTnLst>
                                </p:cTn>
                              </p:par>
                              <p:par>
                                <p:cTn id="139" presetID="1" presetClass="entr" presetSubtype="0" fill="hold" grpId="0" nodeType="withEffect">
                                  <p:stCondLst>
                                    <p:cond delay="0"/>
                                  </p:stCondLst>
                                  <p:childTnLst>
                                    <p:set>
                                      <p:cBhvr>
                                        <p:cTn id="140" dur="1" fill="hold">
                                          <p:stCondLst>
                                            <p:cond delay="0"/>
                                          </p:stCondLst>
                                        </p:cTn>
                                        <p:tgtEl>
                                          <p:spTgt spid="139"/>
                                        </p:tgtEl>
                                        <p:attrNameLst>
                                          <p:attrName>style.visibility</p:attrName>
                                        </p:attrNameLst>
                                      </p:cBhvr>
                                      <p:to>
                                        <p:strVal val="visible"/>
                                      </p:to>
                                    </p:set>
                                  </p:childTnLst>
                                </p:cTn>
                              </p:par>
                            </p:childTnLst>
                          </p:cTn>
                        </p:par>
                      </p:childTnLst>
                    </p:cTn>
                  </p:par>
                  <p:par>
                    <p:cTn id="141" fill="hold">
                      <p:stCondLst>
                        <p:cond delay="indefinite"/>
                      </p:stCondLst>
                      <p:childTnLst>
                        <p:par>
                          <p:cTn id="142" fill="hold">
                            <p:stCondLst>
                              <p:cond delay="0"/>
                            </p:stCondLst>
                            <p:childTnLst>
                              <p:par>
                                <p:cTn id="143" presetID="0" presetClass="path" presetSubtype="0" accel="50000" decel="50000" fill="hold" nodeType="clickEffect">
                                  <p:stCondLst>
                                    <p:cond delay="0"/>
                                  </p:stCondLst>
                                  <p:childTnLst>
                                    <p:animMotion origin="layout" path="M 0.08091 0.0169 L 0.06059 0.15023 " pathEditMode="relative" ptsTypes="AA">
                                      <p:cBhvr>
                                        <p:cTn id="144" dur="2000" fill="hold"/>
                                        <p:tgtEl>
                                          <p:spTgt spid="101"/>
                                        </p:tgtEl>
                                        <p:attrNameLst>
                                          <p:attrName>ppt_x</p:attrName>
                                          <p:attrName>ppt_y</p:attrName>
                                        </p:attrNameLst>
                                      </p:cBhvr>
                                    </p:animMotion>
                                  </p:childTnLst>
                                </p:cTn>
                              </p:par>
                            </p:childTnLst>
                          </p:cTn>
                        </p:par>
                      </p:childTnLst>
                    </p:cTn>
                  </p:par>
                  <p:par>
                    <p:cTn id="145" fill="hold">
                      <p:stCondLst>
                        <p:cond delay="indefinite"/>
                      </p:stCondLst>
                      <p:childTnLst>
                        <p:par>
                          <p:cTn id="146" fill="hold">
                            <p:stCondLst>
                              <p:cond delay="0"/>
                            </p:stCondLst>
                            <p:childTnLst>
                              <p:par>
                                <p:cTn id="147" presetID="1" presetClass="exit" presetSubtype="0" fill="hold" grpId="1" nodeType="clickEffect">
                                  <p:stCondLst>
                                    <p:cond delay="0"/>
                                  </p:stCondLst>
                                  <p:childTnLst>
                                    <p:set>
                                      <p:cBhvr>
                                        <p:cTn id="148" dur="1" fill="hold">
                                          <p:stCondLst>
                                            <p:cond delay="0"/>
                                          </p:stCondLst>
                                        </p:cTn>
                                        <p:tgtEl>
                                          <p:spTgt spid="138"/>
                                        </p:tgtEl>
                                        <p:attrNameLst>
                                          <p:attrName>style.visibility</p:attrName>
                                        </p:attrNameLst>
                                      </p:cBhvr>
                                      <p:to>
                                        <p:strVal val="hidden"/>
                                      </p:to>
                                    </p:set>
                                  </p:childTnLst>
                                </p:cTn>
                              </p:par>
                              <p:par>
                                <p:cTn id="149" presetID="1" presetClass="exit" presetSubtype="0" fill="hold" grpId="1" nodeType="withEffect">
                                  <p:stCondLst>
                                    <p:cond delay="0"/>
                                  </p:stCondLst>
                                  <p:childTnLst>
                                    <p:set>
                                      <p:cBhvr>
                                        <p:cTn id="150" dur="1" fill="hold">
                                          <p:stCondLst>
                                            <p:cond delay="0"/>
                                          </p:stCondLst>
                                        </p:cTn>
                                        <p:tgtEl>
                                          <p:spTgt spid="139"/>
                                        </p:tgtEl>
                                        <p:attrNameLst>
                                          <p:attrName>style.visibility</p:attrName>
                                        </p:attrNameLst>
                                      </p:cBhvr>
                                      <p:to>
                                        <p:strVal val="hidden"/>
                                      </p:to>
                                    </p:set>
                                  </p:childTnLst>
                                </p:cTn>
                              </p:par>
                            </p:childTnLst>
                          </p:cTn>
                        </p:par>
                      </p:childTnLst>
                    </p:cTn>
                  </p:par>
                  <p:par>
                    <p:cTn id="151" fill="hold">
                      <p:stCondLst>
                        <p:cond delay="indefinite"/>
                      </p:stCondLst>
                      <p:childTnLst>
                        <p:par>
                          <p:cTn id="152" fill="hold">
                            <p:stCondLst>
                              <p:cond delay="0"/>
                            </p:stCondLst>
                            <p:childTnLst>
                              <p:par>
                                <p:cTn id="153" presetID="1" presetClass="entr" presetSubtype="0" fill="hold" grpId="0" nodeType="clickEffect">
                                  <p:stCondLst>
                                    <p:cond delay="0"/>
                                  </p:stCondLst>
                                  <p:childTnLst>
                                    <p:set>
                                      <p:cBhvr>
                                        <p:cTn id="154" dur="1" fill="hold">
                                          <p:stCondLst>
                                            <p:cond delay="0"/>
                                          </p:stCondLst>
                                        </p:cTn>
                                        <p:tgtEl>
                                          <p:spTgt spid="140"/>
                                        </p:tgtEl>
                                        <p:attrNameLst>
                                          <p:attrName>style.visibility</p:attrName>
                                        </p:attrNameLst>
                                      </p:cBhvr>
                                      <p:to>
                                        <p:strVal val="visible"/>
                                      </p:to>
                                    </p:set>
                                  </p:childTnLst>
                                </p:cTn>
                              </p:par>
                              <p:par>
                                <p:cTn id="155" presetID="1" presetClass="entr" presetSubtype="0" fill="hold" grpId="0" nodeType="withEffect">
                                  <p:stCondLst>
                                    <p:cond delay="0"/>
                                  </p:stCondLst>
                                  <p:childTnLst>
                                    <p:set>
                                      <p:cBhvr>
                                        <p:cTn id="156" dur="1" fill="hold">
                                          <p:stCondLst>
                                            <p:cond delay="0"/>
                                          </p:stCondLst>
                                        </p:cTn>
                                        <p:tgtEl>
                                          <p:spTgt spid="141"/>
                                        </p:tgtEl>
                                        <p:attrNameLst>
                                          <p:attrName>style.visibility</p:attrName>
                                        </p:attrNameLst>
                                      </p:cBhvr>
                                      <p:to>
                                        <p:strVal val="visible"/>
                                      </p:to>
                                    </p:set>
                                  </p:childTnLst>
                                </p:cTn>
                              </p:par>
                            </p:childTnLst>
                          </p:cTn>
                        </p:par>
                      </p:childTnLst>
                    </p:cTn>
                  </p:par>
                  <p:par>
                    <p:cTn id="157" fill="hold">
                      <p:stCondLst>
                        <p:cond delay="indefinite"/>
                      </p:stCondLst>
                      <p:childTnLst>
                        <p:par>
                          <p:cTn id="158" fill="hold">
                            <p:stCondLst>
                              <p:cond delay="0"/>
                            </p:stCondLst>
                            <p:childTnLst>
                              <p:par>
                                <p:cTn id="159" presetID="0" presetClass="path" presetSubtype="0" accel="50000" decel="50000" fill="hold" nodeType="clickEffect">
                                  <p:stCondLst>
                                    <p:cond delay="0"/>
                                  </p:stCondLst>
                                  <p:childTnLst>
                                    <p:animMotion origin="layout" path="M 0.05764 0.15787 C 0.00677 0.11644 -0.04409 0.07523 -0.06128 0.01482 C -0.0783 -0.04583 -0.06076 -0.16296 -0.04531 -0.20556 C -0.02986 -0.24792 0.00087 -0.24421 0.03143 -0.24028 " pathEditMode="relative" ptsTypes="AAAA">
                                      <p:cBhvr>
                                        <p:cTn id="160" dur="2000" fill="hold"/>
                                        <p:tgtEl>
                                          <p:spTgt spid="101"/>
                                        </p:tgtEl>
                                        <p:attrNameLst>
                                          <p:attrName>ppt_x</p:attrName>
                                          <p:attrName>ppt_y</p:attrName>
                                        </p:attrNameLst>
                                      </p:cBhvr>
                                    </p:animMotion>
                                  </p:childTnLst>
                                </p:cTn>
                              </p:par>
                            </p:childTnLst>
                          </p:cTn>
                        </p:par>
                      </p:childTnLst>
                    </p:cTn>
                  </p:par>
                  <p:par>
                    <p:cTn id="161" fill="hold">
                      <p:stCondLst>
                        <p:cond delay="indefinite"/>
                      </p:stCondLst>
                      <p:childTnLst>
                        <p:par>
                          <p:cTn id="162" fill="hold">
                            <p:stCondLst>
                              <p:cond delay="0"/>
                            </p:stCondLst>
                            <p:childTnLst>
                              <p:par>
                                <p:cTn id="163" presetID="1" presetClass="exit" presetSubtype="0" fill="hold" grpId="1" nodeType="clickEffect">
                                  <p:stCondLst>
                                    <p:cond delay="0"/>
                                  </p:stCondLst>
                                  <p:childTnLst>
                                    <p:set>
                                      <p:cBhvr>
                                        <p:cTn id="164" dur="1" fill="hold">
                                          <p:stCondLst>
                                            <p:cond delay="0"/>
                                          </p:stCondLst>
                                        </p:cTn>
                                        <p:tgtEl>
                                          <p:spTgt spid="140"/>
                                        </p:tgtEl>
                                        <p:attrNameLst>
                                          <p:attrName>style.visibility</p:attrName>
                                        </p:attrNameLst>
                                      </p:cBhvr>
                                      <p:to>
                                        <p:strVal val="hidden"/>
                                      </p:to>
                                    </p:set>
                                  </p:childTnLst>
                                </p:cTn>
                              </p:par>
                              <p:par>
                                <p:cTn id="165" presetID="1" presetClass="exit" presetSubtype="0" fill="hold" grpId="1" nodeType="withEffect">
                                  <p:stCondLst>
                                    <p:cond delay="0"/>
                                  </p:stCondLst>
                                  <p:childTnLst>
                                    <p:set>
                                      <p:cBhvr>
                                        <p:cTn id="166" dur="1" fill="hold">
                                          <p:stCondLst>
                                            <p:cond delay="0"/>
                                          </p:stCondLst>
                                        </p:cTn>
                                        <p:tgtEl>
                                          <p:spTgt spid="141"/>
                                        </p:tgtEl>
                                        <p:attrNameLst>
                                          <p:attrName>style.visibility</p:attrName>
                                        </p:attrNameLst>
                                      </p:cBhvr>
                                      <p:to>
                                        <p:strVal val="hidden"/>
                                      </p:to>
                                    </p:set>
                                  </p:childTnLst>
                                </p:cTn>
                              </p:par>
                            </p:childTnLst>
                          </p:cTn>
                        </p:par>
                      </p:childTnLst>
                    </p:cTn>
                  </p:par>
                  <p:par>
                    <p:cTn id="167" fill="hold">
                      <p:stCondLst>
                        <p:cond delay="indefinite"/>
                      </p:stCondLst>
                      <p:childTnLst>
                        <p:par>
                          <p:cTn id="168" fill="hold">
                            <p:stCondLst>
                              <p:cond delay="0"/>
                            </p:stCondLst>
                            <p:childTnLst>
                              <p:par>
                                <p:cTn id="169" presetID="1" presetClass="entr" presetSubtype="0" fill="hold" grpId="0" nodeType="clickEffect">
                                  <p:stCondLst>
                                    <p:cond delay="0"/>
                                  </p:stCondLst>
                                  <p:childTnLst>
                                    <p:set>
                                      <p:cBhvr>
                                        <p:cTn id="170" dur="1" fill="hold">
                                          <p:stCondLst>
                                            <p:cond delay="0"/>
                                          </p:stCondLst>
                                        </p:cTn>
                                        <p:tgtEl>
                                          <p:spTgt spid="142"/>
                                        </p:tgtEl>
                                        <p:attrNameLst>
                                          <p:attrName>style.visibility</p:attrName>
                                        </p:attrNameLst>
                                      </p:cBhvr>
                                      <p:to>
                                        <p:strVal val="visible"/>
                                      </p:to>
                                    </p:set>
                                  </p:childTnLst>
                                </p:cTn>
                              </p:par>
                            </p:childTnLst>
                          </p:cTn>
                        </p:par>
                      </p:childTnLst>
                    </p:cTn>
                  </p:par>
                  <p:par>
                    <p:cTn id="171" fill="hold">
                      <p:stCondLst>
                        <p:cond delay="indefinite"/>
                      </p:stCondLst>
                      <p:childTnLst>
                        <p:par>
                          <p:cTn id="172" fill="hold">
                            <p:stCondLst>
                              <p:cond delay="0"/>
                            </p:stCondLst>
                            <p:childTnLst>
                              <p:par>
                                <p:cTn id="173" presetID="0" presetClass="path" presetSubtype="0" accel="50000" decel="50000" fill="hold" nodeType="clickEffect">
                                  <p:stCondLst>
                                    <p:cond delay="0"/>
                                  </p:stCondLst>
                                  <p:childTnLst>
                                    <p:animMotion origin="layout" path="M 0.03138 -0.24027 C 0.1 -0.26481 0.16849 -0.28935 0.22292 -0.275 C 0.27734 -0.26041 0.27656 -0.17685 0.35781 -0.15324 C 0.43893 -0.12986 0.57448 -0.13194 0.71029 -0.13402 " pathEditMode="relative" rAng="0" ptsTypes="AAAA">
                                      <p:cBhvr>
                                        <p:cTn id="174" dur="2000" fill="hold"/>
                                        <p:tgtEl>
                                          <p:spTgt spid="101"/>
                                        </p:tgtEl>
                                        <p:attrNameLst>
                                          <p:attrName>ppt_x</p:attrName>
                                          <p:attrName>ppt_y</p:attrName>
                                        </p:attrNameLst>
                                      </p:cBhvr>
                                      <p:rCtr x="33945" y="3403"/>
                                    </p:animMotion>
                                  </p:childTnLst>
                                </p:cTn>
                              </p:par>
                              <p:par>
                                <p:cTn id="175" presetID="1" presetClass="entr" presetSubtype="0" fill="hold" grpId="0" nodeType="withEffect">
                                  <p:stCondLst>
                                    <p:cond delay="0"/>
                                  </p:stCondLst>
                                  <p:childTnLst>
                                    <p:set>
                                      <p:cBhvr>
                                        <p:cTn id="176" dur="1" fill="hold">
                                          <p:stCondLst>
                                            <p:cond delay="0"/>
                                          </p:stCondLst>
                                        </p:cTn>
                                        <p:tgtEl>
                                          <p:spTgt spid="1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P spid="77" grpId="0" animBg="1"/>
      <p:bldP spid="78" grpId="0" animBg="1"/>
      <p:bldP spid="79" grpId="0" animBg="1"/>
      <p:bldP spid="80" grpId="0" animBg="1"/>
      <p:bldP spid="81" grpId="0" animBg="1"/>
      <p:bldP spid="82" grpId="0" animBg="1"/>
      <p:bldP spid="83" grpId="0" animBg="1"/>
      <p:bldP spid="84" grpId="0" animBg="1"/>
      <p:bldP spid="85" grpId="0" animBg="1"/>
      <p:bldP spid="86" grpId="0" animBg="1"/>
      <p:bldP spid="87" grpId="0" animBg="1"/>
      <p:bldP spid="88" grpId="0" animBg="1"/>
      <p:bldP spid="103" grpId="0" animBg="1"/>
      <p:bldP spid="104" grpId="0" animBg="1"/>
      <p:bldP spid="105" grpId="0" animBg="1"/>
      <p:bldP spid="106" grpId="0" animBg="1"/>
      <p:bldP spid="112" grpId="0" animBg="1"/>
      <p:bldP spid="113" grpId="0" animBg="1"/>
      <p:bldP spid="114" grpId="0" animBg="1"/>
      <p:bldP spid="115" grpId="0" animBg="1"/>
      <p:bldP spid="126" grpId="0"/>
      <p:bldP spid="127" grpId="0"/>
      <p:bldP spid="133" grpId="0" animBg="1"/>
      <p:bldP spid="134" grpId="0" animBg="1"/>
      <p:bldP spid="135" grpId="0" animBg="1"/>
      <p:bldP spid="136" grpId="0" animBg="1"/>
      <p:bldP spid="136" grpId="1" animBg="1"/>
      <p:bldP spid="137" grpId="0" animBg="1"/>
      <p:bldP spid="137" grpId="1" animBg="1"/>
      <p:bldP spid="138" grpId="0" animBg="1"/>
      <p:bldP spid="138" grpId="1" animBg="1"/>
      <p:bldP spid="139" grpId="0" animBg="1"/>
      <p:bldP spid="139" grpId="1" animBg="1"/>
      <p:bldP spid="140" grpId="0" animBg="1"/>
      <p:bldP spid="140" grpId="1" animBg="1"/>
      <p:bldP spid="141" grpId="0" animBg="1"/>
      <p:bldP spid="141" grpId="1" animBg="1"/>
      <p:bldP spid="142" grpId="0" animBg="1"/>
      <p:bldP spid="143"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r>
              <a:rPr lang="en-US" sz="3067" dirty="0">
                <a:solidFill>
                  <a:srgbClr val="00A4B6"/>
                </a:solidFill>
                <a:latin typeface="Cambria" panose="02040503050406030204" pitchFamily="18" charset="0"/>
                <a:ea typeface="Cambria" panose="02040503050406030204" pitchFamily="18" charset="0"/>
                <a:cs typeface="Proxima Nova"/>
                <a:sym typeface="Proxima Nova"/>
              </a:rPr>
              <a:t>Handoff Types</a:t>
            </a:r>
          </a:p>
        </p:txBody>
      </p:sp>
      <p:pic>
        <p:nvPicPr>
          <p:cNvPr id="2" name="Picture 8" descr="GSM Handover - YouTube">
            <a:extLst>
              <a:ext uri="{FF2B5EF4-FFF2-40B4-BE49-F238E27FC236}">
                <a16:creationId xmlns:a16="http://schemas.microsoft.com/office/drawing/2014/main" id="{919DCF4E-E929-30E2-1E47-BE22680FA25D}"/>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4931" t="11643" r="2701" b="11163"/>
          <a:stretch/>
        </p:blipFill>
        <p:spPr bwMode="auto">
          <a:xfrm>
            <a:off x="1588168" y="1058778"/>
            <a:ext cx="8053137" cy="50475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02658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pPr lvl="0"/>
            <a:r>
              <a:rPr lang="en-US" sz="3067" dirty="0">
                <a:solidFill>
                  <a:srgbClr val="00A4B6"/>
                </a:solidFill>
                <a:latin typeface="Cambria" panose="02040503050406030204" pitchFamily="18" charset="0"/>
                <a:ea typeface="Cambria" panose="02040503050406030204" pitchFamily="18" charset="0"/>
                <a:cs typeface="Proxima Nova"/>
                <a:sym typeface="Proxima Nova"/>
              </a:rPr>
              <a:t>Introduction to GSM</a:t>
            </a:r>
            <a:endParaRPr sz="3067" dirty="0">
              <a:solidFill>
                <a:srgbClr val="00A4B6"/>
              </a:solidFill>
              <a:latin typeface="Cambria" panose="02040503050406030204" pitchFamily="18" charset="0"/>
              <a:ea typeface="Cambria" panose="02040503050406030204" pitchFamily="18" charset="0"/>
              <a:cs typeface="Proxima Nova"/>
              <a:sym typeface="Proxima Nova"/>
            </a:endParaRPr>
          </a:p>
        </p:txBody>
      </p:sp>
      <p:sp>
        <p:nvSpPr>
          <p:cNvPr id="11" name="Content Placeholder 2">
            <a:extLst>
              <a:ext uri="{FF2B5EF4-FFF2-40B4-BE49-F238E27FC236}">
                <a16:creationId xmlns:a16="http://schemas.microsoft.com/office/drawing/2014/main" id="{B94C86DE-0814-B92A-E7AC-54C844920044}"/>
              </a:ext>
            </a:extLst>
          </p:cNvPr>
          <p:cNvSpPr txBox="1">
            <a:spLocks/>
          </p:cNvSpPr>
          <p:nvPr/>
        </p:nvSpPr>
        <p:spPr>
          <a:xfrm>
            <a:off x="131180" y="966270"/>
            <a:ext cx="11929641" cy="5693612"/>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rgbClr val="5430AA"/>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5430AA"/>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5430AA"/>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5430AA"/>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5430AA"/>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r>
              <a:rPr kumimoji="0" lang="en-IN" sz="20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GSM is combination of </a:t>
            </a:r>
            <a:r>
              <a:rPr kumimoji="0" lang="en-IN" sz="20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TDMA</a:t>
            </a:r>
            <a:r>
              <a:rPr kumimoji="0" lang="en-IN" sz="20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(Time Division Multiple Access), </a:t>
            </a:r>
            <a:r>
              <a:rPr kumimoji="0" lang="en-IN" sz="20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FDMA</a:t>
            </a:r>
            <a:r>
              <a:rPr kumimoji="0" lang="en-IN" sz="20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(Frequency Division Multiple Access) and Frequency hopping.</a:t>
            </a:r>
          </a:p>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endParaRPr kumimoji="0" lang="en-IN" sz="20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endParaRPr>
          </a:p>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r>
              <a:rPr kumimoji="0" lang="en-IN" sz="20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GSM makes use of narrowband Time Division Multiple Access (</a:t>
            </a:r>
            <a:r>
              <a:rPr kumimoji="0" lang="en-IN" sz="20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TDMA</a:t>
            </a:r>
            <a:r>
              <a:rPr kumimoji="0" lang="en-IN" sz="20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technique for transmitting signals.</a:t>
            </a:r>
          </a:p>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endParaRPr kumimoji="0" lang="en-IN" sz="20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endParaRPr>
          </a:p>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r>
              <a:rPr kumimoji="0" lang="en-IN" sz="20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GSM was developed using </a:t>
            </a:r>
            <a:r>
              <a:rPr kumimoji="0" lang="en-IN" sz="20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digital technology</a:t>
            </a:r>
            <a:r>
              <a:rPr kumimoji="0" lang="en-IN" sz="20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a:t>
            </a:r>
          </a:p>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endParaRPr kumimoji="0" lang="en-IN" sz="20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endParaRPr>
          </a:p>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r>
              <a:rPr kumimoji="0" lang="en-IN" sz="20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It has an ability to carry </a:t>
            </a:r>
            <a:r>
              <a:rPr kumimoji="0" lang="en-IN" sz="20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64 kbps to 120 Mbps </a:t>
            </a:r>
            <a:r>
              <a:rPr kumimoji="0" lang="en-IN" sz="20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of data rates.</a:t>
            </a:r>
          </a:p>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endParaRPr kumimoji="0" lang="en-IN" sz="20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endParaRPr>
          </a:p>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r>
              <a:rPr kumimoji="0" lang="en-IN" sz="20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Presently GSM </a:t>
            </a:r>
            <a:r>
              <a:rPr kumimoji="0" lang="en-IN" sz="20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supports</a:t>
            </a:r>
            <a:r>
              <a:rPr kumimoji="0" lang="en-IN" sz="20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more than one billion mobile subscribers in more </a:t>
            </a:r>
            <a:r>
              <a:rPr kumimoji="0" lang="en-IN" sz="2000" b="0" i="0" u="none" strike="noStrike" kern="1200" cap="none" spc="0" normalizeH="0" baseline="0" noProof="0">
                <a:ln>
                  <a:noFill/>
                </a:ln>
                <a:solidFill>
                  <a:srgbClr val="212121"/>
                </a:solidFill>
                <a:effectLst/>
                <a:uLnTx/>
                <a:uFillTx/>
                <a:latin typeface="Cambria" panose="02040503050406030204" pitchFamily="18" charset="0"/>
                <a:ea typeface="Cambria" panose="02040503050406030204" pitchFamily="18" charset="0"/>
              </a:rPr>
              <a:t>than 190 </a:t>
            </a:r>
            <a:r>
              <a:rPr kumimoji="0" lang="en-IN" sz="20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countries throughout the world.</a:t>
            </a:r>
          </a:p>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endParaRPr kumimoji="0" lang="en-IN" sz="20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endParaRPr>
          </a:p>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r>
              <a:rPr kumimoji="0" lang="en-IN" sz="20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Roaming</a:t>
            </a:r>
            <a:r>
              <a:rPr kumimoji="0" lang="en-IN" sz="20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is the ability to use your GSM phone number in another GSM network.</a:t>
            </a:r>
          </a:p>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endParaRPr kumimoji="0" lang="en-IN" sz="20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endParaRPr>
          </a:p>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r>
              <a:rPr kumimoji="0" lang="en-IN" sz="20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GSM owns a market share of more than </a:t>
            </a:r>
            <a:r>
              <a:rPr kumimoji="0" lang="en-IN" sz="20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75%</a:t>
            </a:r>
            <a:r>
              <a:rPr kumimoji="0" lang="en-IN" sz="20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of the world's digital cellular subscribers.</a:t>
            </a:r>
          </a:p>
        </p:txBody>
      </p:sp>
    </p:spTree>
    <p:extLst>
      <p:ext uri="{BB962C8B-B14F-4D97-AF65-F5344CB8AC3E}">
        <p14:creationId xmlns:p14="http://schemas.microsoft.com/office/powerpoint/2010/main" val="95789700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pic>
        <p:nvPicPr>
          <p:cNvPr id="219" name="Google Shape;219;p26"/>
          <p:cNvPicPr preferRelativeResize="0"/>
          <p:nvPr/>
        </p:nvPicPr>
        <p:blipFill>
          <a:blip r:embed="rId3">
            <a:alphaModFix/>
          </a:blip>
          <a:stretch>
            <a:fillRect/>
          </a:stretch>
        </p:blipFill>
        <p:spPr>
          <a:xfrm>
            <a:off x="0" y="1"/>
            <a:ext cx="12192000" cy="6852444"/>
          </a:xfrm>
          <a:prstGeom prst="rect">
            <a:avLst/>
          </a:prstGeom>
          <a:noFill/>
          <a:ln>
            <a:noFill/>
          </a:ln>
        </p:spPr>
      </p:pic>
      <p:pic>
        <p:nvPicPr>
          <p:cNvPr id="220" name="Google Shape;220;p26"/>
          <p:cNvPicPr preferRelativeResize="0"/>
          <p:nvPr/>
        </p:nvPicPr>
        <p:blipFill>
          <a:blip r:embed="rId4">
            <a:alphaModFix/>
          </a:blip>
          <a:stretch>
            <a:fillRect/>
          </a:stretch>
        </p:blipFill>
        <p:spPr>
          <a:xfrm>
            <a:off x="6351" y="6334"/>
            <a:ext cx="12179300" cy="6845300"/>
          </a:xfrm>
          <a:prstGeom prst="rect">
            <a:avLst/>
          </a:prstGeom>
          <a:noFill/>
          <a:ln>
            <a:noFill/>
          </a:ln>
        </p:spPr>
      </p:pic>
      <p:sp>
        <p:nvSpPr>
          <p:cNvPr id="221" name="Google Shape;221;p26"/>
          <p:cNvSpPr txBox="1"/>
          <p:nvPr/>
        </p:nvSpPr>
        <p:spPr>
          <a:xfrm>
            <a:off x="416102" y="1173670"/>
            <a:ext cx="8190623" cy="2215951"/>
          </a:xfrm>
          <a:prstGeom prst="rect">
            <a:avLst/>
          </a:prstGeom>
          <a:noFill/>
          <a:ln>
            <a:noFill/>
          </a:ln>
        </p:spPr>
        <p:txBody>
          <a:bodyPr spcFirstLastPara="1" wrap="square" lIns="121900" tIns="121900" rIns="121900" bIns="121900" anchor="t" anchorCtr="0">
            <a:spAutoFit/>
          </a:bodyPr>
          <a:lstStyle/>
          <a:p>
            <a:pPr lvl="0"/>
            <a:r>
              <a:rPr lang="en-IN" sz="6400" b="1" dirty="0">
                <a:solidFill>
                  <a:schemeClr val="dk2"/>
                </a:solidFill>
                <a:latin typeface="Proxima Nova"/>
                <a:ea typeface="Proxima Nova"/>
                <a:cs typeface="Proxima Nova"/>
                <a:sym typeface="Proxima Nova"/>
              </a:rPr>
              <a:t>Network Aspect in GSM</a:t>
            </a:r>
          </a:p>
        </p:txBody>
      </p:sp>
      <p:pic>
        <p:nvPicPr>
          <p:cNvPr id="225" name="Google Shape;225;p26"/>
          <p:cNvPicPr preferRelativeResize="0"/>
          <p:nvPr/>
        </p:nvPicPr>
        <p:blipFill>
          <a:blip r:embed="rId5">
            <a:alphaModFix/>
          </a:blip>
          <a:stretch>
            <a:fillRect/>
          </a:stretch>
        </p:blipFill>
        <p:spPr>
          <a:xfrm>
            <a:off x="9817918" y="198118"/>
            <a:ext cx="1993900" cy="495300"/>
          </a:xfrm>
          <a:prstGeom prst="rect">
            <a:avLst/>
          </a:prstGeom>
          <a:noFill/>
          <a:ln>
            <a:noFill/>
          </a:ln>
        </p:spPr>
      </p:pic>
    </p:spTree>
    <p:extLst>
      <p:ext uri="{BB962C8B-B14F-4D97-AF65-F5344CB8AC3E}">
        <p14:creationId xmlns:p14="http://schemas.microsoft.com/office/powerpoint/2010/main" val="54314472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8" name="Google Shape;68;p15"/>
          <p:cNvPicPr preferRelativeResize="0"/>
          <p:nvPr/>
        </p:nvPicPr>
        <p:blipFill>
          <a:blip r:embed="rId3">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r>
              <a:rPr lang="en-US" sz="3067" dirty="0">
                <a:solidFill>
                  <a:srgbClr val="00A4B6"/>
                </a:solidFill>
                <a:latin typeface="Cambria" panose="02040503050406030204" pitchFamily="18" charset="0"/>
                <a:ea typeface="Cambria" panose="02040503050406030204" pitchFamily="18" charset="0"/>
                <a:cs typeface="Proxima Nova"/>
                <a:sym typeface="Proxima Nova"/>
              </a:rPr>
              <a:t>Network Aspect in GSM: Signaling Protocol Structure</a:t>
            </a:r>
          </a:p>
        </p:txBody>
      </p:sp>
      <p:sp>
        <p:nvSpPr>
          <p:cNvPr id="24" name="Content Placeholder 24">
            <a:extLst>
              <a:ext uri="{FF2B5EF4-FFF2-40B4-BE49-F238E27FC236}">
                <a16:creationId xmlns:a16="http://schemas.microsoft.com/office/drawing/2014/main" id="{FDB2558D-42E3-2A8C-D71F-1C553B96E2C4}"/>
              </a:ext>
            </a:extLst>
          </p:cNvPr>
          <p:cNvSpPr txBox="1">
            <a:spLocks/>
          </p:cNvSpPr>
          <p:nvPr/>
        </p:nvSpPr>
        <p:spPr>
          <a:xfrm>
            <a:off x="131180" y="954884"/>
            <a:ext cx="11929641" cy="5590565"/>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rgbClr val="5430AA"/>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5430AA"/>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5430AA"/>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5430AA"/>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5430AA"/>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endParaRPr kumimoji="0" lang="en-IN"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endParaRPr>
          </a:p>
        </p:txBody>
      </p:sp>
      <p:sp>
        <p:nvSpPr>
          <p:cNvPr id="47" name="TextBox 46"/>
          <p:cNvSpPr txBox="1"/>
          <p:nvPr/>
        </p:nvSpPr>
        <p:spPr>
          <a:xfrm>
            <a:off x="363071" y="1116107"/>
            <a:ext cx="11645153" cy="4401205"/>
          </a:xfrm>
          <a:prstGeom prst="rect">
            <a:avLst/>
          </a:prstGeom>
          <a:noFill/>
        </p:spPr>
        <p:txBody>
          <a:bodyPr wrap="square" rtlCol="0">
            <a:spAutoFit/>
          </a:bodyPr>
          <a:lstStyle/>
          <a:p>
            <a:r>
              <a:rPr lang="en-US" sz="2000" dirty="0">
                <a:latin typeface="+mn-lt"/>
                <a:cs typeface="Calibri" pitchFamily="34" charset="0"/>
              </a:rPr>
              <a:t>Transmission of voice and data over the radio link is only a part of the function of a cellular mobile network. A GSM mobile can seamlessly roam nationally and internationally. </a:t>
            </a:r>
          </a:p>
          <a:p>
            <a:endParaRPr lang="en-US" sz="2000" dirty="0">
              <a:latin typeface="+mn-lt"/>
              <a:cs typeface="Calibri" pitchFamily="34" charset="0"/>
            </a:endParaRPr>
          </a:p>
          <a:p>
            <a:r>
              <a:rPr lang="en-US" sz="2000" dirty="0">
                <a:latin typeface="+mn-lt"/>
                <a:cs typeface="Calibri" pitchFamily="34" charset="0"/>
              </a:rPr>
              <a:t>This requires that registration, authentication, call routing and location updating functions are standardized across GSM networks. The geographical area covered by a network is divided into cells of small radius. </a:t>
            </a:r>
          </a:p>
          <a:p>
            <a:r>
              <a:rPr lang="en-US" sz="2000" dirty="0">
                <a:latin typeface="+mn-lt"/>
                <a:cs typeface="Calibri" pitchFamily="34" charset="0"/>
              </a:rPr>
              <a:t>When a call is in progress and the user is on the move, there will be a handover mechanism from one cell to another</a:t>
            </a:r>
            <a:r>
              <a:rPr lang="en-US" sz="2000" dirty="0">
                <a:solidFill>
                  <a:srgbClr val="FF0000"/>
                </a:solidFill>
                <a:latin typeface="+mn-lt"/>
                <a:cs typeface="Calibri" pitchFamily="34" charset="0"/>
              </a:rPr>
              <a:t>. This is like a relay race where one athlete passes on the baton to another</a:t>
            </a:r>
            <a:r>
              <a:rPr lang="en-US" sz="2000" dirty="0">
                <a:latin typeface="+mn-lt"/>
                <a:cs typeface="Calibri" pitchFamily="34" charset="0"/>
              </a:rPr>
              <a:t>. </a:t>
            </a:r>
          </a:p>
          <a:p>
            <a:endParaRPr lang="en-US" sz="2000" dirty="0">
              <a:latin typeface="+mn-lt"/>
              <a:cs typeface="Calibri" pitchFamily="34" charset="0"/>
            </a:endParaRPr>
          </a:p>
          <a:p>
            <a:r>
              <a:rPr lang="en-US" sz="2000" dirty="0">
                <a:latin typeface="+mn-lt"/>
                <a:cs typeface="Calibri" pitchFamily="34" charset="0"/>
              </a:rPr>
              <a:t>Though both roaming and handover functions are the basic characteristic of mobility, there is a difference between these functions.</a:t>
            </a:r>
          </a:p>
          <a:p>
            <a:endParaRPr lang="en-US" sz="2000" dirty="0">
              <a:latin typeface="+mn-lt"/>
              <a:cs typeface="Calibri" pitchFamily="34" charset="0"/>
            </a:endParaRPr>
          </a:p>
          <a:p>
            <a:r>
              <a:rPr lang="en-US" sz="2000" dirty="0">
                <a:latin typeface="+mn-lt"/>
                <a:cs typeface="Calibri" pitchFamily="34" charset="0"/>
              </a:rPr>
              <a:t> These functions are performed by the Network Subsystem, mainly using the </a:t>
            </a:r>
            <a:r>
              <a:rPr lang="en-US" sz="2000" b="1" dirty="0">
                <a:latin typeface="+mn-lt"/>
                <a:cs typeface="Calibri" pitchFamily="34" charset="0"/>
              </a:rPr>
              <a:t>Mobile Application Part (MAP) built on top of the </a:t>
            </a:r>
            <a:r>
              <a:rPr lang="en-US" sz="2000" b="1" dirty="0" err="1">
                <a:latin typeface="+mn-lt"/>
                <a:cs typeface="Calibri" pitchFamily="34" charset="0"/>
              </a:rPr>
              <a:t>Signalling</a:t>
            </a:r>
            <a:r>
              <a:rPr lang="en-US" sz="2000" b="1" dirty="0">
                <a:latin typeface="+mn-lt"/>
                <a:cs typeface="Calibri" pitchFamily="34" charset="0"/>
              </a:rPr>
              <a:t> System # 7 (SS7)</a:t>
            </a:r>
          </a:p>
        </p:txBody>
      </p:sp>
    </p:spTree>
    <p:extLst>
      <p:ext uri="{BB962C8B-B14F-4D97-AF65-F5344CB8AC3E}">
        <p14:creationId xmlns:p14="http://schemas.microsoft.com/office/powerpoint/2010/main" val="338766325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8" name="Google Shape;68;p15"/>
          <p:cNvPicPr preferRelativeResize="0"/>
          <p:nvPr/>
        </p:nvPicPr>
        <p:blipFill>
          <a:blip r:embed="rId3">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r>
              <a:rPr lang="en-US" sz="3067" dirty="0">
                <a:solidFill>
                  <a:srgbClr val="00A4B6"/>
                </a:solidFill>
                <a:latin typeface="Cambria" panose="02040503050406030204" pitchFamily="18" charset="0"/>
                <a:ea typeface="Cambria" panose="02040503050406030204" pitchFamily="18" charset="0"/>
                <a:cs typeface="Proxima Nova"/>
                <a:sym typeface="Proxima Nova"/>
              </a:rPr>
              <a:t>Network Aspect in GSM: Signaling Protocol Structure</a:t>
            </a:r>
          </a:p>
        </p:txBody>
      </p:sp>
      <p:sp>
        <p:nvSpPr>
          <p:cNvPr id="24" name="Content Placeholder 24">
            <a:extLst>
              <a:ext uri="{FF2B5EF4-FFF2-40B4-BE49-F238E27FC236}">
                <a16:creationId xmlns:a16="http://schemas.microsoft.com/office/drawing/2014/main" id="{FDB2558D-42E3-2A8C-D71F-1C553B96E2C4}"/>
              </a:ext>
            </a:extLst>
          </p:cNvPr>
          <p:cNvSpPr txBox="1">
            <a:spLocks/>
          </p:cNvSpPr>
          <p:nvPr/>
        </p:nvSpPr>
        <p:spPr>
          <a:xfrm>
            <a:off x="131180" y="954884"/>
            <a:ext cx="11929641" cy="5590565"/>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rgbClr val="5430AA"/>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5430AA"/>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5430AA"/>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5430AA"/>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5430AA"/>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endParaRPr kumimoji="0" lang="en-IN"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338766325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r>
              <a:rPr lang="en-US" sz="3067" dirty="0">
                <a:solidFill>
                  <a:srgbClr val="00A4B6"/>
                </a:solidFill>
                <a:latin typeface="Cambria" panose="02040503050406030204" pitchFamily="18" charset="0"/>
                <a:ea typeface="Cambria" panose="02040503050406030204" pitchFamily="18" charset="0"/>
                <a:cs typeface="Proxima Nova"/>
                <a:sym typeface="Proxima Nova"/>
              </a:rPr>
              <a:t>Network Aspect in GSM: Signaling Protocol Structure</a:t>
            </a:r>
          </a:p>
        </p:txBody>
      </p:sp>
      <p:sp>
        <p:nvSpPr>
          <p:cNvPr id="24" name="Content Placeholder 24">
            <a:extLst>
              <a:ext uri="{FF2B5EF4-FFF2-40B4-BE49-F238E27FC236}">
                <a16:creationId xmlns:a16="http://schemas.microsoft.com/office/drawing/2014/main" id="{FDB2558D-42E3-2A8C-D71F-1C553B96E2C4}"/>
              </a:ext>
            </a:extLst>
          </p:cNvPr>
          <p:cNvSpPr txBox="1">
            <a:spLocks/>
          </p:cNvSpPr>
          <p:nvPr/>
        </p:nvSpPr>
        <p:spPr>
          <a:xfrm>
            <a:off x="131180" y="954884"/>
            <a:ext cx="11929641" cy="5590565"/>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rgbClr val="5430AA"/>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5430AA"/>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5430AA"/>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5430AA"/>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5430AA"/>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r>
              <a:rPr kumimoji="0" lang="en-IN" sz="24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GSM</a:t>
            </a:r>
            <a:r>
              <a:rPr kumimoji="0" lang="en-IN"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architecture is a </a:t>
            </a:r>
            <a:r>
              <a:rPr kumimoji="0" lang="en-IN" sz="24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layered model</a:t>
            </a:r>
            <a:r>
              <a:rPr kumimoji="0" lang="en-IN"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that is designed to allow </a:t>
            </a:r>
            <a:r>
              <a:rPr kumimoji="0" lang="en-IN" sz="24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communications</a:t>
            </a:r>
            <a:r>
              <a:rPr kumimoji="0" lang="en-IN"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between two different systems. </a:t>
            </a:r>
          </a:p>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r>
              <a:rPr kumimoji="0" lang="en-IN"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The lower layers </a:t>
            </a:r>
            <a:r>
              <a:rPr kumimoji="0" lang="en-IN" sz="24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assure</a:t>
            </a:r>
            <a:r>
              <a:rPr kumimoji="0" lang="en-IN"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the services of the upper-layer protocols. </a:t>
            </a:r>
          </a:p>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r>
              <a:rPr kumimoji="0" lang="en-IN"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Each layer passes </a:t>
            </a:r>
            <a:r>
              <a:rPr kumimoji="0" lang="en-IN" sz="24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suitable notifications</a:t>
            </a:r>
            <a:r>
              <a:rPr kumimoji="0" lang="en-IN"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to ensure the transmitted data has been </a:t>
            </a:r>
            <a:r>
              <a:rPr kumimoji="0" lang="en-IN" sz="24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formatted</a:t>
            </a:r>
            <a:r>
              <a:rPr kumimoji="0" lang="en-IN"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a:t>
            </a:r>
            <a:r>
              <a:rPr kumimoji="0" lang="en-IN" sz="24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transmitted</a:t>
            </a:r>
            <a:r>
              <a:rPr kumimoji="0" lang="en-IN"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and </a:t>
            </a:r>
            <a:r>
              <a:rPr kumimoji="0" lang="en-IN" sz="24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received accurately</a:t>
            </a:r>
            <a:r>
              <a:rPr kumimoji="0" lang="en-IN"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a:t>
            </a:r>
          </a:p>
        </p:txBody>
      </p:sp>
      <p:graphicFrame>
        <p:nvGraphicFramePr>
          <p:cNvPr id="25" name="Table 24">
            <a:extLst>
              <a:ext uri="{FF2B5EF4-FFF2-40B4-BE49-F238E27FC236}">
                <a16:creationId xmlns:a16="http://schemas.microsoft.com/office/drawing/2014/main" id="{D98E5872-D7B0-8A47-458F-6507EC495709}"/>
              </a:ext>
            </a:extLst>
          </p:cNvPr>
          <p:cNvGraphicFramePr>
            <a:graphicFrameLocks noGrp="1"/>
          </p:cNvGraphicFramePr>
          <p:nvPr>
            <p:extLst>
              <p:ext uri="{D42A27DB-BD31-4B8C-83A1-F6EECF244321}">
                <p14:modId xmlns:p14="http://schemas.microsoft.com/office/powerpoint/2010/main" val="3761287140"/>
              </p:ext>
            </p:extLst>
          </p:nvPr>
        </p:nvGraphicFramePr>
        <p:xfrm>
          <a:off x="1556084" y="4032237"/>
          <a:ext cx="1143000" cy="2112000"/>
        </p:xfrm>
        <a:graphic>
          <a:graphicData uri="http://schemas.openxmlformats.org/drawingml/2006/table">
            <a:tbl>
              <a:tblPr firstRow="1" bandRow="1"/>
              <a:tblGrid>
                <a:gridCol w="1143000">
                  <a:extLst>
                    <a:ext uri="{9D8B030D-6E8A-4147-A177-3AD203B41FA5}">
                      <a16:colId xmlns:a16="http://schemas.microsoft.com/office/drawing/2014/main" val="2826660745"/>
                    </a:ext>
                  </a:extLst>
                </a:gridCol>
              </a:tblGrid>
              <a:tr h="136800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CM</a:t>
                      </a:r>
                    </a:p>
                    <a:p>
                      <a:pPr algn="ctr"/>
                      <a:endParaRPr lang="en-US" sz="1400" dirty="0"/>
                    </a:p>
                    <a:p>
                      <a:pPr algn="ctr"/>
                      <a:r>
                        <a:rPr lang="en-US" sz="1400" dirty="0"/>
                        <a:t>MM</a:t>
                      </a:r>
                    </a:p>
                    <a:p>
                      <a:pPr algn="ctr"/>
                      <a:endParaRPr lang="en-US" sz="1400" dirty="0"/>
                    </a:p>
                    <a:p>
                      <a:pPr algn="ctr"/>
                      <a:r>
                        <a:rPr lang="en-US" sz="1400" dirty="0"/>
                        <a:t>RR</a:t>
                      </a:r>
                      <a:endParaRPr lang="en-US" sz="1400" b="1" dirty="0"/>
                    </a:p>
                  </a:txBody>
                  <a:tcPr>
                    <a:lnL w="28575" cap="flat" cmpd="sng" algn="ctr">
                      <a:solidFill>
                        <a:srgbClr val="212121"/>
                      </a:solidFill>
                      <a:prstDash val="solid"/>
                      <a:round/>
                      <a:headEnd type="none" w="med" len="med"/>
                      <a:tailEnd type="none" w="med" len="med"/>
                    </a:lnL>
                    <a:lnR w="28575" cap="flat" cmpd="sng" algn="ctr">
                      <a:solidFill>
                        <a:srgbClr val="212121"/>
                      </a:solidFill>
                      <a:prstDash val="solid"/>
                      <a:round/>
                      <a:headEnd type="none" w="med" len="med"/>
                      <a:tailEnd type="none" w="med" len="med"/>
                    </a:lnR>
                    <a:lnT w="28575" cap="flat" cmpd="sng" algn="ctr">
                      <a:solidFill>
                        <a:srgbClr val="212121"/>
                      </a:solidFill>
                      <a:prstDash val="solid"/>
                      <a:round/>
                      <a:headEnd type="none" w="med" len="med"/>
                      <a:tailEnd type="none" w="med" len="med"/>
                    </a:lnT>
                    <a:lnB w="28575" cap="flat" cmpd="sng" algn="ctr">
                      <a:solidFill>
                        <a:srgbClr val="212121"/>
                      </a:solidFill>
                      <a:prstDash val="solid"/>
                      <a:round/>
                      <a:headEnd type="none" w="med" len="med"/>
                      <a:tailEnd type="none" w="med" len="med"/>
                    </a:lnB>
                    <a:lnTlToBr w="12700" cmpd="sng">
                      <a:noFill/>
                      <a:prstDash val="solid"/>
                    </a:lnTlToBr>
                    <a:lnBlToTr w="12700" cmpd="sng">
                      <a:noFill/>
                      <a:prstDash val="solid"/>
                    </a:lnBlToTr>
                    <a:solidFill>
                      <a:srgbClr val="909090">
                        <a:lumMod val="20000"/>
                        <a:lumOff val="80000"/>
                      </a:srgbClr>
                    </a:solidFill>
                  </a:tcPr>
                </a:tc>
                <a:extLst>
                  <a:ext uri="{0D108BD9-81ED-4DB2-BD59-A6C34878D82A}">
                    <a16:rowId xmlns:a16="http://schemas.microsoft.com/office/drawing/2014/main" val="1214606234"/>
                  </a:ext>
                </a:extLst>
              </a:tr>
              <a:tr h="37200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err="1"/>
                        <a:t>LAPDm</a:t>
                      </a:r>
                      <a:endParaRPr lang="en-US" sz="1400" b="1" dirty="0"/>
                    </a:p>
                  </a:txBody>
                  <a:tcPr>
                    <a:lnL w="28575" cap="flat" cmpd="sng" algn="ctr">
                      <a:solidFill>
                        <a:srgbClr val="212121"/>
                      </a:solidFill>
                      <a:prstDash val="solid"/>
                      <a:round/>
                      <a:headEnd type="none" w="med" len="med"/>
                      <a:tailEnd type="none" w="med" len="med"/>
                    </a:lnL>
                    <a:lnR w="28575" cap="flat" cmpd="sng" algn="ctr">
                      <a:solidFill>
                        <a:srgbClr val="212121"/>
                      </a:solidFill>
                      <a:prstDash val="solid"/>
                      <a:round/>
                      <a:headEnd type="none" w="med" len="med"/>
                      <a:tailEnd type="none" w="med" len="med"/>
                    </a:lnR>
                    <a:lnT w="28575" cap="flat" cmpd="sng" algn="ctr">
                      <a:solidFill>
                        <a:srgbClr val="212121"/>
                      </a:solidFill>
                      <a:prstDash val="solid"/>
                      <a:round/>
                      <a:headEnd type="none" w="med" len="med"/>
                      <a:tailEnd type="none" w="med" len="med"/>
                    </a:lnT>
                    <a:lnB w="28575" cap="flat" cmpd="sng" algn="ctr">
                      <a:solidFill>
                        <a:srgbClr val="212121"/>
                      </a:solidFill>
                      <a:prstDash val="solid"/>
                      <a:round/>
                      <a:headEnd type="none" w="med" len="med"/>
                      <a:tailEnd type="none" w="med" len="med"/>
                    </a:lnB>
                    <a:lnTlToBr w="12700" cmpd="sng">
                      <a:noFill/>
                      <a:prstDash val="solid"/>
                    </a:lnTlToBr>
                    <a:lnBlToTr w="12700" cmpd="sng">
                      <a:noFill/>
                      <a:prstDash val="solid"/>
                    </a:lnBlToTr>
                    <a:solidFill>
                      <a:srgbClr val="909090">
                        <a:lumMod val="20000"/>
                        <a:lumOff val="80000"/>
                      </a:srgbClr>
                    </a:solidFill>
                  </a:tcPr>
                </a:tc>
                <a:extLst>
                  <a:ext uri="{0D108BD9-81ED-4DB2-BD59-A6C34878D82A}">
                    <a16:rowId xmlns:a16="http://schemas.microsoft.com/office/drawing/2014/main" val="557096008"/>
                  </a:ext>
                </a:extLst>
              </a:tr>
              <a:tr h="37200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TDMA</a:t>
                      </a:r>
                      <a:endParaRPr lang="en-US" sz="1400" b="1" dirty="0"/>
                    </a:p>
                  </a:txBody>
                  <a:tcPr>
                    <a:lnL w="28575" cap="flat" cmpd="sng" algn="ctr">
                      <a:solidFill>
                        <a:srgbClr val="212121"/>
                      </a:solidFill>
                      <a:prstDash val="solid"/>
                      <a:round/>
                      <a:headEnd type="none" w="med" len="med"/>
                      <a:tailEnd type="none" w="med" len="med"/>
                    </a:lnL>
                    <a:lnR w="28575" cap="flat" cmpd="sng" algn="ctr">
                      <a:solidFill>
                        <a:srgbClr val="212121"/>
                      </a:solidFill>
                      <a:prstDash val="solid"/>
                      <a:round/>
                      <a:headEnd type="none" w="med" len="med"/>
                      <a:tailEnd type="none" w="med" len="med"/>
                    </a:lnR>
                    <a:lnT w="28575" cap="flat" cmpd="sng" algn="ctr">
                      <a:solidFill>
                        <a:srgbClr val="212121"/>
                      </a:solidFill>
                      <a:prstDash val="solid"/>
                      <a:round/>
                      <a:headEnd type="none" w="med" len="med"/>
                      <a:tailEnd type="none" w="med" len="med"/>
                    </a:lnT>
                    <a:lnB w="28575" cap="flat" cmpd="sng" algn="ctr">
                      <a:solidFill>
                        <a:srgbClr val="212121"/>
                      </a:solidFill>
                      <a:prstDash val="solid"/>
                      <a:round/>
                      <a:headEnd type="none" w="med" len="med"/>
                      <a:tailEnd type="none" w="med" len="med"/>
                    </a:lnB>
                    <a:lnTlToBr w="12700" cmpd="sng">
                      <a:noFill/>
                      <a:prstDash val="solid"/>
                    </a:lnTlToBr>
                    <a:lnBlToTr w="12700" cmpd="sng">
                      <a:noFill/>
                      <a:prstDash val="solid"/>
                    </a:lnBlToTr>
                    <a:solidFill>
                      <a:srgbClr val="909090">
                        <a:lumMod val="20000"/>
                        <a:lumOff val="80000"/>
                      </a:srgbClr>
                    </a:solidFill>
                  </a:tcPr>
                </a:tc>
                <a:extLst>
                  <a:ext uri="{0D108BD9-81ED-4DB2-BD59-A6C34878D82A}">
                    <a16:rowId xmlns:a16="http://schemas.microsoft.com/office/drawing/2014/main" val="3256551014"/>
                  </a:ext>
                </a:extLst>
              </a:tr>
            </a:tbl>
          </a:graphicData>
        </a:graphic>
      </p:graphicFrame>
      <p:cxnSp>
        <p:nvCxnSpPr>
          <p:cNvPr id="26" name="Straight Connector 25">
            <a:extLst>
              <a:ext uri="{FF2B5EF4-FFF2-40B4-BE49-F238E27FC236}">
                <a16:creationId xmlns:a16="http://schemas.microsoft.com/office/drawing/2014/main" id="{C3065879-085F-F490-B1A7-73C21C20684A}"/>
              </a:ext>
            </a:extLst>
          </p:cNvPr>
          <p:cNvCxnSpPr/>
          <p:nvPr/>
        </p:nvCxnSpPr>
        <p:spPr>
          <a:xfrm>
            <a:off x="1556084" y="4413237"/>
            <a:ext cx="1143000" cy="0"/>
          </a:xfrm>
          <a:prstGeom prst="line">
            <a:avLst/>
          </a:prstGeom>
          <a:noFill/>
          <a:ln w="9525" cap="flat" cmpd="sng" algn="ctr">
            <a:solidFill>
              <a:srgbClr val="909090"/>
            </a:solidFill>
            <a:prstDash val="dash"/>
            <a:miter lim="800000"/>
          </a:ln>
          <a:effectLst/>
        </p:spPr>
      </p:cxnSp>
      <p:cxnSp>
        <p:nvCxnSpPr>
          <p:cNvPr id="27" name="Straight Connector 26">
            <a:extLst>
              <a:ext uri="{FF2B5EF4-FFF2-40B4-BE49-F238E27FC236}">
                <a16:creationId xmlns:a16="http://schemas.microsoft.com/office/drawing/2014/main" id="{0BFA711B-4AB4-B252-C332-66DA3F0EC54E}"/>
              </a:ext>
            </a:extLst>
          </p:cNvPr>
          <p:cNvCxnSpPr/>
          <p:nvPr/>
        </p:nvCxnSpPr>
        <p:spPr>
          <a:xfrm>
            <a:off x="1556084" y="4870437"/>
            <a:ext cx="1143000" cy="0"/>
          </a:xfrm>
          <a:prstGeom prst="line">
            <a:avLst/>
          </a:prstGeom>
          <a:noFill/>
          <a:ln w="9525" cap="flat" cmpd="sng" algn="ctr">
            <a:solidFill>
              <a:srgbClr val="909090"/>
            </a:solidFill>
            <a:prstDash val="dash"/>
            <a:miter lim="800000"/>
          </a:ln>
          <a:effectLst/>
        </p:spPr>
      </p:cxnSp>
      <p:graphicFrame>
        <p:nvGraphicFramePr>
          <p:cNvPr id="28" name="Table 27">
            <a:extLst>
              <a:ext uri="{FF2B5EF4-FFF2-40B4-BE49-F238E27FC236}">
                <a16:creationId xmlns:a16="http://schemas.microsoft.com/office/drawing/2014/main" id="{DB464B4C-213D-6E4E-7C9C-75BA79324883}"/>
              </a:ext>
            </a:extLst>
          </p:cNvPr>
          <p:cNvGraphicFramePr>
            <a:graphicFrameLocks noGrp="1"/>
          </p:cNvGraphicFramePr>
          <p:nvPr>
            <p:extLst>
              <p:ext uri="{D42A27DB-BD31-4B8C-83A1-F6EECF244321}">
                <p14:modId xmlns:p14="http://schemas.microsoft.com/office/powerpoint/2010/main" val="727955587"/>
              </p:ext>
            </p:extLst>
          </p:nvPr>
        </p:nvGraphicFramePr>
        <p:xfrm>
          <a:off x="3384884" y="5064237"/>
          <a:ext cx="1143000" cy="1080000"/>
        </p:xfrm>
        <a:graphic>
          <a:graphicData uri="http://schemas.openxmlformats.org/drawingml/2006/table">
            <a:tbl>
              <a:tblPr firstRow="1" bandRow="1"/>
              <a:tblGrid>
                <a:gridCol w="1143000">
                  <a:extLst>
                    <a:ext uri="{9D8B030D-6E8A-4147-A177-3AD203B41FA5}">
                      <a16:colId xmlns:a16="http://schemas.microsoft.com/office/drawing/2014/main" val="2826660745"/>
                    </a:ext>
                  </a:extLst>
                </a:gridCol>
              </a:tblGrid>
              <a:tr h="36000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RR</a:t>
                      </a:r>
                    </a:p>
                  </a:txBody>
                  <a:tcPr>
                    <a:lnL w="28575" cap="flat" cmpd="sng" algn="ctr">
                      <a:solidFill>
                        <a:srgbClr val="212121"/>
                      </a:solidFill>
                      <a:prstDash val="solid"/>
                      <a:round/>
                      <a:headEnd type="none" w="med" len="med"/>
                      <a:tailEnd type="none" w="med" len="med"/>
                    </a:lnL>
                    <a:lnR w="28575" cap="flat" cmpd="sng" algn="ctr">
                      <a:solidFill>
                        <a:srgbClr val="212121"/>
                      </a:solidFill>
                      <a:prstDash val="solid"/>
                      <a:round/>
                      <a:headEnd type="none" w="med" len="med"/>
                      <a:tailEnd type="none" w="med" len="med"/>
                    </a:lnR>
                    <a:lnT w="28575" cap="flat" cmpd="sng" algn="ctr">
                      <a:solidFill>
                        <a:srgbClr val="212121"/>
                      </a:solidFill>
                      <a:prstDash val="solid"/>
                      <a:round/>
                      <a:headEnd type="none" w="med" len="med"/>
                      <a:tailEnd type="none" w="med" len="med"/>
                    </a:lnT>
                    <a:lnB w="28575" cap="flat" cmpd="sng" algn="ctr">
                      <a:solidFill>
                        <a:srgbClr val="212121"/>
                      </a:solidFill>
                      <a:prstDash val="solid"/>
                      <a:round/>
                      <a:headEnd type="none" w="med" len="med"/>
                      <a:tailEnd type="none" w="med" len="med"/>
                    </a:lnB>
                    <a:lnTlToBr w="12700" cmpd="sng">
                      <a:noFill/>
                      <a:prstDash val="solid"/>
                    </a:lnTlToBr>
                    <a:lnBlToTr w="12700" cmpd="sng">
                      <a:noFill/>
                      <a:prstDash val="solid"/>
                    </a:lnBlToTr>
                    <a:solidFill>
                      <a:srgbClr val="8BC145">
                        <a:lumMod val="20000"/>
                        <a:lumOff val="80000"/>
                      </a:srgbClr>
                    </a:solidFill>
                  </a:tcPr>
                </a:tc>
                <a:extLst>
                  <a:ext uri="{0D108BD9-81ED-4DB2-BD59-A6C34878D82A}">
                    <a16:rowId xmlns:a16="http://schemas.microsoft.com/office/drawing/2014/main" val="1214606234"/>
                  </a:ext>
                </a:extLst>
              </a:tr>
              <a:tr h="36000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err="1"/>
                        <a:t>LAPDm</a:t>
                      </a:r>
                      <a:endParaRPr lang="en-US" sz="1400" b="1" dirty="0"/>
                    </a:p>
                  </a:txBody>
                  <a:tcPr>
                    <a:lnL w="28575" cap="flat" cmpd="sng" algn="ctr">
                      <a:solidFill>
                        <a:srgbClr val="212121"/>
                      </a:solidFill>
                      <a:prstDash val="solid"/>
                      <a:round/>
                      <a:headEnd type="none" w="med" len="med"/>
                      <a:tailEnd type="none" w="med" len="med"/>
                    </a:lnL>
                    <a:lnR w="28575" cap="flat" cmpd="sng" algn="ctr">
                      <a:solidFill>
                        <a:srgbClr val="212121"/>
                      </a:solidFill>
                      <a:prstDash val="solid"/>
                      <a:round/>
                      <a:headEnd type="none" w="med" len="med"/>
                      <a:tailEnd type="none" w="med" len="med"/>
                    </a:lnR>
                    <a:lnT w="28575" cap="flat" cmpd="sng" algn="ctr">
                      <a:solidFill>
                        <a:srgbClr val="212121"/>
                      </a:solidFill>
                      <a:prstDash val="solid"/>
                      <a:round/>
                      <a:headEnd type="none" w="med" len="med"/>
                      <a:tailEnd type="none" w="med" len="med"/>
                    </a:lnT>
                    <a:lnB w="28575" cap="flat" cmpd="sng" algn="ctr">
                      <a:solidFill>
                        <a:srgbClr val="212121"/>
                      </a:solidFill>
                      <a:prstDash val="solid"/>
                      <a:round/>
                      <a:headEnd type="none" w="med" len="med"/>
                      <a:tailEnd type="none" w="med" len="med"/>
                    </a:lnB>
                    <a:lnTlToBr w="12700" cmpd="sng">
                      <a:noFill/>
                      <a:prstDash val="solid"/>
                    </a:lnTlToBr>
                    <a:lnBlToTr w="12700" cmpd="sng">
                      <a:noFill/>
                      <a:prstDash val="solid"/>
                    </a:lnBlToTr>
                    <a:solidFill>
                      <a:srgbClr val="8BC145">
                        <a:lumMod val="20000"/>
                        <a:lumOff val="80000"/>
                      </a:srgbClr>
                    </a:solidFill>
                  </a:tcPr>
                </a:tc>
                <a:extLst>
                  <a:ext uri="{0D108BD9-81ED-4DB2-BD59-A6C34878D82A}">
                    <a16:rowId xmlns:a16="http://schemas.microsoft.com/office/drawing/2014/main" val="557096008"/>
                  </a:ext>
                </a:extLst>
              </a:tr>
              <a:tr h="36000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TDMA</a:t>
                      </a:r>
                      <a:endParaRPr lang="en-US" sz="1400" b="1" dirty="0"/>
                    </a:p>
                  </a:txBody>
                  <a:tcPr>
                    <a:lnL w="28575" cap="flat" cmpd="sng" algn="ctr">
                      <a:solidFill>
                        <a:srgbClr val="212121"/>
                      </a:solidFill>
                      <a:prstDash val="solid"/>
                      <a:round/>
                      <a:headEnd type="none" w="med" len="med"/>
                      <a:tailEnd type="none" w="med" len="med"/>
                    </a:lnL>
                    <a:lnR w="28575" cap="flat" cmpd="sng" algn="ctr">
                      <a:solidFill>
                        <a:srgbClr val="212121"/>
                      </a:solidFill>
                      <a:prstDash val="solid"/>
                      <a:round/>
                      <a:headEnd type="none" w="med" len="med"/>
                      <a:tailEnd type="none" w="med" len="med"/>
                    </a:lnR>
                    <a:lnT w="28575" cap="flat" cmpd="sng" algn="ctr">
                      <a:solidFill>
                        <a:srgbClr val="212121"/>
                      </a:solidFill>
                      <a:prstDash val="solid"/>
                      <a:round/>
                      <a:headEnd type="none" w="med" len="med"/>
                      <a:tailEnd type="none" w="med" len="med"/>
                    </a:lnT>
                    <a:lnB w="28575" cap="flat" cmpd="sng" algn="ctr">
                      <a:solidFill>
                        <a:srgbClr val="212121"/>
                      </a:solidFill>
                      <a:prstDash val="solid"/>
                      <a:round/>
                      <a:headEnd type="none" w="med" len="med"/>
                      <a:tailEnd type="none" w="med" len="med"/>
                    </a:lnB>
                    <a:lnTlToBr w="12700" cmpd="sng">
                      <a:noFill/>
                      <a:prstDash val="solid"/>
                    </a:lnTlToBr>
                    <a:lnBlToTr w="12700" cmpd="sng">
                      <a:noFill/>
                      <a:prstDash val="solid"/>
                    </a:lnBlToTr>
                    <a:solidFill>
                      <a:srgbClr val="8BC145">
                        <a:lumMod val="20000"/>
                        <a:lumOff val="80000"/>
                      </a:srgbClr>
                    </a:solidFill>
                  </a:tcPr>
                </a:tc>
                <a:extLst>
                  <a:ext uri="{0D108BD9-81ED-4DB2-BD59-A6C34878D82A}">
                    <a16:rowId xmlns:a16="http://schemas.microsoft.com/office/drawing/2014/main" val="3256551014"/>
                  </a:ext>
                </a:extLst>
              </a:tr>
            </a:tbl>
          </a:graphicData>
        </a:graphic>
      </p:graphicFrame>
      <p:graphicFrame>
        <p:nvGraphicFramePr>
          <p:cNvPr id="29" name="Table 28">
            <a:extLst>
              <a:ext uri="{FF2B5EF4-FFF2-40B4-BE49-F238E27FC236}">
                <a16:creationId xmlns:a16="http://schemas.microsoft.com/office/drawing/2014/main" id="{2E294CBC-3C95-1CE0-09B6-B0DA60B8B21E}"/>
              </a:ext>
            </a:extLst>
          </p:cNvPr>
          <p:cNvGraphicFramePr>
            <a:graphicFrameLocks noGrp="1"/>
          </p:cNvGraphicFramePr>
          <p:nvPr>
            <p:extLst>
              <p:ext uri="{D42A27DB-BD31-4B8C-83A1-F6EECF244321}">
                <p14:modId xmlns:p14="http://schemas.microsoft.com/office/powerpoint/2010/main" val="4054377354"/>
              </p:ext>
            </p:extLst>
          </p:nvPr>
        </p:nvGraphicFramePr>
        <p:xfrm>
          <a:off x="7499684" y="4032237"/>
          <a:ext cx="1143000" cy="2112000"/>
        </p:xfrm>
        <a:graphic>
          <a:graphicData uri="http://schemas.openxmlformats.org/drawingml/2006/table">
            <a:tbl>
              <a:tblPr firstRow="1" bandRow="1"/>
              <a:tblGrid>
                <a:gridCol w="1143000">
                  <a:extLst>
                    <a:ext uri="{9D8B030D-6E8A-4147-A177-3AD203B41FA5}">
                      <a16:colId xmlns:a16="http://schemas.microsoft.com/office/drawing/2014/main" val="2826660745"/>
                    </a:ext>
                  </a:extLst>
                </a:gridCol>
              </a:tblGrid>
              <a:tr h="136800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CM</a:t>
                      </a:r>
                    </a:p>
                    <a:p>
                      <a:pPr algn="ctr"/>
                      <a:endParaRPr lang="en-US" sz="1400" dirty="0"/>
                    </a:p>
                    <a:p>
                      <a:pPr algn="ctr"/>
                      <a:r>
                        <a:rPr lang="en-US" sz="1400" dirty="0"/>
                        <a:t>MM</a:t>
                      </a:r>
                    </a:p>
                    <a:p>
                      <a:pPr algn="ctr"/>
                      <a:endParaRPr lang="en-US" sz="1400" dirty="0"/>
                    </a:p>
                    <a:p>
                      <a:pPr algn="ctr"/>
                      <a:r>
                        <a:rPr lang="en-US" sz="1400" dirty="0"/>
                        <a:t>BSSMAP</a:t>
                      </a:r>
                      <a:endParaRPr lang="en-US" sz="1400" b="1" dirty="0"/>
                    </a:p>
                  </a:txBody>
                  <a:tcPr>
                    <a:lnL w="28575" cap="flat" cmpd="sng" algn="ctr">
                      <a:solidFill>
                        <a:srgbClr val="212121"/>
                      </a:solidFill>
                      <a:prstDash val="solid"/>
                      <a:round/>
                      <a:headEnd type="none" w="med" len="med"/>
                      <a:tailEnd type="none" w="med" len="med"/>
                    </a:lnL>
                    <a:lnR w="28575" cap="flat" cmpd="sng" algn="ctr">
                      <a:solidFill>
                        <a:srgbClr val="212121"/>
                      </a:solidFill>
                      <a:prstDash val="solid"/>
                      <a:round/>
                      <a:headEnd type="none" w="med" len="med"/>
                      <a:tailEnd type="none" w="med" len="med"/>
                    </a:lnR>
                    <a:lnT w="28575" cap="flat" cmpd="sng" algn="ctr">
                      <a:solidFill>
                        <a:srgbClr val="212121"/>
                      </a:solidFill>
                      <a:prstDash val="solid"/>
                      <a:round/>
                      <a:headEnd type="none" w="med" len="med"/>
                      <a:tailEnd type="none" w="med" len="med"/>
                    </a:lnT>
                    <a:lnB w="28575" cap="flat" cmpd="sng" algn="ctr">
                      <a:solidFill>
                        <a:srgbClr val="212121"/>
                      </a:solidFill>
                      <a:prstDash val="solid"/>
                      <a:round/>
                      <a:headEnd type="none" w="med" len="med"/>
                      <a:tailEnd type="none" w="med" len="med"/>
                    </a:lnB>
                    <a:lnTlToBr w="12700" cmpd="sng">
                      <a:noFill/>
                      <a:prstDash val="solid"/>
                    </a:lnTlToBr>
                    <a:lnBlToTr w="12700" cmpd="sng">
                      <a:noFill/>
                      <a:prstDash val="solid"/>
                    </a:lnBlToTr>
                    <a:solidFill>
                      <a:srgbClr val="1D9A78">
                        <a:lumMod val="20000"/>
                        <a:lumOff val="80000"/>
                      </a:srgbClr>
                    </a:solidFill>
                  </a:tcPr>
                </a:tc>
                <a:extLst>
                  <a:ext uri="{0D108BD9-81ED-4DB2-BD59-A6C34878D82A}">
                    <a16:rowId xmlns:a16="http://schemas.microsoft.com/office/drawing/2014/main" val="1214606234"/>
                  </a:ext>
                </a:extLst>
              </a:tr>
              <a:tr h="37200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SCCP</a:t>
                      </a:r>
                      <a:endParaRPr lang="en-US" sz="1400" b="1" dirty="0"/>
                    </a:p>
                  </a:txBody>
                  <a:tcPr>
                    <a:lnL w="28575" cap="flat" cmpd="sng" algn="ctr">
                      <a:solidFill>
                        <a:srgbClr val="212121"/>
                      </a:solidFill>
                      <a:prstDash val="solid"/>
                      <a:round/>
                      <a:headEnd type="none" w="med" len="med"/>
                      <a:tailEnd type="none" w="med" len="med"/>
                    </a:lnL>
                    <a:lnR w="28575" cap="flat" cmpd="sng" algn="ctr">
                      <a:solidFill>
                        <a:srgbClr val="212121"/>
                      </a:solidFill>
                      <a:prstDash val="solid"/>
                      <a:round/>
                      <a:headEnd type="none" w="med" len="med"/>
                      <a:tailEnd type="none" w="med" len="med"/>
                    </a:lnR>
                    <a:lnT w="28575" cap="flat" cmpd="sng" algn="ctr">
                      <a:solidFill>
                        <a:srgbClr val="212121"/>
                      </a:solidFill>
                      <a:prstDash val="solid"/>
                      <a:round/>
                      <a:headEnd type="none" w="med" len="med"/>
                      <a:tailEnd type="none" w="med" len="med"/>
                    </a:lnT>
                    <a:lnB w="28575" cap="flat" cmpd="sng" algn="ctr">
                      <a:solidFill>
                        <a:srgbClr val="212121"/>
                      </a:solidFill>
                      <a:prstDash val="solid"/>
                      <a:round/>
                      <a:headEnd type="none" w="med" len="med"/>
                      <a:tailEnd type="none" w="med" len="med"/>
                    </a:lnB>
                    <a:lnTlToBr w="12700" cmpd="sng">
                      <a:noFill/>
                      <a:prstDash val="solid"/>
                    </a:lnTlToBr>
                    <a:lnBlToTr w="12700" cmpd="sng">
                      <a:noFill/>
                      <a:prstDash val="solid"/>
                    </a:lnBlToTr>
                    <a:solidFill>
                      <a:srgbClr val="1D9A78">
                        <a:lumMod val="20000"/>
                        <a:lumOff val="80000"/>
                      </a:srgbClr>
                    </a:solidFill>
                  </a:tcPr>
                </a:tc>
                <a:extLst>
                  <a:ext uri="{0D108BD9-81ED-4DB2-BD59-A6C34878D82A}">
                    <a16:rowId xmlns:a16="http://schemas.microsoft.com/office/drawing/2014/main" val="557096008"/>
                  </a:ext>
                </a:extLst>
              </a:tr>
              <a:tr h="37200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MTP</a:t>
                      </a:r>
                      <a:endParaRPr lang="en-US" sz="1400" b="1" dirty="0"/>
                    </a:p>
                  </a:txBody>
                  <a:tcPr>
                    <a:lnL w="28575" cap="flat" cmpd="sng" algn="ctr">
                      <a:solidFill>
                        <a:srgbClr val="212121"/>
                      </a:solidFill>
                      <a:prstDash val="solid"/>
                      <a:round/>
                      <a:headEnd type="none" w="med" len="med"/>
                      <a:tailEnd type="none" w="med" len="med"/>
                    </a:lnL>
                    <a:lnR w="28575" cap="flat" cmpd="sng" algn="ctr">
                      <a:solidFill>
                        <a:srgbClr val="212121"/>
                      </a:solidFill>
                      <a:prstDash val="solid"/>
                      <a:round/>
                      <a:headEnd type="none" w="med" len="med"/>
                      <a:tailEnd type="none" w="med" len="med"/>
                    </a:lnR>
                    <a:lnT w="28575" cap="flat" cmpd="sng" algn="ctr">
                      <a:solidFill>
                        <a:srgbClr val="212121"/>
                      </a:solidFill>
                      <a:prstDash val="solid"/>
                      <a:round/>
                      <a:headEnd type="none" w="med" len="med"/>
                      <a:tailEnd type="none" w="med" len="med"/>
                    </a:lnT>
                    <a:lnB w="28575" cap="flat" cmpd="sng" algn="ctr">
                      <a:solidFill>
                        <a:srgbClr val="212121"/>
                      </a:solidFill>
                      <a:prstDash val="solid"/>
                      <a:round/>
                      <a:headEnd type="none" w="med" len="med"/>
                      <a:tailEnd type="none" w="med" len="med"/>
                    </a:lnB>
                    <a:lnTlToBr w="12700" cmpd="sng">
                      <a:noFill/>
                      <a:prstDash val="solid"/>
                    </a:lnTlToBr>
                    <a:lnBlToTr w="12700" cmpd="sng">
                      <a:noFill/>
                      <a:prstDash val="solid"/>
                    </a:lnBlToTr>
                    <a:solidFill>
                      <a:srgbClr val="1D9A78">
                        <a:lumMod val="20000"/>
                        <a:lumOff val="80000"/>
                      </a:srgbClr>
                    </a:solidFill>
                  </a:tcPr>
                </a:tc>
                <a:extLst>
                  <a:ext uri="{0D108BD9-81ED-4DB2-BD59-A6C34878D82A}">
                    <a16:rowId xmlns:a16="http://schemas.microsoft.com/office/drawing/2014/main" val="3256551014"/>
                  </a:ext>
                </a:extLst>
              </a:tr>
            </a:tbl>
          </a:graphicData>
        </a:graphic>
      </p:graphicFrame>
      <p:cxnSp>
        <p:nvCxnSpPr>
          <p:cNvPr id="30" name="Straight Connector 29">
            <a:extLst>
              <a:ext uri="{FF2B5EF4-FFF2-40B4-BE49-F238E27FC236}">
                <a16:creationId xmlns:a16="http://schemas.microsoft.com/office/drawing/2014/main" id="{12685877-735A-AD81-B9C1-05B059E7CC4D}"/>
              </a:ext>
            </a:extLst>
          </p:cNvPr>
          <p:cNvCxnSpPr/>
          <p:nvPr/>
        </p:nvCxnSpPr>
        <p:spPr>
          <a:xfrm>
            <a:off x="7499684" y="4413237"/>
            <a:ext cx="1143000" cy="0"/>
          </a:xfrm>
          <a:prstGeom prst="line">
            <a:avLst/>
          </a:prstGeom>
          <a:noFill/>
          <a:ln w="9525" cap="flat" cmpd="sng" algn="ctr">
            <a:solidFill>
              <a:srgbClr val="909090"/>
            </a:solidFill>
            <a:prstDash val="dash"/>
            <a:miter lim="800000"/>
          </a:ln>
          <a:effectLst/>
        </p:spPr>
      </p:cxnSp>
      <p:cxnSp>
        <p:nvCxnSpPr>
          <p:cNvPr id="31" name="Straight Connector 30">
            <a:extLst>
              <a:ext uri="{FF2B5EF4-FFF2-40B4-BE49-F238E27FC236}">
                <a16:creationId xmlns:a16="http://schemas.microsoft.com/office/drawing/2014/main" id="{00E2D708-149B-C9AA-4018-811F58EC31C4}"/>
              </a:ext>
            </a:extLst>
          </p:cNvPr>
          <p:cNvCxnSpPr/>
          <p:nvPr/>
        </p:nvCxnSpPr>
        <p:spPr>
          <a:xfrm>
            <a:off x="7499684" y="4870437"/>
            <a:ext cx="1143000" cy="0"/>
          </a:xfrm>
          <a:prstGeom prst="line">
            <a:avLst/>
          </a:prstGeom>
          <a:noFill/>
          <a:ln w="9525" cap="flat" cmpd="sng" algn="ctr">
            <a:solidFill>
              <a:srgbClr val="909090"/>
            </a:solidFill>
            <a:prstDash val="dash"/>
            <a:miter lim="800000"/>
          </a:ln>
          <a:effectLst/>
        </p:spPr>
      </p:cxnSp>
      <p:graphicFrame>
        <p:nvGraphicFramePr>
          <p:cNvPr id="32" name="Table 31">
            <a:extLst>
              <a:ext uri="{FF2B5EF4-FFF2-40B4-BE49-F238E27FC236}">
                <a16:creationId xmlns:a16="http://schemas.microsoft.com/office/drawing/2014/main" id="{DD455D7B-BB96-B4A2-3450-2E1A39819018}"/>
              </a:ext>
            </a:extLst>
          </p:cNvPr>
          <p:cNvGraphicFramePr>
            <a:graphicFrameLocks noGrp="1"/>
          </p:cNvGraphicFramePr>
          <p:nvPr>
            <p:extLst>
              <p:ext uri="{D42A27DB-BD31-4B8C-83A1-F6EECF244321}">
                <p14:modId xmlns:p14="http://schemas.microsoft.com/office/powerpoint/2010/main" val="3802123162"/>
              </p:ext>
            </p:extLst>
          </p:nvPr>
        </p:nvGraphicFramePr>
        <p:xfrm>
          <a:off x="5442284" y="5064237"/>
          <a:ext cx="1143000" cy="1080000"/>
        </p:xfrm>
        <a:graphic>
          <a:graphicData uri="http://schemas.openxmlformats.org/drawingml/2006/table">
            <a:tbl>
              <a:tblPr firstRow="1" bandRow="1"/>
              <a:tblGrid>
                <a:gridCol w="1143000">
                  <a:extLst>
                    <a:ext uri="{9D8B030D-6E8A-4147-A177-3AD203B41FA5}">
                      <a16:colId xmlns:a16="http://schemas.microsoft.com/office/drawing/2014/main" val="2826660745"/>
                    </a:ext>
                  </a:extLst>
                </a:gridCol>
              </a:tblGrid>
              <a:tr h="36000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BSSMAP</a:t>
                      </a:r>
                    </a:p>
                  </a:txBody>
                  <a:tcPr>
                    <a:lnL w="28575" cap="flat" cmpd="sng" algn="ctr">
                      <a:solidFill>
                        <a:srgbClr val="212121"/>
                      </a:solidFill>
                      <a:prstDash val="solid"/>
                      <a:round/>
                      <a:headEnd type="none" w="med" len="med"/>
                      <a:tailEnd type="none" w="med" len="med"/>
                    </a:lnL>
                    <a:lnR w="28575" cap="flat" cmpd="sng" algn="ctr">
                      <a:solidFill>
                        <a:srgbClr val="212121"/>
                      </a:solidFill>
                      <a:prstDash val="solid"/>
                      <a:round/>
                      <a:headEnd type="none" w="med" len="med"/>
                      <a:tailEnd type="none" w="med" len="med"/>
                    </a:lnR>
                    <a:lnT w="28575" cap="flat" cmpd="sng" algn="ctr">
                      <a:solidFill>
                        <a:srgbClr val="212121"/>
                      </a:solidFill>
                      <a:prstDash val="solid"/>
                      <a:round/>
                      <a:headEnd type="none" w="med" len="med"/>
                      <a:tailEnd type="none" w="med" len="med"/>
                    </a:lnT>
                    <a:lnB w="28575" cap="flat" cmpd="sng" algn="ctr">
                      <a:solidFill>
                        <a:srgbClr val="212121"/>
                      </a:solidFill>
                      <a:prstDash val="solid"/>
                      <a:round/>
                      <a:headEnd type="none" w="med" len="med"/>
                      <a:tailEnd type="none" w="med" len="med"/>
                    </a:lnB>
                    <a:lnTlToBr w="12700" cmpd="sng">
                      <a:noFill/>
                      <a:prstDash val="solid"/>
                    </a:lnTlToBr>
                    <a:lnBlToTr w="12700" cmpd="sng">
                      <a:noFill/>
                      <a:prstDash val="solid"/>
                    </a:lnBlToTr>
                    <a:solidFill>
                      <a:srgbClr val="B84742">
                        <a:lumMod val="20000"/>
                        <a:lumOff val="80000"/>
                      </a:srgbClr>
                    </a:solidFill>
                  </a:tcPr>
                </a:tc>
                <a:extLst>
                  <a:ext uri="{0D108BD9-81ED-4DB2-BD59-A6C34878D82A}">
                    <a16:rowId xmlns:a16="http://schemas.microsoft.com/office/drawing/2014/main" val="1214606234"/>
                  </a:ext>
                </a:extLst>
              </a:tr>
              <a:tr h="36000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SCCP</a:t>
                      </a:r>
                      <a:endParaRPr lang="en-US" sz="1400" b="1" dirty="0"/>
                    </a:p>
                  </a:txBody>
                  <a:tcPr>
                    <a:lnL w="28575" cap="flat" cmpd="sng" algn="ctr">
                      <a:solidFill>
                        <a:srgbClr val="212121"/>
                      </a:solidFill>
                      <a:prstDash val="solid"/>
                      <a:round/>
                      <a:headEnd type="none" w="med" len="med"/>
                      <a:tailEnd type="none" w="med" len="med"/>
                    </a:lnL>
                    <a:lnR w="28575" cap="flat" cmpd="sng" algn="ctr">
                      <a:solidFill>
                        <a:srgbClr val="212121"/>
                      </a:solidFill>
                      <a:prstDash val="solid"/>
                      <a:round/>
                      <a:headEnd type="none" w="med" len="med"/>
                      <a:tailEnd type="none" w="med" len="med"/>
                    </a:lnR>
                    <a:lnT w="28575" cap="flat" cmpd="sng" algn="ctr">
                      <a:solidFill>
                        <a:srgbClr val="212121"/>
                      </a:solidFill>
                      <a:prstDash val="solid"/>
                      <a:round/>
                      <a:headEnd type="none" w="med" len="med"/>
                      <a:tailEnd type="none" w="med" len="med"/>
                    </a:lnT>
                    <a:lnB w="28575" cap="flat" cmpd="sng" algn="ctr">
                      <a:solidFill>
                        <a:srgbClr val="212121"/>
                      </a:solidFill>
                      <a:prstDash val="solid"/>
                      <a:round/>
                      <a:headEnd type="none" w="med" len="med"/>
                      <a:tailEnd type="none" w="med" len="med"/>
                    </a:lnB>
                    <a:lnTlToBr w="12700" cmpd="sng">
                      <a:noFill/>
                      <a:prstDash val="solid"/>
                    </a:lnTlToBr>
                    <a:lnBlToTr w="12700" cmpd="sng">
                      <a:noFill/>
                      <a:prstDash val="solid"/>
                    </a:lnBlToTr>
                    <a:solidFill>
                      <a:srgbClr val="B84742">
                        <a:lumMod val="20000"/>
                        <a:lumOff val="80000"/>
                      </a:srgbClr>
                    </a:solidFill>
                  </a:tcPr>
                </a:tc>
                <a:extLst>
                  <a:ext uri="{0D108BD9-81ED-4DB2-BD59-A6C34878D82A}">
                    <a16:rowId xmlns:a16="http://schemas.microsoft.com/office/drawing/2014/main" val="557096008"/>
                  </a:ext>
                </a:extLst>
              </a:tr>
              <a:tr h="36000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MTP</a:t>
                      </a:r>
                      <a:endParaRPr lang="en-US" sz="1400" b="1" dirty="0"/>
                    </a:p>
                  </a:txBody>
                  <a:tcPr>
                    <a:lnL w="28575" cap="flat" cmpd="sng" algn="ctr">
                      <a:solidFill>
                        <a:srgbClr val="212121"/>
                      </a:solidFill>
                      <a:prstDash val="solid"/>
                      <a:round/>
                      <a:headEnd type="none" w="med" len="med"/>
                      <a:tailEnd type="none" w="med" len="med"/>
                    </a:lnL>
                    <a:lnR w="28575" cap="flat" cmpd="sng" algn="ctr">
                      <a:solidFill>
                        <a:srgbClr val="212121"/>
                      </a:solidFill>
                      <a:prstDash val="solid"/>
                      <a:round/>
                      <a:headEnd type="none" w="med" len="med"/>
                      <a:tailEnd type="none" w="med" len="med"/>
                    </a:lnR>
                    <a:lnT w="28575" cap="flat" cmpd="sng" algn="ctr">
                      <a:solidFill>
                        <a:srgbClr val="212121"/>
                      </a:solidFill>
                      <a:prstDash val="solid"/>
                      <a:round/>
                      <a:headEnd type="none" w="med" len="med"/>
                      <a:tailEnd type="none" w="med" len="med"/>
                    </a:lnT>
                    <a:lnB w="28575" cap="flat" cmpd="sng" algn="ctr">
                      <a:solidFill>
                        <a:srgbClr val="212121"/>
                      </a:solidFill>
                      <a:prstDash val="solid"/>
                      <a:round/>
                      <a:headEnd type="none" w="med" len="med"/>
                      <a:tailEnd type="none" w="med" len="med"/>
                    </a:lnB>
                    <a:lnTlToBr w="12700" cmpd="sng">
                      <a:noFill/>
                      <a:prstDash val="solid"/>
                    </a:lnTlToBr>
                    <a:lnBlToTr w="12700" cmpd="sng">
                      <a:noFill/>
                      <a:prstDash val="solid"/>
                    </a:lnBlToTr>
                    <a:solidFill>
                      <a:srgbClr val="B84742">
                        <a:lumMod val="20000"/>
                        <a:lumOff val="80000"/>
                      </a:srgbClr>
                    </a:solidFill>
                  </a:tcPr>
                </a:tc>
                <a:extLst>
                  <a:ext uri="{0D108BD9-81ED-4DB2-BD59-A6C34878D82A}">
                    <a16:rowId xmlns:a16="http://schemas.microsoft.com/office/drawing/2014/main" val="3256551014"/>
                  </a:ext>
                </a:extLst>
              </a:tr>
            </a:tbl>
          </a:graphicData>
        </a:graphic>
      </p:graphicFrame>
      <p:cxnSp>
        <p:nvCxnSpPr>
          <p:cNvPr id="33" name="Straight Connector 32">
            <a:extLst>
              <a:ext uri="{FF2B5EF4-FFF2-40B4-BE49-F238E27FC236}">
                <a16:creationId xmlns:a16="http://schemas.microsoft.com/office/drawing/2014/main" id="{30E26548-1C68-945E-532A-EA20FA13EB74}"/>
              </a:ext>
            </a:extLst>
          </p:cNvPr>
          <p:cNvCxnSpPr>
            <a:cxnSpLocks/>
            <a:endCxn id="41" idx="2"/>
          </p:cNvCxnSpPr>
          <p:nvPr/>
        </p:nvCxnSpPr>
        <p:spPr>
          <a:xfrm flipV="1">
            <a:off x="3003884" y="3895892"/>
            <a:ext cx="0" cy="2248346"/>
          </a:xfrm>
          <a:prstGeom prst="line">
            <a:avLst/>
          </a:prstGeom>
          <a:noFill/>
          <a:ln w="6350" cap="flat" cmpd="sng" algn="ctr">
            <a:solidFill>
              <a:srgbClr val="909090"/>
            </a:solidFill>
            <a:prstDash val="dash"/>
            <a:miter lim="800000"/>
          </a:ln>
          <a:effectLst/>
        </p:spPr>
      </p:cxnSp>
      <p:cxnSp>
        <p:nvCxnSpPr>
          <p:cNvPr id="34" name="Straight Connector 33">
            <a:extLst>
              <a:ext uri="{FF2B5EF4-FFF2-40B4-BE49-F238E27FC236}">
                <a16:creationId xmlns:a16="http://schemas.microsoft.com/office/drawing/2014/main" id="{FF473390-EC75-241C-A979-7DA4A3C21DBF}"/>
              </a:ext>
            </a:extLst>
          </p:cNvPr>
          <p:cNvCxnSpPr>
            <a:cxnSpLocks/>
            <a:endCxn id="42" idx="2"/>
          </p:cNvCxnSpPr>
          <p:nvPr/>
        </p:nvCxnSpPr>
        <p:spPr>
          <a:xfrm flipV="1">
            <a:off x="6966284" y="3895892"/>
            <a:ext cx="0" cy="2248346"/>
          </a:xfrm>
          <a:prstGeom prst="line">
            <a:avLst/>
          </a:prstGeom>
          <a:noFill/>
          <a:ln w="6350" cap="flat" cmpd="sng" algn="ctr">
            <a:solidFill>
              <a:srgbClr val="909090"/>
            </a:solidFill>
            <a:prstDash val="dash"/>
            <a:miter lim="800000"/>
          </a:ln>
          <a:effectLst/>
        </p:spPr>
      </p:cxnSp>
      <p:cxnSp>
        <p:nvCxnSpPr>
          <p:cNvPr id="35" name="Straight Connector 34">
            <a:extLst>
              <a:ext uri="{FF2B5EF4-FFF2-40B4-BE49-F238E27FC236}">
                <a16:creationId xmlns:a16="http://schemas.microsoft.com/office/drawing/2014/main" id="{92A41E4F-DF44-B910-6D5F-463657E65869}"/>
              </a:ext>
            </a:extLst>
          </p:cNvPr>
          <p:cNvCxnSpPr>
            <a:cxnSpLocks/>
          </p:cNvCxnSpPr>
          <p:nvPr/>
        </p:nvCxnSpPr>
        <p:spPr>
          <a:xfrm flipV="1">
            <a:off x="4985084" y="4870437"/>
            <a:ext cx="0" cy="1273800"/>
          </a:xfrm>
          <a:prstGeom prst="line">
            <a:avLst/>
          </a:prstGeom>
          <a:noFill/>
          <a:ln w="6350" cap="flat" cmpd="sng" algn="ctr">
            <a:solidFill>
              <a:srgbClr val="909090"/>
            </a:solidFill>
            <a:prstDash val="dash"/>
            <a:miter lim="800000"/>
          </a:ln>
          <a:effectLst/>
        </p:spPr>
      </p:cxnSp>
      <p:sp>
        <p:nvSpPr>
          <p:cNvPr id="36" name="TextBox 35">
            <a:extLst>
              <a:ext uri="{FF2B5EF4-FFF2-40B4-BE49-F238E27FC236}">
                <a16:creationId xmlns:a16="http://schemas.microsoft.com/office/drawing/2014/main" id="{86F31A35-971D-F52D-4B26-F18AA418ED44}"/>
              </a:ext>
            </a:extLst>
          </p:cNvPr>
          <p:cNvSpPr txBox="1"/>
          <p:nvPr/>
        </p:nvSpPr>
        <p:spPr>
          <a:xfrm>
            <a:off x="1403684" y="6203559"/>
            <a:ext cx="1600200" cy="338554"/>
          </a:xfrm>
          <a:prstGeom prst="rect">
            <a:avLst/>
          </a:prstGeom>
          <a:noFill/>
        </p:spPr>
        <p:txBody>
          <a:bodyPr wrap="square" rtlCol="0">
            <a:spAutoFit/>
          </a:bodyPr>
          <a:lstStyle/>
          <a:p>
            <a:pPr>
              <a:buClrTx/>
              <a:buFontTx/>
              <a:buNone/>
            </a:pPr>
            <a:r>
              <a:rPr lang="en-US" sz="1600" b="1" kern="1200" dirty="0">
                <a:solidFill>
                  <a:srgbClr val="212121"/>
                </a:solidFill>
                <a:latin typeface="Roboto Condensed"/>
                <a:ea typeface="+mn-ea"/>
                <a:cs typeface="+mn-cs"/>
              </a:rPr>
              <a:t>Mobile Station</a:t>
            </a:r>
          </a:p>
        </p:txBody>
      </p:sp>
      <p:sp>
        <p:nvSpPr>
          <p:cNvPr id="37" name="TextBox 36">
            <a:extLst>
              <a:ext uri="{FF2B5EF4-FFF2-40B4-BE49-F238E27FC236}">
                <a16:creationId xmlns:a16="http://schemas.microsoft.com/office/drawing/2014/main" id="{31EE982A-18E7-20F8-86AD-47A9D3802849}"/>
              </a:ext>
            </a:extLst>
          </p:cNvPr>
          <p:cNvSpPr txBox="1"/>
          <p:nvPr/>
        </p:nvSpPr>
        <p:spPr>
          <a:xfrm>
            <a:off x="3156284" y="6203559"/>
            <a:ext cx="1600200" cy="338554"/>
          </a:xfrm>
          <a:prstGeom prst="rect">
            <a:avLst/>
          </a:prstGeom>
          <a:noFill/>
        </p:spPr>
        <p:txBody>
          <a:bodyPr wrap="square" rtlCol="0">
            <a:spAutoFit/>
          </a:bodyPr>
          <a:lstStyle/>
          <a:p>
            <a:pPr algn="ctr">
              <a:buClrTx/>
              <a:buFontTx/>
              <a:buNone/>
            </a:pPr>
            <a:r>
              <a:rPr lang="en-US" sz="1600" b="1" kern="1200" dirty="0">
                <a:solidFill>
                  <a:srgbClr val="212121"/>
                </a:solidFill>
                <a:latin typeface="Roboto Condensed"/>
                <a:ea typeface="+mn-ea"/>
                <a:cs typeface="+mn-cs"/>
              </a:rPr>
              <a:t>BTS</a:t>
            </a:r>
          </a:p>
        </p:txBody>
      </p:sp>
      <p:sp>
        <p:nvSpPr>
          <p:cNvPr id="38" name="TextBox 37">
            <a:extLst>
              <a:ext uri="{FF2B5EF4-FFF2-40B4-BE49-F238E27FC236}">
                <a16:creationId xmlns:a16="http://schemas.microsoft.com/office/drawing/2014/main" id="{23AE5246-0E4C-DA92-CD7B-31F6987825E4}"/>
              </a:ext>
            </a:extLst>
          </p:cNvPr>
          <p:cNvSpPr txBox="1"/>
          <p:nvPr/>
        </p:nvSpPr>
        <p:spPr>
          <a:xfrm>
            <a:off x="5213684" y="6203559"/>
            <a:ext cx="1600200" cy="338554"/>
          </a:xfrm>
          <a:prstGeom prst="rect">
            <a:avLst/>
          </a:prstGeom>
          <a:noFill/>
        </p:spPr>
        <p:txBody>
          <a:bodyPr wrap="square" rtlCol="0">
            <a:spAutoFit/>
          </a:bodyPr>
          <a:lstStyle/>
          <a:p>
            <a:pPr algn="ctr">
              <a:buClrTx/>
              <a:buFontTx/>
              <a:buNone/>
            </a:pPr>
            <a:r>
              <a:rPr lang="en-US" sz="1600" b="1" kern="1200" dirty="0">
                <a:solidFill>
                  <a:srgbClr val="212121"/>
                </a:solidFill>
                <a:latin typeface="Roboto Condensed"/>
                <a:ea typeface="+mn-ea"/>
                <a:cs typeface="+mn-cs"/>
              </a:rPr>
              <a:t>BSC</a:t>
            </a:r>
          </a:p>
        </p:txBody>
      </p:sp>
      <p:sp>
        <p:nvSpPr>
          <p:cNvPr id="39" name="TextBox 38">
            <a:extLst>
              <a:ext uri="{FF2B5EF4-FFF2-40B4-BE49-F238E27FC236}">
                <a16:creationId xmlns:a16="http://schemas.microsoft.com/office/drawing/2014/main" id="{2A8F9DA6-5BAC-05A7-7237-703667C5F680}"/>
              </a:ext>
            </a:extLst>
          </p:cNvPr>
          <p:cNvSpPr txBox="1"/>
          <p:nvPr/>
        </p:nvSpPr>
        <p:spPr>
          <a:xfrm>
            <a:off x="7271084" y="6203559"/>
            <a:ext cx="1600200" cy="338554"/>
          </a:xfrm>
          <a:prstGeom prst="rect">
            <a:avLst/>
          </a:prstGeom>
          <a:noFill/>
        </p:spPr>
        <p:txBody>
          <a:bodyPr wrap="square" rtlCol="0">
            <a:spAutoFit/>
          </a:bodyPr>
          <a:lstStyle/>
          <a:p>
            <a:pPr algn="ctr">
              <a:buClrTx/>
              <a:buFontTx/>
              <a:buNone/>
            </a:pPr>
            <a:r>
              <a:rPr lang="en-US" sz="1600" b="1" kern="1200" dirty="0">
                <a:solidFill>
                  <a:srgbClr val="212121"/>
                </a:solidFill>
                <a:latin typeface="Roboto Condensed"/>
                <a:ea typeface="+mn-ea"/>
                <a:cs typeface="+mn-cs"/>
              </a:rPr>
              <a:t>MSC</a:t>
            </a:r>
          </a:p>
        </p:txBody>
      </p:sp>
      <p:sp>
        <p:nvSpPr>
          <p:cNvPr id="40" name="TextBox 39">
            <a:extLst>
              <a:ext uri="{FF2B5EF4-FFF2-40B4-BE49-F238E27FC236}">
                <a16:creationId xmlns:a16="http://schemas.microsoft.com/office/drawing/2014/main" id="{F6A86BB9-7DA7-C846-CCA2-CE2563064978}"/>
              </a:ext>
            </a:extLst>
          </p:cNvPr>
          <p:cNvSpPr txBox="1"/>
          <p:nvPr/>
        </p:nvSpPr>
        <p:spPr>
          <a:xfrm>
            <a:off x="4199498" y="4548687"/>
            <a:ext cx="1600200" cy="338554"/>
          </a:xfrm>
          <a:prstGeom prst="rect">
            <a:avLst/>
          </a:prstGeom>
          <a:noFill/>
        </p:spPr>
        <p:txBody>
          <a:bodyPr wrap="square" rtlCol="0">
            <a:spAutoFit/>
          </a:bodyPr>
          <a:lstStyle/>
          <a:p>
            <a:pPr algn="ctr">
              <a:buClrTx/>
              <a:buFontTx/>
              <a:buNone/>
            </a:pPr>
            <a:r>
              <a:rPr lang="en-US" sz="1600" kern="1200" dirty="0" err="1">
                <a:solidFill>
                  <a:srgbClr val="212121"/>
                </a:solidFill>
                <a:latin typeface="Roboto Condensed"/>
                <a:ea typeface="+mn-ea"/>
                <a:cs typeface="+mn-cs"/>
              </a:rPr>
              <a:t>Abis</a:t>
            </a:r>
            <a:endParaRPr lang="en-US" sz="1600" kern="1200" dirty="0">
              <a:solidFill>
                <a:srgbClr val="212121"/>
              </a:solidFill>
              <a:latin typeface="Roboto Condensed"/>
              <a:ea typeface="+mn-ea"/>
              <a:cs typeface="+mn-cs"/>
            </a:endParaRPr>
          </a:p>
        </p:txBody>
      </p:sp>
      <p:sp>
        <p:nvSpPr>
          <p:cNvPr id="41" name="TextBox 40">
            <a:extLst>
              <a:ext uri="{FF2B5EF4-FFF2-40B4-BE49-F238E27FC236}">
                <a16:creationId xmlns:a16="http://schemas.microsoft.com/office/drawing/2014/main" id="{8CD26584-8000-6989-0FC4-9CCDC2249271}"/>
              </a:ext>
            </a:extLst>
          </p:cNvPr>
          <p:cNvSpPr txBox="1"/>
          <p:nvPr/>
        </p:nvSpPr>
        <p:spPr>
          <a:xfrm>
            <a:off x="2203784" y="3557338"/>
            <a:ext cx="1600200" cy="338554"/>
          </a:xfrm>
          <a:prstGeom prst="rect">
            <a:avLst/>
          </a:prstGeom>
          <a:noFill/>
        </p:spPr>
        <p:txBody>
          <a:bodyPr wrap="square" rtlCol="0">
            <a:spAutoFit/>
          </a:bodyPr>
          <a:lstStyle/>
          <a:p>
            <a:pPr algn="ctr">
              <a:buClrTx/>
              <a:buFontTx/>
              <a:buNone/>
            </a:pPr>
            <a:r>
              <a:rPr lang="en-US" sz="1600" kern="1200" dirty="0">
                <a:solidFill>
                  <a:srgbClr val="212121"/>
                </a:solidFill>
                <a:latin typeface="Roboto Condensed"/>
                <a:ea typeface="+mn-ea"/>
                <a:cs typeface="+mn-cs"/>
              </a:rPr>
              <a:t>Um</a:t>
            </a:r>
          </a:p>
        </p:txBody>
      </p:sp>
      <p:sp>
        <p:nvSpPr>
          <p:cNvPr id="42" name="TextBox 41">
            <a:extLst>
              <a:ext uri="{FF2B5EF4-FFF2-40B4-BE49-F238E27FC236}">
                <a16:creationId xmlns:a16="http://schemas.microsoft.com/office/drawing/2014/main" id="{78C199B9-5F80-E5EB-598F-2BF43C2B019A}"/>
              </a:ext>
            </a:extLst>
          </p:cNvPr>
          <p:cNvSpPr txBox="1"/>
          <p:nvPr/>
        </p:nvSpPr>
        <p:spPr>
          <a:xfrm>
            <a:off x="6166184" y="3557338"/>
            <a:ext cx="1600200" cy="338554"/>
          </a:xfrm>
          <a:prstGeom prst="rect">
            <a:avLst/>
          </a:prstGeom>
          <a:noFill/>
        </p:spPr>
        <p:txBody>
          <a:bodyPr wrap="square" rtlCol="0">
            <a:spAutoFit/>
          </a:bodyPr>
          <a:lstStyle/>
          <a:p>
            <a:pPr algn="ctr">
              <a:buClrTx/>
              <a:buFontTx/>
              <a:buNone/>
            </a:pPr>
            <a:r>
              <a:rPr lang="en-US" sz="1600" kern="1200" dirty="0">
                <a:solidFill>
                  <a:srgbClr val="212121"/>
                </a:solidFill>
                <a:latin typeface="Roboto Condensed"/>
                <a:ea typeface="+mn-ea"/>
                <a:cs typeface="+mn-cs"/>
              </a:rPr>
              <a:t>A</a:t>
            </a:r>
          </a:p>
        </p:txBody>
      </p:sp>
      <p:sp>
        <p:nvSpPr>
          <p:cNvPr id="43" name="TextBox 42">
            <a:extLst>
              <a:ext uri="{FF2B5EF4-FFF2-40B4-BE49-F238E27FC236}">
                <a16:creationId xmlns:a16="http://schemas.microsoft.com/office/drawing/2014/main" id="{EDEC5FA6-F1FD-AF47-737C-B3DC99D4C9B2}"/>
              </a:ext>
            </a:extLst>
          </p:cNvPr>
          <p:cNvSpPr txBox="1"/>
          <p:nvPr/>
        </p:nvSpPr>
        <p:spPr>
          <a:xfrm>
            <a:off x="679783" y="4424893"/>
            <a:ext cx="937077" cy="584775"/>
          </a:xfrm>
          <a:prstGeom prst="rect">
            <a:avLst/>
          </a:prstGeom>
          <a:noFill/>
        </p:spPr>
        <p:txBody>
          <a:bodyPr wrap="square" rtlCol="0">
            <a:spAutoFit/>
          </a:bodyPr>
          <a:lstStyle/>
          <a:p>
            <a:pPr algn="ctr">
              <a:buClrTx/>
              <a:buFontTx/>
              <a:buNone/>
            </a:pPr>
            <a:r>
              <a:rPr lang="en-US" sz="1600" kern="1200" dirty="0">
                <a:solidFill>
                  <a:srgbClr val="212121"/>
                </a:solidFill>
                <a:latin typeface="Roboto Condensed"/>
                <a:ea typeface="+mn-ea"/>
                <a:cs typeface="+mn-cs"/>
              </a:rPr>
              <a:t>GSM </a:t>
            </a:r>
          </a:p>
          <a:p>
            <a:pPr algn="ctr">
              <a:buClrTx/>
              <a:buFontTx/>
              <a:buNone/>
            </a:pPr>
            <a:r>
              <a:rPr lang="en-US" sz="1600" kern="1200" dirty="0">
                <a:solidFill>
                  <a:srgbClr val="212121"/>
                </a:solidFill>
                <a:latin typeface="Roboto Condensed"/>
                <a:ea typeface="+mn-ea"/>
                <a:cs typeface="+mn-cs"/>
              </a:rPr>
              <a:t>Layer 3</a:t>
            </a:r>
          </a:p>
        </p:txBody>
      </p:sp>
      <p:sp>
        <p:nvSpPr>
          <p:cNvPr id="44" name="TextBox 43">
            <a:extLst>
              <a:ext uri="{FF2B5EF4-FFF2-40B4-BE49-F238E27FC236}">
                <a16:creationId xmlns:a16="http://schemas.microsoft.com/office/drawing/2014/main" id="{4257805D-0E6A-A252-14DC-27685011505F}"/>
              </a:ext>
            </a:extLst>
          </p:cNvPr>
          <p:cNvSpPr txBox="1"/>
          <p:nvPr/>
        </p:nvSpPr>
        <p:spPr>
          <a:xfrm>
            <a:off x="687496" y="5446283"/>
            <a:ext cx="937077" cy="338554"/>
          </a:xfrm>
          <a:prstGeom prst="rect">
            <a:avLst/>
          </a:prstGeom>
          <a:noFill/>
        </p:spPr>
        <p:txBody>
          <a:bodyPr wrap="square" rtlCol="0">
            <a:spAutoFit/>
          </a:bodyPr>
          <a:lstStyle/>
          <a:p>
            <a:pPr algn="ctr">
              <a:buClrTx/>
              <a:buFontTx/>
              <a:buNone/>
            </a:pPr>
            <a:r>
              <a:rPr lang="en-US" sz="1600" kern="1200" dirty="0">
                <a:solidFill>
                  <a:srgbClr val="212121"/>
                </a:solidFill>
                <a:latin typeface="Roboto Condensed"/>
                <a:ea typeface="+mn-ea"/>
                <a:cs typeface="+mn-cs"/>
              </a:rPr>
              <a:t> Layer 2</a:t>
            </a:r>
          </a:p>
        </p:txBody>
      </p:sp>
      <p:sp>
        <p:nvSpPr>
          <p:cNvPr id="45" name="TextBox 44">
            <a:extLst>
              <a:ext uri="{FF2B5EF4-FFF2-40B4-BE49-F238E27FC236}">
                <a16:creationId xmlns:a16="http://schemas.microsoft.com/office/drawing/2014/main" id="{BCDB96B8-A6DB-3553-B10E-E5F0DA799182}"/>
              </a:ext>
            </a:extLst>
          </p:cNvPr>
          <p:cNvSpPr txBox="1"/>
          <p:nvPr/>
        </p:nvSpPr>
        <p:spPr>
          <a:xfrm>
            <a:off x="679783" y="5809584"/>
            <a:ext cx="937077" cy="338554"/>
          </a:xfrm>
          <a:prstGeom prst="rect">
            <a:avLst/>
          </a:prstGeom>
          <a:noFill/>
        </p:spPr>
        <p:txBody>
          <a:bodyPr wrap="square" rtlCol="0">
            <a:spAutoFit/>
          </a:bodyPr>
          <a:lstStyle/>
          <a:p>
            <a:pPr algn="ctr">
              <a:buClrTx/>
              <a:buFontTx/>
              <a:buNone/>
            </a:pPr>
            <a:r>
              <a:rPr lang="en-US" sz="1600" kern="1200" dirty="0">
                <a:solidFill>
                  <a:srgbClr val="212121"/>
                </a:solidFill>
                <a:latin typeface="Roboto Condensed"/>
                <a:ea typeface="+mn-ea"/>
                <a:cs typeface="+mn-cs"/>
              </a:rPr>
              <a:t> Layer 1</a:t>
            </a:r>
          </a:p>
        </p:txBody>
      </p:sp>
    </p:spTree>
    <p:extLst>
      <p:ext uri="{BB962C8B-B14F-4D97-AF65-F5344CB8AC3E}">
        <p14:creationId xmlns:p14="http://schemas.microsoft.com/office/powerpoint/2010/main" val="338766325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r>
              <a:rPr lang="en-US" sz="3067" dirty="0">
                <a:solidFill>
                  <a:srgbClr val="00A4B6"/>
                </a:solidFill>
                <a:latin typeface="Cambria" panose="02040503050406030204" pitchFamily="18" charset="0"/>
                <a:ea typeface="Cambria" panose="02040503050406030204" pitchFamily="18" charset="0"/>
                <a:cs typeface="Proxima Nova"/>
                <a:sym typeface="Proxima Nova"/>
              </a:rPr>
              <a:t>Network Aspect in GSM: Signaling Protocol Structure</a:t>
            </a:r>
          </a:p>
        </p:txBody>
      </p:sp>
      <p:sp>
        <p:nvSpPr>
          <p:cNvPr id="25" name="Content Placeholder 24">
            <a:extLst>
              <a:ext uri="{FF2B5EF4-FFF2-40B4-BE49-F238E27FC236}">
                <a16:creationId xmlns:a16="http://schemas.microsoft.com/office/drawing/2014/main" id="{CF745737-EEBE-DF34-CB95-DA0B0679F08A}"/>
              </a:ext>
            </a:extLst>
          </p:cNvPr>
          <p:cNvSpPr txBox="1">
            <a:spLocks/>
          </p:cNvSpPr>
          <p:nvPr/>
        </p:nvSpPr>
        <p:spPr>
          <a:xfrm>
            <a:off x="131180" y="954884"/>
            <a:ext cx="11929641" cy="5590565"/>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rgbClr val="5430AA"/>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5430AA"/>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5430AA"/>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5430AA"/>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5430AA"/>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r>
              <a:rPr kumimoji="0" lang="en-IN"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GSM signalling protocol is categorized into </a:t>
            </a:r>
            <a:r>
              <a:rPr kumimoji="0" lang="en-IN" sz="24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three</a:t>
            </a:r>
            <a:r>
              <a:rPr kumimoji="0" lang="en-IN"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general layers:</a:t>
            </a:r>
          </a:p>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r>
              <a:rPr kumimoji="0" lang="en-IN" sz="2400" b="1"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Layer 1</a:t>
            </a:r>
            <a:r>
              <a:rPr kumimoji="0" lang="en-IN"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 </a:t>
            </a:r>
            <a:r>
              <a:rPr kumimoji="0" lang="en-IN" sz="24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physical layer: </a:t>
            </a:r>
            <a:r>
              <a:rPr kumimoji="0" lang="en-IN"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It uses the </a:t>
            </a:r>
            <a:r>
              <a:rPr kumimoji="0" lang="en-IN" sz="24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channel structures </a:t>
            </a:r>
            <a:r>
              <a:rPr kumimoji="0" lang="en-IN"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over the </a:t>
            </a:r>
            <a:r>
              <a:rPr kumimoji="0" lang="en-IN" sz="24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air interface</a:t>
            </a:r>
            <a:r>
              <a:rPr kumimoji="0" lang="en-IN"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a:t>
            </a:r>
          </a:p>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r>
              <a:rPr kumimoji="0" lang="en-IN" sz="2400" b="1"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Layer 2</a:t>
            </a:r>
            <a:r>
              <a:rPr kumimoji="0" lang="en-IN"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 </a:t>
            </a:r>
            <a:r>
              <a:rPr kumimoji="0" lang="en-IN" sz="24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The data-link layer: </a:t>
            </a:r>
            <a:r>
              <a:rPr kumimoji="0" lang="en-IN"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Across the </a:t>
            </a:r>
            <a:r>
              <a:rPr kumimoji="0" lang="en-IN" sz="24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Um interface</a:t>
            </a:r>
            <a:r>
              <a:rPr kumimoji="0" lang="en-IN"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the data-link layer is a modified version of the Link access protocol for the D channel (LAP-D) protocol used in ISDN, called Link access protocol on the Dm channel (LAP-Dm). Across the A interface, the Message Transfer Part (MTP), Layer 2 of SS7 is used.</a:t>
            </a:r>
          </a:p>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endParaRPr kumimoji="0" lang="en-IN" sz="2400" b="0" i="0" u="none" strike="noStrike" kern="1200" cap="none" spc="0" normalizeH="0" baseline="0" noProof="0" dirty="0">
              <a:ln>
                <a:noFill/>
              </a:ln>
              <a:solidFill>
                <a:srgbClr val="212121"/>
              </a:solidFill>
              <a:effectLst/>
              <a:uLnTx/>
              <a:uFillTx/>
              <a:latin typeface="Roboto Condensed"/>
              <a:ea typeface="+mn-ea"/>
              <a:cs typeface="+mn-cs"/>
            </a:endParaRPr>
          </a:p>
        </p:txBody>
      </p:sp>
      <p:graphicFrame>
        <p:nvGraphicFramePr>
          <p:cNvPr id="26" name="Table 25">
            <a:extLst>
              <a:ext uri="{FF2B5EF4-FFF2-40B4-BE49-F238E27FC236}">
                <a16:creationId xmlns:a16="http://schemas.microsoft.com/office/drawing/2014/main" id="{E61CE180-345D-72F2-98EA-101C895ED6BC}"/>
              </a:ext>
            </a:extLst>
          </p:cNvPr>
          <p:cNvGraphicFramePr>
            <a:graphicFrameLocks noGrp="1"/>
          </p:cNvGraphicFramePr>
          <p:nvPr/>
        </p:nvGraphicFramePr>
        <p:xfrm>
          <a:off x="1556084" y="4032237"/>
          <a:ext cx="1143000" cy="2112000"/>
        </p:xfrm>
        <a:graphic>
          <a:graphicData uri="http://schemas.openxmlformats.org/drawingml/2006/table">
            <a:tbl>
              <a:tblPr firstRow="1" bandRow="1"/>
              <a:tblGrid>
                <a:gridCol w="1143000">
                  <a:extLst>
                    <a:ext uri="{9D8B030D-6E8A-4147-A177-3AD203B41FA5}">
                      <a16:colId xmlns:a16="http://schemas.microsoft.com/office/drawing/2014/main" val="2826660745"/>
                    </a:ext>
                  </a:extLst>
                </a:gridCol>
              </a:tblGrid>
              <a:tr h="136800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CM</a:t>
                      </a:r>
                    </a:p>
                    <a:p>
                      <a:pPr algn="ctr"/>
                      <a:endParaRPr lang="en-US" sz="1400" dirty="0"/>
                    </a:p>
                    <a:p>
                      <a:pPr algn="ctr"/>
                      <a:r>
                        <a:rPr lang="en-US" sz="1400" dirty="0"/>
                        <a:t>MM</a:t>
                      </a:r>
                    </a:p>
                    <a:p>
                      <a:pPr algn="ctr"/>
                      <a:endParaRPr lang="en-US" sz="1400" dirty="0"/>
                    </a:p>
                    <a:p>
                      <a:pPr algn="ctr"/>
                      <a:r>
                        <a:rPr lang="en-US" sz="1400" dirty="0"/>
                        <a:t>RR</a:t>
                      </a:r>
                      <a:endParaRPr lang="en-US" sz="1400" b="1" dirty="0"/>
                    </a:p>
                  </a:txBody>
                  <a:tcPr>
                    <a:lnL w="28575" cap="flat" cmpd="sng" algn="ctr">
                      <a:solidFill>
                        <a:srgbClr val="212121"/>
                      </a:solidFill>
                      <a:prstDash val="solid"/>
                      <a:round/>
                      <a:headEnd type="none" w="med" len="med"/>
                      <a:tailEnd type="none" w="med" len="med"/>
                    </a:lnL>
                    <a:lnR w="28575" cap="flat" cmpd="sng" algn="ctr">
                      <a:solidFill>
                        <a:srgbClr val="212121"/>
                      </a:solidFill>
                      <a:prstDash val="solid"/>
                      <a:round/>
                      <a:headEnd type="none" w="med" len="med"/>
                      <a:tailEnd type="none" w="med" len="med"/>
                    </a:lnR>
                    <a:lnT w="28575" cap="flat" cmpd="sng" algn="ctr">
                      <a:solidFill>
                        <a:srgbClr val="212121"/>
                      </a:solidFill>
                      <a:prstDash val="solid"/>
                      <a:round/>
                      <a:headEnd type="none" w="med" len="med"/>
                      <a:tailEnd type="none" w="med" len="med"/>
                    </a:lnT>
                    <a:lnB w="28575" cap="flat" cmpd="sng" algn="ctr">
                      <a:solidFill>
                        <a:srgbClr val="212121"/>
                      </a:solidFill>
                      <a:prstDash val="solid"/>
                      <a:round/>
                      <a:headEnd type="none" w="med" len="med"/>
                      <a:tailEnd type="none" w="med" len="med"/>
                    </a:lnB>
                    <a:lnTlToBr w="12700" cmpd="sng">
                      <a:noFill/>
                      <a:prstDash val="solid"/>
                    </a:lnTlToBr>
                    <a:lnBlToTr w="12700" cmpd="sng">
                      <a:noFill/>
                      <a:prstDash val="solid"/>
                    </a:lnBlToTr>
                    <a:solidFill>
                      <a:srgbClr val="909090">
                        <a:lumMod val="20000"/>
                        <a:lumOff val="80000"/>
                      </a:srgbClr>
                    </a:solidFill>
                  </a:tcPr>
                </a:tc>
                <a:extLst>
                  <a:ext uri="{0D108BD9-81ED-4DB2-BD59-A6C34878D82A}">
                    <a16:rowId xmlns:a16="http://schemas.microsoft.com/office/drawing/2014/main" val="1214606234"/>
                  </a:ext>
                </a:extLst>
              </a:tr>
              <a:tr h="37200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err="1"/>
                        <a:t>LAPDm</a:t>
                      </a:r>
                      <a:endParaRPr lang="en-US" sz="1400" b="1" dirty="0"/>
                    </a:p>
                  </a:txBody>
                  <a:tcPr>
                    <a:lnL w="28575" cap="flat" cmpd="sng" algn="ctr">
                      <a:solidFill>
                        <a:srgbClr val="212121"/>
                      </a:solidFill>
                      <a:prstDash val="solid"/>
                      <a:round/>
                      <a:headEnd type="none" w="med" len="med"/>
                      <a:tailEnd type="none" w="med" len="med"/>
                    </a:lnL>
                    <a:lnR w="28575" cap="flat" cmpd="sng" algn="ctr">
                      <a:solidFill>
                        <a:srgbClr val="212121"/>
                      </a:solidFill>
                      <a:prstDash val="solid"/>
                      <a:round/>
                      <a:headEnd type="none" w="med" len="med"/>
                      <a:tailEnd type="none" w="med" len="med"/>
                    </a:lnR>
                    <a:lnT w="28575" cap="flat" cmpd="sng" algn="ctr">
                      <a:solidFill>
                        <a:srgbClr val="212121"/>
                      </a:solidFill>
                      <a:prstDash val="solid"/>
                      <a:round/>
                      <a:headEnd type="none" w="med" len="med"/>
                      <a:tailEnd type="none" w="med" len="med"/>
                    </a:lnT>
                    <a:lnB w="28575" cap="flat" cmpd="sng" algn="ctr">
                      <a:solidFill>
                        <a:srgbClr val="212121"/>
                      </a:solidFill>
                      <a:prstDash val="solid"/>
                      <a:round/>
                      <a:headEnd type="none" w="med" len="med"/>
                      <a:tailEnd type="none" w="med" len="med"/>
                    </a:lnB>
                    <a:lnTlToBr w="12700" cmpd="sng">
                      <a:noFill/>
                      <a:prstDash val="solid"/>
                    </a:lnTlToBr>
                    <a:lnBlToTr w="12700" cmpd="sng">
                      <a:noFill/>
                      <a:prstDash val="solid"/>
                    </a:lnBlToTr>
                    <a:solidFill>
                      <a:srgbClr val="909090">
                        <a:lumMod val="20000"/>
                        <a:lumOff val="80000"/>
                      </a:srgbClr>
                    </a:solidFill>
                  </a:tcPr>
                </a:tc>
                <a:extLst>
                  <a:ext uri="{0D108BD9-81ED-4DB2-BD59-A6C34878D82A}">
                    <a16:rowId xmlns:a16="http://schemas.microsoft.com/office/drawing/2014/main" val="557096008"/>
                  </a:ext>
                </a:extLst>
              </a:tr>
              <a:tr h="37200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TDMA</a:t>
                      </a:r>
                      <a:endParaRPr lang="en-US" sz="1400" b="1" dirty="0"/>
                    </a:p>
                  </a:txBody>
                  <a:tcPr>
                    <a:lnL w="28575" cap="flat" cmpd="sng" algn="ctr">
                      <a:solidFill>
                        <a:srgbClr val="212121"/>
                      </a:solidFill>
                      <a:prstDash val="solid"/>
                      <a:round/>
                      <a:headEnd type="none" w="med" len="med"/>
                      <a:tailEnd type="none" w="med" len="med"/>
                    </a:lnL>
                    <a:lnR w="28575" cap="flat" cmpd="sng" algn="ctr">
                      <a:solidFill>
                        <a:srgbClr val="212121"/>
                      </a:solidFill>
                      <a:prstDash val="solid"/>
                      <a:round/>
                      <a:headEnd type="none" w="med" len="med"/>
                      <a:tailEnd type="none" w="med" len="med"/>
                    </a:lnR>
                    <a:lnT w="28575" cap="flat" cmpd="sng" algn="ctr">
                      <a:solidFill>
                        <a:srgbClr val="212121"/>
                      </a:solidFill>
                      <a:prstDash val="solid"/>
                      <a:round/>
                      <a:headEnd type="none" w="med" len="med"/>
                      <a:tailEnd type="none" w="med" len="med"/>
                    </a:lnT>
                    <a:lnB w="28575" cap="flat" cmpd="sng" algn="ctr">
                      <a:solidFill>
                        <a:srgbClr val="212121"/>
                      </a:solidFill>
                      <a:prstDash val="solid"/>
                      <a:round/>
                      <a:headEnd type="none" w="med" len="med"/>
                      <a:tailEnd type="none" w="med" len="med"/>
                    </a:lnB>
                    <a:lnTlToBr w="12700" cmpd="sng">
                      <a:noFill/>
                      <a:prstDash val="solid"/>
                    </a:lnTlToBr>
                    <a:lnBlToTr w="12700" cmpd="sng">
                      <a:noFill/>
                      <a:prstDash val="solid"/>
                    </a:lnBlToTr>
                    <a:solidFill>
                      <a:srgbClr val="909090">
                        <a:lumMod val="20000"/>
                        <a:lumOff val="80000"/>
                      </a:srgbClr>
                    </a:solidFill>
                  </a:tcPr>
                </a:tc>
                <a:extLst>
                  <a:ext uri="{0D108BD9-81ED-4DB2-BD59-A6C34878D82A}">
                    <a16:rowId xmlns:a16="http://schemas.microsoft.com/office/drawing/2014/main" val="3256551014"/>
                  </a:ext>
                </a:extLst>
              </a:tr>
            </a:tbl>
          </a:graphicData>
        </a:graphic>
      </p:graphicFrame>
      <p:cxnSp>
        <p:nvCxnSpPr>
          <p:cNvPr id="27" name="Straight Connector 26">
            <a:extLst>
              <a:ext uri="{FF2B5EF4-FFF2-40B4-BE49-F238E27FC236}">
                <a16:creationId xmlns:a16="http://schemas.microsoft.com/office/drawing/2014/main" id="{49FF1186-1D9A-E932-9B36-D8329ED5AE32}"/>
              </a:ext>
            </a:extLst>
          </p:cNvPr>
          <p:cNvCxnSpPr/>
          <p:nvPr/>
        </p:nvCxnSpPr>
        <p:spPr>
          <a:xfrm>
            <a:off x="1556084" y="4413237"/>
            <a:ext cx="1143000" cy="0"/>
          </a:xfrm>
          <a:prstGeom prst="line">
            <a:avLst/>
          </a:prstGeom>
          <a:noFill/>
          <a:ln w="9525" cap="flat" cmpd="sng" algn="ctr">
            <a:solidFill>
              <a:srgbClr val="909090"/>
            </a:solidFill>
            <a:prstDash val="dash"/>
            <a:miter lim="800000"/>
          </a:ln>
          <a:effectLst/>
        </p:spPr>
      </p:cxnSp>
      <p:cxnSp>
        <p:nvCxnSpPr>
          <p:cNvPr id="28" name="Straight Connector 27">
            <a:extLst>
              <a:ext uri="{FF2B5EF4-FFF2-40B4-BE49-F238E27FC236}">
                <a16:creationId xmlns:a16="http://schemas.microsoft.com/office/drawing/2014/main" id="{DD89292A-3D36-E8DD-6752-DB13F0C78611}"/>
              </a:ext>
            </a:extLst>
          </p:cNvPr>
          <p:cNvCxnSpPr/>
          <p:nvPr/>
        </p:nvCxnSpPr>
        <p:spPr>
          <a:xfrm>
            <a:off x="1556084" y="4870437"/>
            <a:ext cx="1143000" cy="0"/>
          </a:xfrm>
          <a:prstGeom prst="line">
            <a:avLst/>
          </a:prstGeom>
          <a:noFill/>
          <a:ln w="9525" cap="flat" cmpd="sng" algn="ctr">
            <a:solidFill>
              <a:srgbClr val="909090"/>
            </a:solidFill>
            <a:prstDash val="dash"/>
            <a:miter lim="800000"/>
          </a:ln>
          <a:effectLst/>
        </p:spPr>
      </p:cxnSp>
      <p:graphicFrame>
        <p:nvGraphicFramePr>
          <p:cNvPr id="29" name="Table 28">
            <a:extLst>
              <a:ext uri="{FF2B5EF4-FFF2-40B4-BE49-F238E27FC236}">
                <a16:creationId xmlns:a16="http://schemas.microsoft.com/office/drawing/2014/main" id="{BFF64B43-BFA5-C20A-9708-D2A711D84E5C}"/>
              </a:ext>
            </a:extLst>
          </p:cNvPr>
          <p:cNvGraphicFramePr>
            <a:graphicFrameLocks noGrp="1"/>
          </p:cNvGraphicFramePr>
          <p:nvPr/>
        </p:nvGraphicFramePr>
        <p:xfrm>
          <a:off x="3384884" y="5064237"/>
          <a:ext cx="1143000" cy="1080000"/>
        </p:xfrm>
        <a:graphic>
          <a:graphicData uri="http://schemas.openxmlformats.org/drawingml/2006/table">
            <a:tbl>
              <a:tblPr firstRow="1" bandRow="1"/>
              <a:tblGrid>
                <a:gridCol w="1143000">
                  <a:extLst>
                    <a:ext uri="{9D8B030D-6E8A-4147-A177-3AD203B41FA5}">
                      <a16:colId xmlns:a16="http://schemas.microsoft.com/office/drawing/2014/main" val="2826660745"/>
                    </a:ext>
                  </a:extLst>
                </a:gridCol>
              </a:tblGrid>
              <a:tr h="36000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RR</a:t>
                      </a:r>
                    </a:p>
                  </a:txBody>
                  <a:tcPr>
                    <a:lnL w="28575" cap="flat" cmpd="sng" algn="ctr">
                      <a:solidFill>
                        <a:srgbClr val="212121"/>
                      </a:solidFill>
                      <a:prstDash val="solid"/>
                      <a:round/>
                      <a:headEnd type="none" w="med" len="med"/>
                      <a:tailEnd type="none" w="med" len="med"/>
                    </a:lnL>
                    <a:lnR w="28575" cap="flat" cmpd="sng" algn="ctr">
                      <a:solidFill>
                        <a:srgbClr val="212121"/>
                      </a:solidFill>
                      <a:prstDash val="solid"/>
                      <a:round/>
                      <a:headEnd type="none" w="med" len="med"/>
                      <a:tailEnd type="none" w="med" len="med"/>
                    </a:lnR>
                    <a:lnT w="28575" cap="flat" cmpd="sng" algn="ctr">
                      <a:solidFill>
                        <a:srgbClr val="212121"/>
                      </a:solidFill>
                      <a:prstDash val="solid"/>
                      <a:round/>
                      <a:headEnd type="none" w="med" len="med"/>
                      <a:tailEnd type="none" w="med" len="med"/>
                    </a:lnT>
                    <a:lnB w="28575" cap="flat" cmpd="sng" algn="ctr">
                      <a:solidFill>
                        <a:srgbClr val="212121"/>
                      </a:solidFill>
                      <a:prstDash val="solid"/>
                      <a:round/>
                      <a:headEnd type="none" w="med" len="med"/>
                      <a:tailEnd type="none" w="med" len="med"/>
                    </a:lnB>
                    <a:lnTlToBr w="12700" cmpd="sng">
                      <a:noFill/>
                      <a:prstDash val="solid"/>
                    </a:lnTlToBr>
                    <a:lnBlToTr w="12700" cmpd="sng">
                      <a:noFill/>
                      <a:prstDash val="solid"/>
                    </a:lnBlToTr>
                    <a:solidFill>
                      <a:srgbClr val="8BC145">
                        <a:lumMod val="20000"/>
                        <a:lumOff val="80000"/>
                      </a:srgbClr>
                    </a:solidFill>
                  </a:tcPr>
                </a:tc>
                <a:extLst>
                  <a:ext uri="{0D108BD9-81ED-4DB2-BD59-A6C34878D82A}">
                    <a16:rowId xmlns:a16="http://schemas.microsoft.com/office/drawing/2014/main" val="1214606234"/>
                  </a:ext>
                </a:extLst>
              </a:tr>
              <a:tr h="36000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err="1"/>
                        <a:t>LAPDm</a:t>
                      </a:r>
                      <a:endParaRPr lang="en-US" sz="1400" b="1" dirty="0"/>
                    </a:p>
                  </a:txBody>
                  <a:tcPr>
                    <a:lnL w="28575" cap="flat" cmpd="sng" algn="ctr">
                      <a:solidFill>
                        <a:srgbClr val="212121"/>
                      </a:solidFill>
                      <a:prstDash val="solid"/>
                      <a:round/>
                      <a:headEnd type="none" w="med" len="med"/>
                      <a:tailEnd type="none" w="med" len="med"/>
                    </a:lnL>
                    <a:lnR w="28575" cap="flat" cmpd="sng" algn="ctr">
                      <a:solidFill>
                        <a:srgbClr val="212121"/>
                      </a:solidFill>
                      <a:prstDash val="solid"/>
                      <a:round/>
                      <a:headEnd type="none" w="med" len="med"/>
                      <a:tailEnd type="none" w="med" len="med"/>
                    </a:lnR>
                    <a:lnT w="28575" cap="flat" cmpd="sng" algn="ctr">
                      <a:solidFill>
                        <a:srgbClr val="212121"/>
                      </a:solidFill>
                      <a:prstDash val="solid"/>
                      <a:round/>
                      <a:headEnd type="none" w="med" len="med"/>
                      <a:tailEnd type="none" w="med" len="med"/>
                    </a:lnT>
                    <a:lnB w="28575" cap="flat" cmpd="sng" algn="ctr">
                      <a:solidFill>
                        <a:srgbClr val="212121"/>
                      </a:solidFill>
                      <a:prstDash val="solid"/>
                      <a:round/>
                      <a:headEnd type="none" w="med" len="med"/>
                      <a:tailEnd type="none" w="med" len="med"/>
                    </a:lnB>
                    <a:lnTlToBr w="12700" cmpd="sng">
                      <a:noFill/>
                      <a:prstDash val="solid"/>
                    </a:lnTlToBr>
                    <a:lnBlToTr w="12700" cmpd="sng">
                      <a:noFill/>
                      <a:prstDash val="solid"/>
                    </a:lnBlToTr>
                    <a:solidFill>
                      <a:srgbClr val="8BC145">
                        <a:lumMod val="20000"/>
                        <a:lumOff val="80000"/>
                      </a:srgbClr>
                    </a:solidFill>
                  </a:tcPr>
                </a:tc>
                <a:extLst>
                  <a:ext uri="{0D108BD9-81ED-4DB2-BD59-A6C34878D82A}">
                    <a16:rowId xmlns:a16="http://schemas.microsoft.com/office/drawing/2014/main" val="557096008"/>
                  </a:ext>
                </a:extLst>
              </a:tr>
              <a:tr h="36000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TDMA</a:t>
                      </a:r>
                      <a:endParaRPr lang="en-US" sz="1400" b="1" dirty="0"/>
                    </a:p>
                  </a:txBody>
                  <a:tcPr>
                    <a:lnL w="28575" cap="flat" cmpd="sng" algn="ctr">
                      <a:solidFill>
                        <a:srgbClr val="212121"/>
                      </a:solidFill>
                      <a:prstDash val="solid"/>
                      <a:round/>
                      <a:headEnd type="none" w="med" len="med"/>
                      <a:tailEnd type="none" w="med" len="med"/>
                    </a:lnL>
                    <a:lnR w="28575" cap="flat" cmpd="sng" algn="ctr">
                      <a:solidFill>
                        <a:srgbClr val="212121"/>
                      </a:solidFill>
                      <a:prstDash val="solid"/>
                      <a:round/>
                      <a:headEnd type="none" w="med" len="med"/>
                      <a:tailEnd type="none" w="med" len="med"/>
                    </a:lnR>
                    <a:lnT w="28575" cap="flat" cmpd="sng" algn="ctr">
                      <a:solidFill>
                        <a:srgbClr val="212121"/>
                      </a:solidFill>
                      <a:prstDash val="solid"/>
                      <a:round/>
                      <a:headEnd type="none" w="med" len="med"/>
                      <a:tailEnd type="none" w="med" len="med"/>
                    </a:lnT>
                    <a:lnB w="28575" cap="flat" cmpd="sng" algn="ctr">
                      <a:solidFill>
                        <a:srgbClr val="212121"/>
                      </a:solidFill>
                      <a:prstDash val="solid"/>
                      <a:round/>
                      <a:headEnd type="none" w="med" len="med"/>
                      <a:tailEnd type="none" w="med" len="med"/>
                    </a:lnB>
                    <a:lnTlToBr w="12700" cmpd="sng">
                      <a:noFill/>
                      <a:prstDash val="solid"/>
                    </a:lnTlToBr>
                    <a:lnBlToTr w="12700" cmpd="sng">
                      <a:noFill/>
                      <a:prstDash val="solid"/>
                    </a:lnBlToTr>
                    <a:solidFill>
                      <a:srgbClr val="8BC145">
                        <a:lumMod val="20000"/>
                        <a:lumOff val="80000"/>
                      </a:srgbClr>
                    </a:solidFill>
                  </a:tcPr>
                </a:tc>
                <a:extLst>
                  <a:ext uri="{0D108BD9-81ED-4DB2-BD59-A6C34878D82A}">
                    <a16:rowId xmlns:a16="http://schemas.microsoft.com/office/drawing/2014/main" val="3256551014"/>
                  </a:ext>
                </a:extLst>
              </a:tr>
            </a:tbl>
          </a:graphicData>
        </a:graphic>
      </p:graphicFrame>
      <p:graphicFrame>
        <p:nvGraphicFramePr>
          <p:cNvPr id="30" name="Table 29">
            <a:extLst>
              <a:ext uri="{FF2B5EF4-FFF2-40B4-BE49-F238E27FC236}">
                <a16:creationId xmlns:a16="http://schemas.microsoft.com/office/drawing/2014/main" id="{DE0CD929-5A26-CC37-D110-BFF2689273A2}"/>
              </a:ext>
            </a:extLst>
          </p:cNvPr>
          <p:cNvGraphicFramePr>
            <a:graphicFrameLocks noGrp="1"/>
          </p:cNvGraphicFramePr>
          <p:nvPr/>
        </p:nvGraphicFramePr>
        <p:xfrm>
          <a:off x="7499684" y="4032237"/>
          <a:ext cx="1143000" cy="2112000"/>
        </p:xfrm>
        <a:graphic>
          <a:graphicData uri="http://schemas.openxmlformats.org/drawingml/2006/table">
            <a:tbl>
              <a:tblPr firstRow="1" bandRow="1"/>
              <a:tblGrid>
                <a:gridCol w="1143000">
                  <a:extLst>
                    <a:ext uri="{9D8B030D-6E8A-4147-A177-3AD203B41FA5}">
                      <a16:colId xmlns:a16="http://schemas.microsoft.com/office/drawing/2014/main" val="2826660745"/>
                    </a:ext>
                  </a:extLst>
                </a:gridCol>
              </a:tblGrid>
              <a:tr h="136800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CM</a:t>
                      </a:r>
                    </a:p>
                    <a:p>
                      <a:pPr algn="ctr"/>
                      <a:endParaRPr lang="en-US" sz="1400" dirty="0"/>
                    </a:p>
                    <a:p>
                      <a:pPr algn="ctr"/>
                      <a:r>
                        <a:rPr lang="en-US" sz="1400" dirty="0"/>
                        <a:t>MM</a:t>
                      </a:r>
                    </a:p>
                    <a:p>
                      <a:pPr algn="ctr"/>
                      <a:endParaRPr lang="en-US" sz="1400" dirty="0"/>
                    </a:p>
                    <a:p>
                      <a:pPr algn="ctr"/>
                      <a:r>
                        <a:rPr lang="en-US" sz="1400" dirty="0"/>
                        <a:t>BSSMAP</a:t>
                      </a:r>
                      <a:endParaRPr lang="en-US" sz="1400" b="1" dirty="0"/>
                    </a:p>
                  </a:txBody>
                  <a:tcPr>
                    <a:lnL w="28575" cap="flat" cmpd="sng" algn="ctr">
                      <a:solidFill>
                        <a:srgbClr val="212121"/>
                      </a:solidFill>
                      <a:prstDash val="solid"/>
                      <a:round/>
                      <a:headEnd type="none" w="med" len="med"/>
                      <a:tailEnd type="none" w="med" len="med"/>
                    </a:lnL>
                    <a:lnR w="28575" cap="flat" cmpd="sng" algn="ctr">
                      <a:solidFill>
                        <a:srgbClr val="212121"/>
                      </a:solidFill>
                      <a:prstDash val="solid"/>
                      <a:round/>
                      <a:headEnd type="none" w="med" len="med"/>
                      <a:tailEnd type="none" w="med" len="med"/>
                    </a:lnR>
                    <a:lnT w="28575" cap="flat" cmpd="sng" algn="ctr">
                      <a:solidFill>
                        <a:srgbClr val="212121"/>
                      </a:solidFill>
                      <a:prstDash val="solid"/>
                      <a:round/>
                      <a:headEnd type="none" w="med" len="med"/>
                      <a:tailEnd type="none" w="med" len="med"/>
                    </a:lnT>
                    <a:lnB w="28575" cap="flat" cmpd="sng" algn="ctr">
                      <a:solidFill>
                        <a:srgbClr val="212121"/>
                      </a:solidFill>
                      <a:prstDash val="solid"/>
                      <a:round/>
                      <a:headEnd type="none" w="med" len="med"/>
                      <a:tailEnd type="none" w="med" len="med"/>
                    </a:lnB>
                    <a:lnTlToBr w="12700" cmpd="sng">
                      <a:noFill/>
                      <a:prstDash val="solid"/>
                    </a:lnTlToBr>
                    <a:lnBlToTr w="12700" cmpd="sng">
                      <a:noFill/>
                      <a:prstDash val="solid"/>
                    </a:lnBlToTr>
                    <a:solidFill>
                      <a:srgbClr val="1D9A78">
                        <a:lumMod val="20000"/>
                        <a:lumOff val="80000"/>
                      </a:srgbClr>
                    </a:solidFill>
                  </a:tcPr>
                </a:tc>
                <a:extLst>
                  <a:ext uri="{0D108BD9-81ED-4DB2-BD59-A6C34878D82A}">
                    <a16:rowId xmlns:a16="http://schemas.microsoft.com/office/drawing/2014/main" val="1214606234"/>
                  </a:ext>
                </a:extLst>
              </a:tr>
              <a:tr h="37200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SCCP</a:t>
                      </a:r>
                      <a:endParaRPr lang="en-US" sz="1400" b="1" dirty="0"/>
                    </a:p>
                  </a:txBody>
                  <a:tcPr>
                    <a:lnL w="28575" cap="flat" cmpd="sng" algn="ctr">
                      <a:solidFill>
                        <a:srgbClr val="212121"/>
                      </a:solidFill>
                      <a:prstDash val="solid"/>
                      <a:round/>
                      <a:headEnd type="none" w="med" len="med"/>
                      <a:tailEnd type="none" w="med" len="med"/>
                    </a:lnL>
                    <a:lnR w="28575" cap="flat" cmpd="sng" algn="ctr">
                      <a:solidFill>
                        <a:srgbClr val="212121"/>
                      </a:solidFill>
                      <a:prstDash val="solid"/>
                      <a:round/>
                      <a:headEnd type="none" w="med" len="med"/>
                      <a:tailEnd type="none" w="med" len="med"/>
                    </a:lnR>
                    <a:lnT w="28575" cap="flat" cmpd="sng" algn="ctr">
                      <a:solidFill>
                        <a:srgbClr val="212121"/>
                      </a:solidFill>
                      <a:prstDash val="solid"/>
                      <a:round/>
                      <a:headEnd type="none" w="med" len="med"/>
                      <a:tailEnd type="none" w="med" len="med"/>
                    </a:lnT>
                    <a:lnB w="28575" cap="flat" cmpd="sng" algn="ctr">
                      <a:solidFill>
                        <a:srgbClr val="212121"/>
                      </a:solidFill>
                      <a:prstDash val="solid"/>
                      <a:round/>
                      <a:headEnd type="none" w="med" len="med"/>
                      <a:tailEnd type="none" w="med" len="med"/>
                    </a:lnB>
                    <a:lnTlToBr w="12700" cmpd="sng">
                      <a:noFill/>
                      <a:prstDash val="solid"/>
                    </a:lnTlToBr>
                    <a:lnBlToTr w="12700" cmpd="sng">
                      <a:noFill/>
                      <a:prstDash val="solid"/>
                    </a:lnBlToTr>
                    <a:solidFill>
                      <a:srgbClr val="1D9A78">
                        <a:lumMod val="20000"/>
                        <a:lumOff val="80000"/>
                      </a:srgbClr>
                    </a:solidFill>
                  </a:tcPr>
                </a:tc>
                <a:extLst>
                  <a:ext uri="{0D108BD9-81ED-4DB2-BD59-A6C34878D82A}">
                    <a16:rowId xmlns:a16="http://schemas.microsoft.com/office/drawing/2014/main" val="557096008"/>
                  </a:ext>
                </a:extLst>
              </a:tr>
              <a:tr h="37200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MTP</a:t>
                      </a:r>
                      <a:endParaRPr lang="en-US" sz="1400" b="1" dirty="0"/>
                    </a:p>
                  </a:txBody>
                  <a:tcPr>
                    <a:lnL w="28575" cap="flat" cmpd="sng" algn="ctr">
                      <a:solidFill>
                        <a:srgbClr val="212121"/>
                      </a:solidFill>
                      <a:prstDash val="solid"/>
                      <a:round/>
                      <a:headEnd type="none" w="med" len="med"/>
                      <a:tailEnd type="none" w="med" len="med"/>
                    </a:lnL>
                    <a:lnR w="28575" cap="flat" cmpd="sng" algn="ctr">
                      <a:solidFill>
                        <a:srgbClr val="212121"/>
                      </a:solidFill>
                      <a:prstDash val="solid"/>
                      <a:round/>
                      <a:headEnd type="none" w="med" len="med"/>
                      <a:tailEnd type="none" w="med" len="med"/>
                    </a:lnR>
                    <a:lnT w="28575" cap="flat" cmpd="sng" algn="ctr">
                      <a:solidFill>
                        <a:srgbClr val="212121"/>
                      </a:solidFill>
                      <a:prstDash val="solid"/>
                      <a:round/>
                      <a:headEnd type="none" w="med" len="med"/>
                      <a:tailEnd type="none" w="med" len="med"/>
                    </a:lnT>
                    <a:lnB w="28575" cap="flat" cmpd="sng" algn="ctr">
                      <a:solidFill>
                        <a:srgbClr val="212121"/>
                      </a:solidFill>
                      <a:prstDash val="solid"/>
                      <a:round/>
                      <a:headEnd type="none" w="med" len="med"/>
                      <a:tailEnd type="none" w="med" len="med"/>
                    </a:lnB>
                    <a:lnTlToBr w="12700" cmpd="sng">
                      <a:noFill/>
                      <a:prstDash val="solid"/>
                    </a:lnTlToBr>
                    <a:lnBlToTr w="12700" cmpd="sng">
                      <a:noFill/>
                      <a:prstDash val="solid"/>
                    </a:lnBlToTr>
                    <a:solidFill>
                      <a:srgbClr val="1D9A78">
                        <a:lumMod val="20000"/>
                        <a:lumOff val="80000"/>
                      </a:srgbClr>
                    </a:solidFill>
                  </a:tcPr>
                </a:tc>
                <a:extLst>
                  <a:ext uri="{0D108BD9-81ED-4DB2-BD59-A6C34878D82A}">
                    <a16:rowId xmlns:a16="http://schemas.microsoft.com/office/drawing/2014/main" val="3256551014"/>
                  </a:ext>
                </a:extLst>
              </a:tr>
            </a:tbl>
          </a:graphicData>
        </a:graphic>
      </p:graphicFrame>
      <p:cxnSp>
        <p:nvCxnSpPr>
          <p:cNvPr id="31" name="Straight Connector 30">
            <a:extLst>
              <a:ext uri="{FF2B5EF4-FFF2-40B4-BE49-F238E27FC236}">
                <a16:creationId xmlns:a16="http://schemas.microsoft.com/office/drawing/2014/main" id="{727FC44E-8B2A-C4E7-FA9A-5F745502F5E9}"/>
              </a:ext>
            </a:extLst>
          </p:cNvPr>
          <p:cNvCxnSpPr/>
          <p:nvPr/>
        </p:nvCxnSpPr>
        <p:spPr>
          <a:xfrm>
            <a:off x="7499684" y="4413237"/>
            <a:ext cx="1143000" cy="0"/>
          </a:xfrm>
          <a:prstGeom prst="line">
            <a:avLst/>
          </a:prstGeom>
          <a:noFill/>
          <a:ln w="9525" cap="flat" cmpd="sng" algn="ctr">
            <a:solidFill>
              <a:srgbClr val="909090"/>
            </a:solidFill>
            <a:prstDash val="dash"/>
            <a:miter lim="800000"/>
          </a:ln>
          <a:effectLst/>
        </p:spPr>
      </p:cxnSp>
      <p:cxnSp>
        <p:nvCxnSpPr>
          <p:cNvPr id="32" name="Straight Connector 31">
            <a:extLst>
              <a:ext uri="{FF2B5EF4-FFF2-40B4-BE49-F238E27FC236}">
                <a16:creationId xmlns:a16="http://schemas.microsoft.com/office/drawing/2014/main" id="{1CF017B8-5E09-71E6-9BCC-D1A24F3084CA}"/>
              </a:ext>
            </a:extLst>
          </p:cNvPr>
          <p:cNvCxnSpPr/>
          <p:nvPr/>
        </p:nvCxnSpPr>
        <p:spPr>
          <a:xfrm>
            <a:off x="7499684" y="4870437"/>
            <a:ext cx="1143000" cy="0"/>
          </a:xfrm>
          <a:prstGeom prst="line">
            <a:avLst/>
          </a:prstGeom>
          <a:noFill/>
          <a:ln w="9525" cap="flat" cmpd="sng" algn="ctr">
            <a:solidFill>
              <a:srgbClr val="909090"/>
            </a:solidFill>
            <a:prstDash val="dash"/>
            <a:miter lim="800000"/>
          </a:ln>
          <a:effectLst/>
        </p:spPr>
      </p:cxnSp>
      <p:graphicFrame>
        <p:nvGraphicFramePr>
          <p:cNvPr id="33" name="Table 32">
            <a:extLst>
              <a:ext uri="{FF2B5EF4-FFF2-40B4-BE49-F238E27FC236}">
                <a16:creationId xmlns:a16="http://schemas.microsoft.com/office/drawing/2014/main" id="{232E6959-8664-4F59-4CC2-3D122DD49CCD}"/>
              </a:ext>
            </a:extLst>
          </p:cNvPr>
          <p:cNvGraphicFramePr>
            <a:graphicFrameLocks noGrp="1"/>
          </p:cNvGraphicFramePr>
          <p:nvPr/>
        </p:nvGraphicFramePr>
        <p:xfrm>
          <a:off x="5442284" y="5064237"/>
          <a:ext cx="1143000" cy="1080000"/>
        </p:xfrm>
        <a:graphic>
          <a:graphicData uri="http://schemas.openxmlformats.org/drawingml/2006/table">
            <a:tbl>
              <a:tblPr firstRow="1" bandRow="1"/>
              <a:tblGrid>
                <a:gridCol w="1143000">
                  <a:extLst>
                    <a:ext uri="{9D8B030D-6E8A-4147-A177-3AD203B41FA5}">
                      <a16:colId xmlns:a16="http://schemas.microsoft.com/office/drawing/2014/main" val="2826660745"/>
                    </a:ext>
                  </a:extLst>
                </a:gridCol>
              </a:tblGrid>
              <a:tr h="36000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BSSMAP</a:t>
                      </a:r>
                    </a:p>
                  </a:txBody>
                  <a:tcPr>
                    <a:lnL w="28575" cap="flat" cmpd="sng" algn="ctr">
                      <a:solidFill>
                        <a:srgbClr val="212121"/>
                      </a:solidFill>
                      <a:prstDash val="solid"/>
                      <a:round/>
                      <a:headEnd type="none" w="med" len="med"/>
                      <a:tailEnd type="none" w="med" len="med"/>
                    </a:lnL>
                    <a:lnR w="28575" cap="flat" cmpd="sng" algn="ctr">
                      <a:solidFill>
                        <a:srgbClr val="212121"/>
                      </a:solidFill>
                      <a:prstDash val="solid"/>
                      <a:round/>
                      <a:headEnd type="none" w="med" len="med"/>
                      <a:tailEnd type="none" w="med" len="med"/>
                    </a:lnR>
                    <a:lnT w="28575" cap="flat" cmpd="sng" algn="ctr">
                      <a:solidFill>
                        <a:srgbClr val="212121"/>
                      </a:solidFill>
                      <a:prstDash val="solid"/>
                      <a:round/>
                      <a:headEnd type="none" w="med" len="med"/>
                      <a:tailEnd type="none" w="med" len="med"/>
                    </a:lnT>
                    <a:lnB w="28575" cap="flat" cmpd="sng" algn="ctr">
                      <a:solidFill>
                        <a:srgbClr val="212121"/>
                      </a:solidFill>
                      <a:prstDash val="solid"/>
                      <a:round/>
                      <a:headEnd type="none" w="med" len="med"/>
                      <a:tailEnd type="none" w="med" len="med"/>
                    </a:lnB>
                    <a:lnTlToBr w="12700" cmpd="sng">
                      <a:noFill/>
                      <a:prstDash val="solid"/>
                    </a:lnTlToBr>
                    <a:lnBlToTr w="12700" cmpd="sng">
                      <a:noFill/>
                      <a:prstDash val="solid"/>
                    </a:lnBlToTr>
                    <a:solidFill>
                      <a:srgbClr val="B84742">
                        <a:lumMod val="20000"/>
                        <a:lumOff val="80000"/>
                      </a:srgbClr>
                    </a:solidFill>
                  </a:tcPr>
                </a:tc>
                <a:extLst>
                  <a:ext uri="{0D108BD9-81ED-4DB2-BD59-A6C34878D82A}">
                    <a16:rowId xmlns:a16="http://schemas.microsoft.com/office/drawing/2014/main" val="1214606234"/>
                  </a:ext>
                </a:extLst>
              </a:tr>
              <a:tr h="36000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SCCP</a:t>
                      </a:r>
                      <a:endParaRPr lang="en-US" sz="1400" b="1" dirty="0"/>
                    </a:p>
                  </a:txBody>
                  <a:tcPr>
                    <a:lnL w="28575" cap="flat" cmpd="sng" algn="ctr">
                      <a:solidFill>
                        <a:srgbClr val="212121"/>
                      </a:solidFill>
                      <a:prstDash val="solid"/>
                      <a:round/>
                      <a:headEnd type="none" w="med" len="med"/>
                      <a:tailEnd type="none" w="med" len="med"/>
                    </a:lnL>
                    <a:lnR w="28575" cap="flat" cmpd="sng" algn="ctr">
                      <a:solidFill>
                        <a:srgbClr val="212121"/>
                      </a:solidFill>
                      <a:prstDash val="solid"/>
                      <a:round/>
                      <a:headEnd type="none" w="med" len="med"/>
                      <a:tailEnd type="none" w="med" len="med"/>
                    </a:lnR>
                    <a:lnT w="28575" cap="flat" cmpd="sng" algn="ctr">
                      <a:solidFill>
                        <a:srgbClr val="212121"/>
                      </a:solidFill>
                      <a:prstDash val="solid"/>
                      <a:round/>
                      <a:headEnd type="none" w="med" len="med"/>
                      <a:tailEnd type="none" w="med" len="med"/>
                    </a:lnT>
                    <a:lnB w="28575" cap="flat" cmpd="sng" algn="ctr">
                      <a:solidFill>
                        <a:srgbClr val="212121"/>
                      </a:solidFill>
                      <a:prstDash val="solid"/>
                      <a:round/>
                      <a:headEnd type="none" w="med" len="med"/>
                      <a:tailEnd type="none" w="med" len="med"/>
                    </a:lnB>
                    <a:lnTlToBr w="12700" cmpd="sng">
                      <a:noFill/>
                      <a:prstDash val="solid"/>
                    </a:lnTlToBr>
                    <a:lnBlToTr w="12700" cmpd="sng">
                      <a:noFill/>
                      <a:prstDash val="solid"/>
                    </a:lnBlToTr>
                    <a:solidFill>
                      <a:srgbClr val="B84742">
                        <a:lumMod val="20000"/>
                        <a:lumOff val="80000"/>
                      </a:srgbClr>
                    </a:solidFill>
                  </a:tcPr>
                </a:tc>
                <a:extLst>
                  <a:ext uri="{0D108BD9-81ED-4DB2-BD59-A6C34878D82A}">
                    <a16:rowId xmlns:a16="http://schemas.microsoft.com/office/drawing/2014/main" val="557096008"/>
                  </a:ext>
                </a:extLst>
              </a:tr>
              <a:tr h="36000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MTP</a:t>
                      </a:r>
                      <a:endParaRPr lang="en-US" sz="1400" b="1" dirty="0"/>
                    </a:p>
                  </a:txBody>
                  <a:tcPr>
                    <a:lnL w="28575" cap="flat" cmpd="sng" algn="ctr">
                      <a:solidFill>
                        <a:srgbClr val="212121"/>
                      </a:solidFill>
                      <a:prstDash val="solid"/>
                      <a:round/>
                      <a:headEnd type="none" w="med" len="med"/>
                      <a:tailEnd type="none" w="med" len="med"/>
                    </a:lnL>
                    <a:lnR w="28575" cap="flat" cmpd="sng" algn="ctr">
                      <a:solidFill>
                        <a:srgbClr val="212121"/>
                      </a:solidFill>
                      <a:prstDash val="solid"/>
                      <a:round/>
                      <a:headEnd type="none" w="med" len="med"/>
                      <a:tailEnd type="none" w="med" len="med"/>
                    </a:lnR>
                    <a:lnT w="28575" cap="flat" cmpd="sng" algn="ctr">
                      <a:solidFill>
                        <a:srgbClr val="212121"/>
                      </a:solidFill>
                      <a:prstDash val="solid"/>
                      <a:round/>
                      <a:headEnd type="none" w="med" len="med"/>
                      <a:tailEnd type="none" w="med" len="med"/>
                    </a:lnT>
                    <a:lnB w="28575" cap="flat" cmpd="sng" algn="ctr">
                      <a:solidFill>
                        <a:srgbClr val="212121"/>
                      </a:solidFill>
                      <a:prstDash val="solid"/>
                      <a:round/>
                      <a:headEnd type="none" w="med" len="med"/>
                      <a:tailEnd type="none" w="med" len="med"/>
                    </a:lnB>
                    <a:lnTlToBr w="12700" cmpd="sng">
                      <a:noFill/>
                      <a:prstDash val="solid"/>
                    </a:lnTlToBr>
                    <a:lnBlToTr w="12700" cmpd="sng">
                      <a:noFill/>
                      <a:prstDash val="solid"/>
                    </a:lnBlToTr>
                    <a:solidFill>
                      <a:srgbClr val="B84742">
                        <a:lumMod val="20000"/>
                        <a:lumOff val="80000"/>
                      </a:srgbClr>
                    </a:solidFill>
                  </a:tcPr>
                </a:tc>
                <a:extLst>
                  <a:ext uri="{0D108BD9-81ED-4DB2-BD59-A6C34878D82A}">
                    <a16:rowId xmlns:a16="http://schemas.microsoft.com/office/drawing/2014/main" val="3256551014"/>
                  </a:ext>
                </a:extLst>
              </a:tr>
            </a:tbl>
          </a:graphicData>
        </a:graphic>
      </p:graphicFrame>
      <p:cxnSp>
        <p:nvCxnSpPr>
          <p:cNvPr id="34" name="Straight Connector 33">
            <a:extLst>
              <a:ext uri="{FF2B5EF4-FFF2-40B4-BE49-F238E27FC236}">
                <a16:creationId xmlns:a16="http://schemas.microsoft.com/office/drawing/2014/main" id="{02A36C92-7377-813D-A0F6-684F635D4378}"/>
              </a:ext>
            </a:extLst>
          </p:cNvPr>
          <p:cNvCxnSpPr>
            <a:cxnSpLocks/>
            <a:endCxn id="42" idx="2"/>
          </p:cNvCxnSpPr>
          <p:nvPr/>
        </p:nvCxnSpPr>
        <p:spPr>
          <a:xfrm flipV="1">
            <a:off x="3003884" y="3895892"/>
            <a:ext cx="0" cy="2248346"/>
          </a:xfrm>
          <a:prstGeom prst="line">
            <a:avLst/>
          </a:prstGeom>
          <a:noFill/>
          <a:ln w="6350" cap="flat" cmpd="sng" algn="ctr">
            <a:solidFill>
              <a:srgbClr val="909090"/>
            </a:solidFill>
            <a:prstDash val="dash"/>
            <a:miter lim="800000"/>
          </a:ln>
          <a:effectLst/>
        </p:spPr>
      </p:cxnSp>
      <p:cxnSp>
        <p:nvCxnSpPr>
          <p:cNvPr id="35" name="Straight Connector 34">
            <a:extLst>
              <a:ext uri="{FF2B5EF4-FFF2-40B4-BE49-F238E27FC236}">
                <a16:creationId xmlns:a16="http://schemas.microsoft.com/office/drawing/2014/main" id="{809B8616-5C49-1074-84F4-146D0F6B1575}"/>
              </a:ext>
            </a:extLst>
          </p:cNvPr>
          <p:cNvCxnSpPr>
            <a:cxnSpLocks/>
            <a:endCxn id="43" idx="2"/>
          </p:cNvCxnSpPr>
          <p:nvPr/>
        </p:nvCxnSpPr>
        <p:spPr>
          <a:xfrm flipV="1">
            <a:off x="6966284" y="3895892"/>
            <a:ext cx="0" cy="2248346"/>
          </a:xfrm>
          <a:prstGeom prst="line">
            <a:avLst/>
          </a:prstGeom>
          <a:noFill/>
          <a:ln w="6350" cap="flat" cmpd="sng" algn="ctr">
            <a:solidFill>
              <a:srgbClr val="909090"/>
            </a:solidFill>
            <a:prstDash val="dash"/>
            <a:miter lim="800000"/>
          </a:ln>
          <a:effectLst/>
        </p:spPr>
      </p:cxnSp>
      <p:cxnSp>
        <p:nvCxnSpPr>
          <p:cNvPr id="36" name="Straight Connector 35">
            <a:extLst>
              <a:ext uri="{FF2B5EF4-FFF2-40B4-BE49-F238E27FC236}">
                <a16:creationId xmlns:a16="http://schemas.microsoft.com/office/drawing/2014/main" id="{347C20EE-98A8-DF1D-BE82-473BEE421DE4}"/>
              </a:ext>
            </a:extLst>
          </p:cNvPr>
          <p:cNvCxnSpPr>
            <a:cxnSpLocks/>
          </p:cNvCxnSpPr>
          <p:nvPr/>
        </p:nvCxnSpPr>
        <p:spPr>
          <a:xfrm flipV="1">
            <a:off x="4985084" y="4870437"/>
            <a:ext cx="0" cy="1273800"/>
          </a:xfrm>
          <a:prstGeom prst="line">
            <a:avLst/>
          </a:prstGeom>
          <a:noFill/>
          <a:ln w="6350" cap="flat" cmpd="sng" algn="ctr">
            <a:solidFill>
              <a:srgbClr val="909090"/>
            </a:solidFill>
            <a:prstDash val="dash"/>
            <a:miter lim="800000"/>
          </a:ln>
          <a:effectLst/>
        </p:spPr>
      </p:cxnSp>
      <p:sp>
        <p:nvSpPr>
          <p:cNvPr id="37" name="TextBox 36">
            <a:extLst>
              <a:ext uri="{FF2B5EF4-FFF2-40B4-BE49-F238E27FC236}">
                <a16:creationId xmlns:a16="http://schemas.microsoft.com/office/drawing/2014/main" id="{58021E84-D8FC-0ACF-F02D-78BC7CEBCEF1}"/>
              </a:ext>
            </a:extLst>
          </p:cNvPr>
          <p:cNvSpPr txBox="1"/>
          <p:nvPr/>
        </p:nvSpPr>
        <p:spPr>
          <a:xfrm>
            <a:off x="1403684" y="6203559"/>
            <a:ext cx="1600200" cy="338554"/>
          </a:xfrm>
          <a:prstGeom prst="rect">
            <a:avLst/>
          </a:prstGeom>
          <a:noFill/>
        </p:spPr>
        <p:txBody>
          <a:bodyPr wrap="square" rtlCol="0">
            <a:spAutoFit/>
          </a:bodyPr>
          <a:lstStyle/>
          <a:p>
            <a:pPr>
              <a:buClrTx/>
              <a:buFontTx/>
              <a:buNone/>
            </a:pPr>
            <a:r>
              <a:rPr lang="en-US" sz="1600" b="1" kern="1200" dirty="0">
                <a:solidFill>
                  <a:srgbClr val="212121"/>
                </a:solidFill>
                <a:latin typeface="Roboto Condensed"/>
                <a:ea typeface="+mn-ea"/>
                <a:cs typeface="+mn-cs"/>
              </a:rPr>
              <a:t>Mobile Station</a:t>
            </a:r>
          </a:p>
        </p:txBody>
      </p:sp>
      <p:sp>
        <p:nvSpPr>
          <p:cNvPr id="38" name="TextBox 37">
            <a:extLst>
              <a:ext uri="{FF2B5EF4-FFF2-40B4-BE49-F238E27FC236}">
                <a16:creationId xmlns:a16="http://schemas.microsoft.com/office/drawing/2014/main" id="{7B5CF27C-250C-6237-6A18-AAA7BBBA2FE4}"/>
              </a:ext>
            </a:extLst>
          </p:cNvPr>
          <p:cNvSpPr txBox="1"/>
          <p:nvPr/>
        </p:nvSpPr>
        <p:spPr>
          <a:xfrm>
            <a:off x="3156284" y="6203559"/>
            <a:ext cx="1600200" cy="338554"/>
          </a:xfrm>
          <a:prstGeom prst="rect">
            <a:avLst/>
          </a:prstGeom>
          <a:noFill/>
        </p:spPr>
        <p:txBody>
          <a:bodyPr wrap="square" rtlCol="0">
            <a:spAutoFit/>
          </a:bodyPr>
          <a:lstStyle/>
          <a:p>
            <a:pPr algn="ctr">
              <a:buClrTx/>
              <a:buFontTx/>
              <a:buNone/>
            </a:pPr>
            <a:r>
              <a:rPr lang="en-US" sz="1600" b="1" kern="1200" dirty="0">
                <a:solidFill>
                  <a:srgbClr val="212121"/>
                </a:solidFill>
                <a:latin typeface="Roboto Condensed"/>
                <a:ea typeface="+mn-ea"/>
                <a:cs typeface="+mn-cs"/>
              </a:rPr>
              <a:t>BTS</a:t>
            </a:r>
          </a:p>
        </p:txBody>
      </p:sp>
      <p:sp>
        <p:nvSpPr>
          <p:cNvPr id="39" name="TextBox 38">
            <a:extLst>
              <a:ext uri="{FF2B5EF4-FFF2-40B4-BE49-F238E27FC236}">
                <a16:creationId xmlns:a16="http://schemas.microsoft.com/office/drawing/2014/main" id="{F8B9A4EB-1FB2-80AA-66FC-29E976D61B8F}"/>
              </a:ext>
            </a:extLst>
          </p:cNvPr>
          <p:cNvSpPr txBox="1"/>
          <p:nvPr/>
        </p:nvSpPr>
        <p:spPr>
          <a:xfrm>
            <a:off x="5213684" y="6203559"/>
            <a:ext cx="1600200" cy="338554"/>
          </a:xfrm>
          <a:prstGeom prst="rect">
            <a:avLst/>
          </a:prstGeom>
          <a:noFill/>
        </p:spPr>
        <p:txBody>
          <a:bodyPr wrap="square" rtlCol="0">
            <a:spAutoFit/>
          </a:bodyPr>
          <a:lstStyle/>
          <a:p>
            <a:pPr algn="ctr">
              <a:buClrTx/>
              <a:buFontTx/>
              <a:buNone/>
            </a:pPr>
            <a:r>
              <a:rPr lang="en-US" sz="1600" b="1" kern="1200" dirty="0">
                <a:solidFill>
                  <a:srgbClr val="212121"/>
                </a:solidFill>
                <a:latin typeface="Roboto Condensed"/>
                <a:ea typeface="+mn-ea"/>
                <a:cs typeface="+mn-cs"/>
              </a:rPr>
              <a:t>BSC</a:t>
            </a:r>
          </a:p>
        </p:txBody>
      </p:sp>
      <p:sp>
        <p:nvSpPr>
          <p:cNvPr id="40" name="TextBox 39">
            <a:extLst>
              <a:ext uri="{FF2B5EF4-FFF2-40B4-BE49-F238E27FC236}">
                <a16:creationId xmlns:a16="http://schemas.microsoft.com/office/drawing/2014/main" id="{425A2AA9-E7BD-E34B-E656-22C10B939A3B}"/>
              </a:ext>
            </a:extLst>
          </p:cNvPr>
          <p:cNvSpPr txBox="1"/>
          <p:nvPr/>
        </p:nvSpPr>
        <p:spPr>
          <a:xfrm>
            <a:off x="7271084" y="6203559"/>
            <a:ext cx="1600200" cy="338554"/>
          </a:xfrm>
          <a:prstGeom prst="rect">
            <a:avLst/>
          </a:prstGeom>
          <a:noFill/>
        </p:spPr>
        <p:txBody>
          <a:bodyPr wrap="square" rtlCol="0">
            <a:spAutoFit/>
          </a:bodyPr>
          <a:lstStyle/>
          <a:p>
            <a:pPr algn="ctr">
              <a:buClrTx/>
              <a:buFontTx/>
              <a:buNone/>
            </a:pPr>
            <a:r>
              <a:rPr lang="en-US" sz="1600" b="1" kern="1200" dirty="0">
                <a:solidFill>
                  <a:srgbClr val="212121"/>
                </a:solidFill>
                <a:latin typeface="Roboto Condensed"/>
                <a:ea typeface="+mn-ea"/>
                <a:cs typeface="+mn-cs"/>
              </a:rPr>
              <a:t>MSC</a:t>
            </a:r>
          </a:p>
        </p:txBody>
      </p:sp>
      <p:sp>
        <p:nvSpPr>
          <p:cNvPr id="41" name="TextBox 40">
            <a:extLst>
              <a:ext uri="{FF2B5EF4-FFF2-40B4-BE49-F238E27FC236}">
                <a16:creationId xmlns:a16="http://schemas.microsoft.com/office/drawing/2014/main" id="{CC639E2F-B867-D25D-251B-CBC60A641728}"/>
              </a:ext>
            </a:extLst>
          </p:cNvPr>
          <p:cNvSpPr txBox="1"/>
          <p:nvPr/>
        </p:nvSpPr>
        <p:spPr>
          <a:xfrm>
            <a:off x="4199498" y="4548687"/>
            <a:ext cx="1600200" cy="338554"/>
          </a:xfrm>
          <a:prstGeom prst="rect">
            <a:avLst/>
          </a:prstGeom>
          <a:noFill/>
        </p:spPr>
        <p:txBody>
          <a:bodyPr wrap="square" rtlCol="0">
            <a:spAutoFit/>
          </a:bodyPr>
          <a:lstStyle/>
          <a:p>
            <a:pPr algn="ctr">
              <a:buClrTx/>
              <a:buFontTx/>
              <a:buNone/>
            </a:pPr>
            <a:r>
              <a:rPr lang="en-US" sz="1600" kern="1200" dirty="0" err="1">
                <a:solidFill>
                  <a:srgbClr val="212121"/>
                </a:solidFill>
                <a:latin typeface="Roboto Condensed"/>
                <a:ea typeface="+mn-ea"/>
                <a:cs typeface="+mn-cs"/>
              </a:rPr>
              <a:t>Abis</a:t>
            </a:r>
            <a:endParaRPr lang="en-US" sz="1600" kern="1200" dirty="0">
              <a:solidFill>
                <a:srgbClr val="212121"/>
              </a:solidFill>
              <a:latin typeface="Roboto Condensed"/>
              <a:ea typeface="+mn-ea"/>
              <a:cs typeface="+mn-cs"/>
            </a:endParaRPr>
          </a:p>
        </p:txBody>
      </p:sp>
      <p:sp>
        <p:nvSpPr>
          <p:cNvPr id="42" name="TextBox 41">
            <a:extLst>
              <a:ext uri="{FF2B5EF4-FFF2-40B4-BE49-F238E27FC236}">
                <a16:creationId xmlns:a16="http://schemas.microsoft.com/office/drawing/2014/main" id="{15FA0568-2892-9F33-4A6E-35076469B691}"/>
              </a:ext>
            </a:extLst>
          </p:cNvPr>
          <p:cNvSpPr txBox="1"/>
          <p:nvPr/>
        </p:nvSpPr>
        <p:spPr>
          <a:xfrm>
            <a:off x="2203784" y="3557338"/>
            <a:ext cx="1600200" cy="338554"/>
          </a:xfrm>
          <a:prstGeom prst="rect">
            <a:avLst/>
          </a:prstGeom>
          <a:noFill/>
        </p:spPr>
        <p:txBody>
          <a:bodyPr wrap="square" rtlCol="0">
            <a:spAutoFit/>
          </a:bodyPr>
          <a:lstStyle/>
          <a:p>
            <a:pPr algn="ctr">
              <a:buClrTx/>
              <a:buFontTx/>
              <a:buNone/>
            </a:pPr>
            <a:r>
              <a:rPr lang="en-US" sz="1600" kern="1200" dirty="0">
                <a:solidFill>
                  <a:srgbClr val="212121"/>
                </a:solidFill>
                <a:latin typeface="Roboto Condensed"/>
                <a:ea typeface="+mn-ea"/>
                <a:cs typeface="+mn-cs"/>
              </a:rPr>
              <a:t>Um</a:t>
            </a:r>
          </a:p>
        </p:txBody>
      </p:sp>
      <p:sp>
        <p:nvSpPr>
          <p:cNvPr id="43" name="TextBox 42">
            <a:extLst>
              <a:ext uri="{FF2B5EF4-FFF2-40B4-BE49-F238E27FC236}">
                <a16:creationId xmlns:a16="http://schemas.microsoft.com/office/drawing/2014/main" id="{65DAA1A1-57AB-B032-E9B2-87600EBFDA6E}"/>
              </a:ext>
            </a:extLst>
          </p:cNvPr>
          <p:cNvSpPr txBox="1"/>
          <p:nvPr/>
        </p:nvSpPr>
        <p:spPr>
          <a:xfrm>
            <a:off x="6166184" y="3557338"/>
            <a:ext cx="1600200" cy="338554"/>
          </a:xfrm>
          <a:prstGeom prst="rect">
            <a:avLst/>
          </a:prstGeom>
          <a:noFill/>
        </p:spPr>
        <p:txBody>
          <a:bodyPr wrap="square" rtlCol="0">
            <a:spAutoFit/>
          </a:bodyPr>
          <a:lstStyle/>
          <a:p>
            <a:pPr algn="ctr">
              <a:buClrTx/>
              <a:buFontTx/>
              <a:buNone/>
            </a:pPr>
            <a:r>
              <a:rPr lang="en-US" sz="1600" kern="1200" dirty="0">
                <a:solidFill>
                  <a:srgbClr val="212121"/>
                </a:solidFill>
                <a:latin typeface="Roboto Condensed"/>
                <a:ea typeface="+mn-ea"/>
                <a:cs typeface="+mn-cs"/>
              </a:rPr>
              <a:t>A</a:t>
            </a:r>
          </a:p>
        </p:txBody>
      </p:sp>
      <p:sp>
        <p:nvSpPr>
          <p:cNvPr id="44" name="TextBox 43">
            <a:extLst>
              <a:ext uri="{FF2B5EF4-FFF2-40B4-BE49-F238E27FC236}">
                <a16:creationId xmlns:a16="http://schemas.microsoft.com/office/drawing/2014/main" id="{D6A6F5BF-58FE-62B4-E23E-AB847DDC93F5}"/>
              </a:ext>
            </a:extLst>
          </p:cNvPr>
          <p:cNvSpPr txBox="1"/>
          <p:nvPr/>
        </p:nvSpPr>
        <p:spPr>
          <a:xfrm>
            <a:off x="679783" y="4424893"/>
            <a:ext cx="937077" cy="584775"/>
          </a:xfrm>
          <a:prstGeom prst="rect">
            <a:avLst/>
          </a:prstGeom>
          <a:noFill/>
        </p:spPr>
        <p:txBody>
          <a:bodyPr wrap="square" rtlCol="0">
            <a:spAutoFit/>
          </a:bodyPr>
          <a:lstStyle/>
          <a:p>
            <a:pPr algn="ctr">
              <a:buClrTx/>
              <a:buFontTx/>
              <a:buNone/>
            </a:pPr>
            <a:r>
              <a:rPr lang="en-US" sz="1600" kern="1200" dirty="0">
                <a:solidFill>
                  <a:srgbClr val="212121"/>
                </a:solidFill>
                <a:latin typeface="Roboto Condensed"/>
                <a:ea typeface="+mn-ea"/>
                <a:cs typeface="+mn-cs"/>
              </a:rPr>
              <a:t>GSM </a:t>
            </a:r>
          </a:p>
          <a:p>
            <a:pPr algn="ctr">
              <a:buClrTx/>
              <a:buFontTx/>
              <a:buNone/>
            </a:pPr>
            <a:r>
              <a:rPr lang="en-US" sz="1600" kern="1200" dirty="0">
                <a:solidFill>
                  <a:srgbClr val="212121"/>
                </a:solidFill>
                <a:latin typeface="Roboto Condensed"/>
                <a:ea typeface="+mn-ea"/>
                <a:cs typeface="+mn-cs"/>
              </a:rPr>
              <a:t>Layer 3</a:t>
            </a:r>
          </a:p>
        </p:txBody>
      </p:sp>
      <p:sp>
        <p:nvSpPr>
          <p:cNvPr id="45" name="TextBox 44">
            <a:extLst>
              <a:ext uri="{FF2B5EF4-FFF2-40B4-BE49-F238E27FC236}">
                <a16:creationId xmlns:a16="http://schemas.microsoft.com/office/drawing/2014/main" id="{56DE70D5-1905-16A0-4E3D-089BE87CB198}"/>
              </a:ext>
            </a:extLst>
          </p:cNvPr>
          <p:cNvSpPr txBox="1"/>
          <p:nvPr/>
        </p:nvSpPr>
        <p:spPr>
          <a:xfrm>
            <a:off x="687496" y="5446283"/>
            <a:ext cx="937077" cy="338554"/>
          </a:xfrm>
          <a:prstGeom prst="rect">
            <a:avLst/>
          </a:prstGeom>
          <a:noFill/>
        </p:spPr>
        <p:txBody>
          <a:bodyPr wrap="square" rtlCol="0">
            <a:spAutoFit/>
          </a:bodyPr>
          <a:lstStyle/>
          <a:p>
            <a:pPr algn="ctr">
              <a:buClrTx/>
              <a:buFontTx/>
              <a:buNone/>
            </a:pPr>
            <a:r>
              <a:rPr lang="en-US" sz="1600" kern="1200" dirty="0">
                <a:solidFill>
                  <a:srgbClr val="212121"/>
                </a:solidFill>
                <a:latin typeface="Roboto Condensed"/>
                <a:ea typeface="+mn-ea"/>
                <a:cs typeface="+mn-cs"/>
              </a:rPr>
              <a:t> Layer 2</a:t>
            </a:r>
          </a:p>
        </p:txBody>
      </p:sp>
      <p:sp>
        <p:nvSpPr>
          <p:cNvPr id="46" name="TextBox 45">
            <a:extLst>
              <a:ext uri="{FF2B5EF4-FFF2-40B4-BE49-F238E27FC236}">
                <a16:creationId xmlns:a16="http://schemas.microsoft.com/office/drawing/2014/main" id="{66F79E91-E3C5-A124-5727-27C6BBBBCDD6}"/>
              </a:ext>
            </a:extLst>
          </p:cNvPr>
          <p:cNvSpPr txBox="1"/>
          <p:nvPr/>
        </p:nvSpPr>
        <p:spPr>
          <a:xfrm>
            <a:off x="679783" y="5809584"/>
            <a:ext cx="937077" cy="338554"/>
          </a:xfrm>
          <a:prstGeom prst="rect">
            <a:avLst/>
          </a:prstGeom>
          <a:noFill/>
        </p:spPr>
        <p:txBody>
          <a:bodyPr wrap="square" rtlCol="0">
            <a:spAutoFit/>
          </a:bodyPr>
          <a:lstStyle/>
          <a:p>
            <a:pPr algn="ctr">
              <a:buClrTx/>
              <a:buFontTx/>
              <a:buNone/>
            </a:pPr>
            <a:r>
              <a:rPr lang="en-US" sz="1600" kern="1200" dirty="0">
                <a:solidFill>
                  <a:srgbClr val="212121"/>
                </a:solidFill>
                <a:latin typeface="Roboto Condensed"/>
                <a:ea typeface="+mn-ea"/>
                <a:cs typeface="+mn-cs"/>
              </a:rPr>
              <a:t> Layer 1</a:t>
            </a:r>
          </a:p>
        </p:txBody>
      </p:sp>
    </p:spTree>
    <p:extLst>
      <p:ext uri="{BB962C8B-B14F-4D97-AF65-F5344CB8AC3E}">
        <p14:creationId xmlns:p14="http://schemas.microsoft.com/office/powerpoint/2010/main" val="65964860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r>
              <a:rPr lang="en-US" sz="3067" dirty="0">
                <a:solidFill>
                  <a:srgbClr val="00A4B6"/>
                </a:solidFill>
                <a:latin typeface="Cambria" panose="02040503050406030204" pitchFamily="18" charset="0"/>
                <a:ea typeface="Cambria" panose="02040503050406030204" pitchFamily="18" charset="0"/>
                <a:cs typeface="Proxima Nova"/>
                <a:sym typeface="Proxima Nova"/>
              </a:rPr>
              <a:t>Network Aspect in GSM: Signaling Protocol Structure</a:t>
            </a:r>
          </a:p>
        </p:txBody>
      </p:sp>
      <p:sp>
        <p:nvSpPr>
          <p:cNvPr id="24" name="Content Placeholder 24">
            <a:extLst>
              <a:ext uri="{FF2B5EF4-FFF2-40B4-BE49-F238E27FC236}">
                <a16:creationId xmlns:a16="http://schemas.microsoft.com/office/drawing/2014/main" id="{570FB4C5-E733-96BA-EDED-213E1FE59889}"/>
              </a:ext>
            </a:extLst>
          </p:cNvPr>
          <p:cNvSpPr txBox="1">
            <a:spLocks/>
          </p:cNvSpPr>
          <p:nvPr/>
        </p:nvSpPr>
        <p:spPr>
          <a:xfrm>
            <a:off x="131180" y="934564"/>
            <a:ext cx="11929641" cy="5590565"/>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rgbClr val="5430AA"/>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5430AA"/>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5430AA"/>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5430AA"/>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5430AA"/>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None/>
              <a:tabLst/>
              <a:defRPr/>
            </a:pPr>
            <a:r>
              <a:rPr kumimoji="0" lang="en-IN"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The GSM signalling protocol is categorized into three general layers:</a:t>
            </a:r>
          </a:p>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r>
              <a:rPr kumimoji="0" lang="en-IN" sz="2400" b="1"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Layer 3</a:t>
            </a:r>
            <a:r>
              <a:rPr kumimoji="0" lang="en-IN"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 GSM signalling protocol’s third layer is divided into three sublayers:</a:t>
            </a:r>
          </a:p>
          <a:p>
            <a:pPr marL="914400" marR="0" lvl="1" indent="-457200" algn="just" defTabSz="914400" rtl="0" eaLnBrk="1" fontAlgn="auto" latinLnBrk="0" hangingPunct="1">
              <a:lnSpc>
                <a:spcPct val="90000"/>
              </a:lnSpc>
              <a:spcBef>
                <a:spcPts val="500"/>
              </a:spcBef>
              <a:spcAft>
                <a:spcPts val="0"/>
              </a:spcAft>
              <a:buClr>
                <a:srgbClr val="5430AA"/>
              </a:buClr>
              <a:buSzTx/>
              <a:buFont typeface="+mj-lt"/>
              <a:buAutoNum type="arabicPeriod"/>
              <a:tabLst/>
              <a:defRPr/>
            </a:pPr>
            <a:r>
              <a:rPr kumimoji="0" lang="en-IN" sz="2000" b="1"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Radio Resource Management (RR): </a:t>
            </a:r>
            <a:r>
              <a:rPr kumimoji="0" lang="en-US" sz="20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It controls the </a:t>
            </a:r>
            <a:r>
              <a:rPr kumimoji="0" lang="en-US" sz="20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set-up</a:t>
            </a:r>
            <a:r>
              <a:rPr kumimoji="0" lang="en-US" sz="20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a:t>
            </a:r>
            <a:r>
              <a:rPr kumimoji="0" lang="en-US" sz="20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maintenance</a:t>
            </a:r>
            <a:r>
              <a:rPr kumimoji="0" lang="en-US" sz="20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and </a:t>
            </a:r>
            <a:r>
              <a:rPr kumimoji="0" lang="en-US" sz="20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termination</a:t>
            </a:r>
            <a:r>
              <a:rPr kumimoji="0" lang="en-US" sz="20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of radio</a:t>
            </a:r>
            <a:r>
              <a:rPr kumimoji="0" lang="en-US" sz="2000" b="0" i="0" u="none" strike="noStrike" kern="1200" cap="none" spc="0" normalizeH="0" noProof="0" dirty="0">
                <a:ln>
                  <a:noFill/>
                </a:ln>
                <a:solidFill>
                  <a:srgbClr val="212121"/>
                </a:solidFill>
                <a:effectLst/>
                <a:uLnTx/>
                <a:uFillTx/>
                <a:latin typeface="Cambria" panose="02040503050406030204" pitchFamily="18" charset="0"/>
                <a:ea typeface="Cambria" panose="02040503050406030204" pitchFamily="18" charset="0"/>
              </a:rPr>
              <a:t> </a:t>
            </a:r>
            <a:r>
              <a:rPr kumimoji="0" lang="en-US" sz="20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channels, including </a:t>
            </a:r>
            <a:r>
              <a:rPr kumimoji="0" lang="en-US" sz="20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handovers</a:t>
            </a:r>
            <a:r>
              <a:rPr kumimoji="0" lang="en-US" sz="20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a:t>
            </a:r>
            <a:endParaRPr kumimoji="0" lang="en-IN" sz="20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endParaRPr>
          </a:p>
          <a:p>
            <a:pPr marL="914400" marR="0" lvl="1" indent="-457200" algn="just" defTabSz="914400" rtl="0" eaLnBrk="1" fontAlgn="auto" latinLnBrk="0" hangingPunct="1">
              <a:lnSpc>
                <a:spcPct val="90000"/>
              </a:lnSpc>
              <a:spcBef>
                <a:spcPts val="500"/>
              </a:spcBef>
              <a:spcAft>
                <a:spcPts val="0"/>
              </a:spcAft>
              <a:buClr>
                <a:srgbClr val="5430AA"/>
              </a:buClr>
              <a:buSzTx/>
              <a:buFont typeface="+mj-lt"/>
              <a:buAutoNum type="arabicPeriod"/>
              <a:tabLst/>
              <a:defRPr/>
            </a:pPr>
            <a:r>
              <a:rPr kumimoji="0" lang="en-IN" sz="2000" b="1"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Mobility Management (MM):</a:t>
            </a:r>
            <a:r>
              <a:rPr kumimoji="0" lang="en-US" sz="20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It manages the </a:t>
            </a:r>
            <a:r>
              <a:rPr kumimoji="0" lang="en-US" sz="20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location updating</a:t>
            </a:r>
            <a:r>
              <a:rPr kumimoji="0" lang="en-US" sz="20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and </a:t>
            </a:r>
            <a:r>
              <a:rPr kumimoji="0" lang="en-US" sz="20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registration</a:t>
            </a:r>
            <a:r>
              <a:rPr kumimoji="0" lang="en-US" sz="20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procedures as well as </a:t>
            </a:r>
            <a:r>
              <a:rPr kumimoji="0" lang="en-US" sz="20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security</a:t>
            </a:r>
            <a:r>
              <a:rPr kumimoji="0" lang="en-US" sz="20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and </a:t>
            </a:r>
            <a:r>
              <a:rPr kumimoji="0" lang="en-US" sz="20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authentication</a:t>
            </a:r>
            <a:r>
              <a:rPr kumimoji="0" lang="en-US" sz="20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a:t>
            </a:r>
            <a:endParaRPr kumimoji="0" lang="en-IN" sz="20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endParaRPr>
          </a:p>
          <a:p>
            <a:pPr marL="914400" marR="0" lvl="1" indent="-457200" algn="just" defTabSz="914400" rtl="0" eaLnBrk="1" fontAlgn="auto" latinLnBrk="0" hangingPunct="1">
              <a:lnSpc>
                <a:spcPct val="90000"/>
              </a:lnSpc>
              <a:spcBef>
                <a:spcPts val="500"/>
              </a:spcBef>
              <a:spcAft>
                <a:spcPts val="0"/>
              </a:spcAft>
              <a:buClr>
                <a:srgbClr val="5430AA"/>
              </a:buClr>
              <a:buSzTx/>
              <a:buFont typeface="+mj-lt"/>
              <a:buAutoNum type="arabicPeriod"/>
              <a:tabLst/>
              <a:defRPr/>
            </a:pPr>
            <a:r>
              <a:rPr kumimoji="0" lang="en-IN" sz="2000" b="1"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Connection Management (CM): </a:t>
            </a:r>
            <a:r>
              <a:rPr kumimoji="0" lang="en-US" sz="2000" b="1"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 </a:t>
            </a:r>
            <a:r>
              <a:rPr kumimoji="0" lang="en-US" sz="20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It handles general </a:t>
            </a:r>
            <a:r>
              <a:rPr kumimoji="0" lang="en-US" sz="20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call control </a:t>
            </a:r>
            <a:r>
              <a:rPr kumimoji="0" lang="en-US" sz="20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and manages </a:t>
            </a:r>
            <a:r>
              <a:rPr kumimoji="0" lang="en-US" sz="20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Supplementary Services </a:t>
            </a:r>
            <a:r>
              <a:rPr kumimoji="0" lang="en-US" sz="20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and the </a:t>
            </a:r>
            <a:r>
              <a:rPr kumimoji="0" lang="en-US" sz="20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Short Message Service(SMS)</a:t>
            </a:r>
            <a:r>
              <a:rPr kumimoji="0" lang="en-US" sz="20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a:t>
            </a:r>
          </a:p>
        </p:txBody>
      </p:sp>
      <p:graphicFrame>
        <p:nvGraphicFramePr>
          <p:cNvPr id="25" name="Table 24">
            <a:extLst>
              <a:ext uri="{FF2B5EF4-FFF2-40B4-BE49-F238E27FC236}">
                <a16:creationId xmlns:a16="http://schemas.microsoft.com/office/drawing/2014/main" id="{3CF6D519-A758-002B-EFE8-956236970FE7}"/>
              </a:ext>
            </a:extLst>
          </p:cNvPr>
          <p:cNvGraphicFramePr>
            <a:graphicFrameLocks noGrp="1"/>
          </p:cNvGraphicFramePr>
          <p:nvPr/>
        </p:nvGraphicFramePr>
        <p:xfrm>
          <a:off x="1556084" y="4032237"/>
          <a:ext cx="1143000" cy="2112000"/>
        </p:xfrm>
        <a:graphic>
          <a:graphicData uri="http://schemas.openxmlformats.org/drawingml/2006/table">
            <a:tbl>
              <a:tblPr firstRow="1" bandRow="1"/>
              <a:tblGrid>
                <a:gridCol w="1143000">
                  <a:extLst>
                    <a:ext uri="{9D8B030D-6E8A-4147-A177-3AD203B41FA5}">
                      <a16:colId xmlns:a16="http://schemas.microsoft.com/office/drawing/2014/main" val="2826660745"/>
                    </a:ext>
                  </a:extLst>
                </a:gridCol>
              </a:tblGrid>
              <a:tr h="136800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CM</a:t>
                      </a:r>
                    </a:p>
                    <a:p>
                      <a:pPr algn="ctr"/>
                      <a:endParaRPr lang="en-US" sz="1400" dirty="0"/>
                    </a:p>
                    <a:p>
                      <a:pPr algn="ctr"/>
                      <a:r>
                        <a:rPr lang="en-US" sz="1400" dirty="0"/>
                        <a:t>MM</a:t>
                      </a:r>
                    </a:p>
                    <a:p>
                      <a:pPr algn="ctr"/>
                      <a:endParaRPr lang="en-US" sz="1400" dirty="0"/>
                    </a:p>
                    <a:p>
                      <a:pPr algn="ctr"/>
                      <a:r>
                        <a:rPr lang="en-US" sz="1400" dirty="0"/>
                        <a:t>RR</a:t>
                      </a:r>
                      <a:endParaRPr lang="en-US" sz="1400" b="1" dirty="0"/>
                    </a:p>
                  </a:txBody>
                  <a:tcPr>
                    <a:lnL w="28575" cap="flat" cmpd="sng" algn="ctr">
                      <a:solidFill>
                        <a:srgbClr val="212121"/>
                      </a:solidFill>
                      <a:prstDash val="solid"/>
                      <a:round/>
                      <a:headEnd type="none" w="med" len="med"/>
                      <a:tailEnd type="none" w="med" len="med"/>
                    </a:lnL>
                    <a:lnR w="28575" cap="flat" cmpd="sng" algn="ctr">
                      <a:solidFill>
                        <a:srgbClr val="212121"/>
                      </a:solidFill>
                      <a:prstDash val="solid"/>
                      <a:round/>
                      <a:headEnd type="none" w="med" len="med"/>
                      <a:tailEnd type="none" w="med" len="med"/>
                    </a:lnR>
                    <a:lnT w="28575" cap="flat" cmpd="sng" algn="ctr">
                      <a:solidFill>
                        <a:srgbClr val="212121"/>
                      </a:solidFill>
                      <a:prstDash val="solid"/>
                      <a:round/>
                      <a:headEnd type="none" w="med" len="med"/>
                      <a:tailEnd type="none" w="med" len="med"/>
                    </a:lnT>
                    <a:lnB w="28575" cap="flat" cmpd="sng" algn="ctr">
                      <a:solidFill>
                        <a:srgbClr val="212121"/>
                      </a:solidFill>
                      <a:prstDash val="solid"/>
                      <a:round/>
                      <a:headEnd type="none" w="med" len="med"/>
                      <a:tailEnd type="none" w="med" len="med"/>
                    </a:lnB>
                    <a:lnTlToBr w="12700" cmpd="sng">
                      <a:noFill/>
                      <a:prstDash val="solid"/>
                    </a:lnTlToBr>
                    <a:lnBlToTr w="12700" cmpd="sng">
                      <a:noFill/>
                      <a:prstDash val="solid"/>
                    </a:lnBlToTr>
                    <a:solidFill>
                      <a:srgbClr val="909090">
                        <a:lumMod val="20000"/>
                        <a:lumOff val="80000"/>
                      </a:srgbClr>
                    </a:solidFill>
                  </a:tcPr>
                </a:tc>
                <a:extLst>
                  <a:ext uri="{0D108BD9-81ED-4DB2-BD59-A6C34878D82A}">
                    <a16:rowId xmlns:a16="http://schemas.microsoft.com/office/drawing/2014/main" val="1214606234"/>
                  </a:ext>
                </a:extLst>
              </a:tr>
              <a:tr h="37200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err="1"/>
                        <a:t>LAPDm</a:t>
                      </a:r>
                      <a:endParaRPr lang="en-US" sz="1400" b="1" dirty="0"/>
                    </a:p>
                  </a:txBody>
                  <a:tcPr>
                    <a:lnL w="28575" cap="flat" cmpd="sng" algn="ctr">
                      <a:solidFill>
                        <a:srgbClr val="212121"/>
                      </a:solidFill>
                      <a:prstDash val="solid"/>
                      <a:round/>
                      <a:headEnd type="none" w="med" len="med"/>
                      <a:tailEnd type="none" w="med" len="med"/>
                    </a:lnL>
                    <a:lnR w="28575" cap="flat" cmpd="sng" algn="ctr">
                      <a:solidFill>
                        <a:srgbClr val="212121"/>
                      </a:solidFill>
                      <a:prstDash val="solid"/>
                      <a:round/>
                      <a:headEnd type="none" w="med" len="med"/>
                      <a:tailEnd type="none" w="med" len="med"/>
                    </a:lnR>
                    <a:lnT w="28575" cap="flat" cmpd="sng" algn="ctr">
                      <a:solidFill>
                        <a:srgbClr val="212121"/>
                      </a:solidFill>
                      <a:prstDash val="solid"/>
                      <a:round/>
                      <a:headEnd type="none" w="med" len="med"/>
                      <a:tailEnd type="none" w="med" len="med"/>
                    </a:lnT>
                    <a:lnB w="28575" cap="flat" cmpd="sng" algn="ctr">
                      <a:solidFill>
                        <a:srgbClr val="212121"/>
                      </a:solidFill>
                      <a:prstDash val="solid"/>
                      <a:round/>
                      <a:headEnd type="none" w="med" len="med"/>
                      <a:tailEnd type="none" w="med" len="med"/>
                    </a:lnB>
                    <a:lnTlToBr w="12700" cmpd="sng">
                      <a:noFill/>
                      <a:prstDash val="solid"/>
                    </a:lnTlToBr>
                    <a:lnBlToTr w="12700" cmpd="sng">
                      <a:noFill/>
                      <a:prstDash val="solid"/>
                    </a:lnBlToTr>
                    <a:solidFill>
                      <a:srgbClr val="909090">
                        <a:lumMod val="20000"/>
                        <a:lumOff val="80000"/>
                      </a:srgbClr>
                    </a:solidFill>
                  </a:tcPr>
                </a:tc>
                <a:extLst>
                  <a:ext uri="{0D108BD9-81ED-4DB2-BD59-A6C34878D82A}">
                    <a16:rowId xmlns:a16="http://schemas.microsoft.com/office/drawing/2014/main" val="557096008"/>
                  </a:ext>
                </a:extLst>
              </a:tr>
              <a:tr h="37200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TDMA</a:t>
                      </a:r>
                      <a:endParaRPr lang="en-US" sz="1400" b="1" dirty="0"/>
                    </a:p>
                  </a:txBody>
                  <a:tcPr>
                    <a:lnL w="28575" cap="flat" cmpd="sng" algn="ctr">
                      <a:solidFill>
                        <a:srgbClr val="212121"/>
                      </a:solidFill>
                      <a:prstDash val="solid"/>
                      <a:round/>
                      <a:headEnd type="none" w="med" len="med"/>
                      <a:tailEnd type="none" w="med" len="med"/>
                    </a:lnL>
                    <a:lnR w="28575" cap="flat" cmpd="sng" algn="ctr">
                      <a:solidFill>
                        <a:srgbClr val="212121"/>
                      </a:solidFill>
                      <a:prstDash val="solid"/>
                      <a:round/>
                      <a:headEnd type="none" w="med" len="med"/>
                      <a:tailEnd type="none" w="med" len="med"/>
                    </a:lnR>
                    <a:lnT w="28575" cap="flat" cmpd="sng" algn="ctr">
                      <a:solidFill>
                        <a:srgbClr val="212121"/>
                      </a:solidFill>
                      <a:prstDash val="solid"/>
                      <a:round/>
                      <a:headEnd type="none" w="med" len="med"/>
                      <a:tailEnd type="none" w="med" len="med"/>
                    </a:lnT>
                    <a:lnB w="28575" cap="flat" cmpd="sng" algn="ctr">
                      <a:solidFill>
                        <a:srgbClr val="212121"/>
                      </a:solidFill>
                      <a:prstDash val="solid"/>
                      <a:round/>
                      <a:headEnd type="none" w="med" len="med"/>
                      <a:tailEnd type="none" w="med" len="med"/>
                    </a:lnB>
                    <a:lnTlToBr w="12700" cmpd="sng">
                      <a:noFill/>
                      <a:prstDash val="solid"/>
                    </a:lnTlToBr>
                    <a:lnBlToTr w="12700" cmpd="sng">
                      <a:noFill/>
                      <a:prstDash val="solid"/>
                    </a:lnBlToTr>
                    <a:solidFill>
                      <a:srgbClr val="909090">
                        <a:lumMod val="20000"/>
                        <a:lumOff val="80000"/>
                      </a:srgbClr>
                    </a:solidFill>
                  </a:tcPr>
                </a:tc>
                <a:extLst>
                  <a:ext uri="{0D108BD9-81ED-4DB2-BD59-A6C34878D82A}">
                    <a16:rowId xmlns:a16="http://schemas.microsoft.com/office/drawing/2014/main" val="3256551014"/>
                  </a:ext>
                </a:extLst>
              </a:tr>
            </a:tbl>
          </a:graphicData>
        </a:graphic>
      </p:graphicFrame>
      <p:cxnSp>
        <p:nvCxnSpPr>
          <p:cNvPr id="26" name="Straight Connector 25">
            <a:extLst>
              <a:ext uri="{FF2B5EF4-FFF2-40B4-BE49-F238E27FC236}">
                <a16:creationId xmlns:a16="http://schemas.microsoft.com/office/drawing/2014/main" id="{1DB04A68-14B3-A6BC-CEFA-D870B4CA98E8}"/>
              </a:ext>
            </a:extLst>
          </p:cNvPr>
          <p:cNvCxnSpPr/>
          <p:nvPr/>
        </p:nvCxnSpPr>
        <p:spPr>
          <a:xfrm>
            <a:off x="1556084" y="4413237"/>
            <a:ext cx="1143000" cy="0"/>
          </a:xfrm>
          <a:prstGeom prst="line">
            <a:avLst/>
          </a:prstGeom>
          <a:noFill/>
          <a:ln w="9525" cap="flat" cmpd="sng" algn="ctr">
            <a:solidFill>
              <a:srgbClr val="909090"/>
            </a:solidFill>
            <a:prstDash val="dash"/>
            <a:miter lim="800000"/>
          </a:ln>
          <a:effectLst/>
        </p:spPr>
      </p:cxnSp>
      <p:cxnSp>
        <p:nvCxnSpPr>
          <p:cNvPr id="27" name="Straight Connector 26">
            <a:extLst>
              <a:ext uri="{FF2B5EF4-FFF2-40B4-BE49-F238E27FC236}">
                <a16:creationId xmlns:a16="http://schemas.microsoft.com/office/drawing/2014/main" id="{2E117451-55D2-A2BB-7CD5-D62F4F6817D5}"/>
              </a:ext>
            </a:extLst>
          </p:cNvPr>
          <p:cNvCxnSpPr/>
          <p:nvPr/>
        </p:nvCxnSpPr>
        <p:spPr>
          <a:xfrm>
            <a:off x="1556084" y="4870437"/>
            <a:ext cx="1143000" cy="0"/>
          </a:xfrm>
          <a:prstGeom prst="line">
            <a:avLst/>
          </a:prstGeom>
          <a:noFill/>
          <a:ln w="9525" cap="flat" cmpd="sng" algn="ctr">
            <a:solidFill>
              <a:srgbClr val="909090"/>
            </a:solidFill>
            <a:prstDash val="dash"/>
            <a:miter lim="800000"/>
          </a:ln>
          <a:effectLst/>
        </p:spPr>
      </p:cxnSp>
      <p:graphicFrame>
        <p:nvGraphicFramePr>
          <p:cNvPr id="28" name="Table 27">
            <a:extLst>
              <a:ext uri="{FF2B5EF4-FFF2-40B4-BE49-F238E27FC236}">
                <a16:creationId xmlns:a16="http://schemas.microsoft.com/office/drawing/2014/main" id="{3C0299BF-7CA1-3E7D-7744-0390A69173E2}"/>
              </a:ext>
            </a:extLst>
          </p:cNvPr>
          <p:cNvGraphicFramePr>
            <a:graphicFrameLocks noGrp="1"/>
          </p:cNvGraphicFramePr>
          <p:nvPr/>
        </p:nvGraphicFramePr>
        <p:xfrm>
          <a:off x="3384884" y="5064237"/>
          <a:ext cx="1143000" cy="1080000"/>
        </p:xfrm>
        <a:graphic>
          <a:graphicData uri="http://schemas.openxmlformats.org/drawingml/2006/table">
            <a:tbl>
              <a:tblPr firstRow="1" bandRow="1"/>
              <a:tblGrid>
                <a:gridCol w="1143000">
                  <a:extLst>
                    <a:ext uri="{9D8B030D-6E8A-4147-A177-3AD203B41FA5}">
                      <a16:colId xmlns:a16="http://schemas.microsoft.com/office/drawing/2014/main" val="2826660745"/>
                    </a:ext>
                  </a:extLst>
                </a:gridCol>
              </a:tblGrid>
              <a:tr h="36000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RR</a:t>
                      </a:r>
                    </a:p>
                  </a:txBody>
                  <a:tcPr>
                    <a:lnL w="28575" cap="flat" cmpd="sng" algn="ctr">
                      <a:solidFill>
                        <a:srgbClr val="212121"/>
                      </a:solidFill>
                      <a:prstDash val="solid"/>
                      <a:round/>
                      <a:headEnd type="none" w="med" len="med"/>
                      <a:tailEnd type="none" w="med" len="med"/>
                    </a:lnL>
                    <a:lnR w="28575" cap="flat" cmpd="sng" algn="ctr">
                      <a:solidFill>
                        <a:srgbClr val="212121"/>
                      </a:solidFill>
                      <a:prstDash val="solid"/>
                      <a:round/>
                      <a:headEnd type="none" w="med" len="med"/>
                      <a:tailEnd type="none" w="med" len="med"/>
                    </a:lnR>
                    <a:lnT w="28575" cap="flat" cmpd="sng" algn="ctr">
                      <a:solidFill>
                        <a:srgbClr val="212121"/>
                      </a:solidFill>
                      <a:prstDash val="solid"/>
                      <a:round/>
                      <a:headEnd type="none" w="med" len="med"/>
                      <a:tailEnd type="none" w="med" len="med"/>
                    </a:lnT>
                    <a:lnB w="28575" cap="flat" cmpd="sng" algn="ctr">
                      <a:solidFill>
                        <a:srgbClr val="212121"/>
                      </a:solidFill>
                      <a:prstDash val="solid"/>
                      <a:round/>
                      <a:headEnd type="none" w="med" len="med"/>
                      <a:tailEnd type="none" w="med" len="med"/>
                    </a:lnB>
                    <a:lnTlToBr w="12700" cmpd="sng">
                      <a:noFill/>
                      <a:prstDash val="solid"/>
                    </a:lnTlToBr>
                    <a:lnBlToTr w="12700" cmpd="sng">
                      <a:noFill/>
                      <a:prstDash val="solid"/>
                    </a:lnBlToTr>
                    <a:solidFill>
                      <a:srgbClr val="8BC145">
                        <a:lumMod val="20000"/>
                        <a:lumOff val="80000"/>
                      </a:srgbClr>
                    </a:solidFill>
                  </a:tcPr>
                </a:tc>
                <a:extLst>
                  <a:ext uri="{0D108BD9-81ED-4DB2-BD59-A6C34878D82A}">
                    <a16:rowId xmlns:a16="http://schemas.microsoft.com/office/drawing/2014/main" val="1214606234"/>
                  </a:ext>
                </a:extLst>
              </a:tr>
              <a:tr h="36000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err="1"/>
                        <a:t>LAPDm</a:t>
                      </a:r>
                      <a:endParaRPr lang="en-US" sz="1400" b="1" dirty="0"/>
                    </a:p>
                  </a:txBody>
                  <a:tcPr>
                    <a:lnL w="28575" cap="flat" cmpd="sng" algn="ctr">
                      <a:solidFill>
                        <a:srgbClr val="212121"/>
                      </a:solidFill>
                      <a:prstDash val="solid"/>
                      <a:round/>
                      <a:headEnd type="none" w="med" len="med"/>
                      <a:tailEnd type="none" w="med" len="med"/>
                    </a:lnL>
                    <a:lnR w="28575" cap="flat" cmpd="sng" algn="ctr">
                      <a:solidFill>
                        <a:srgbClr val="212121"/>
                      </a:solidFill>
                      <a:prstDash val="solid"/>
                      <a:round/>
                      <a:headEnd type="none" w="med" len="med"/>
                      <a:tailEnd type="none" w="med" len="med"/>
                    </a:lnR>
                    <a:lnT w="28575" cap="flat" cmpd="sng" algn="ctr">
                      <a:solidFill>
                        <a:srgbClr val="212121"/>
                      </a:solidFill>
                      <a:prstDash val="solid"/>
                      <a:round/>
                      <a:headEnd type="none" w="med" len="med"/>
                      <a:tailEnd type="none" w="med" len="med"/>
                    </a:lnT>
                    <a:lnB w="28575" cap="flat" cmpd="sng" algn="ctr">
                      <a:solidFill>
                        <a:srgbClr val="212121"/>
                      </a:solidFill>
                      <a:prstDash val="solid"/>
                      <a:round/>
                      <a:headEnd type="none" w="med" len="med"/>
                      <a:tailEnd type="none" w="med" len="med"/>
                    </a:lnB>
                    <a:lnTlToBr w="12700" cmpd="sng">
                      <a:noFill/>
                      <a:prstDash val="solid"/>
                    </a:lnTlToBr>
                    <a:lnBlToTr w="12700" cmpd="sng">
                      <a:noFill/>
                      <a:prstDash val="solid"/>
                    </a:lnBlToTr>
                    <a:solidFill>
                      <a:srgbClr val="8BC145">
                        <a:lumMod val="20000"/>
                        <a:lumOff val="80000"/>
                      </a:srgbClr>
                    </a:solidFill>
                  </a:tcPr>
                </a:tc>
                <a:extLst>
                  <a:ext uri="{0D108BD9-81ED-4DB2-BD59-A6C34878D82A}">
                    <a16:rowId xmlns:a16="http://schemas.microsoft.com/office/drawing/2014/main" val="557096008"/>
                  </a:ext>
                </a:extLst>
              </a:tr>
              <a:tr h="36000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TDMA</a:t>
                      </a:r>
                      <a:endParaRPr lang="en-US" sz="1400" b="1" dirty="0"/>
                    </a:p>
                  </a:txBody>
                  <a:tcPr>
                    <a:lnL w="28575" cap="flat" cmpd="sng" algn="ctr">
                      <a:solidFill>
                        <a:srgbClr val="212121"/>
                      </a:solidFill>
                      <a:prstDash val="solid"/>
                      <a:round/>
                      <a:headEnd type="none" w="med" len="med"/>
                      <a:tailEnd type="none" w="med" len="med"/>
                    </a:lnL>
                    <a:lnR w="28575" cap="flat" cmpd="sng" algn="ctr">
                      <a:solidFill>
                        <a:srgbClr val="212121"/>
                      </a:solidFill>
                      <a:prstDash val="solid"/>
                      <a:round/>
                      <a:headEnd type="none" w="med" len="med"/>
                      <a:tailEnd type="none" w="med" len="med"/>
                    </a:lnR>
                    <a:lnT w="28575" cap="flat" cmpd="sng" algn="ctr">
                      <a:solidFill>
                        <a:srgbClr val="212121"/>
                      </a:solidFill>
                      <a:prstDash val="solid"/>
                      <a:round/>
                      <a:headEnd type="none" w="med" len="med"/>
                      <a:tailEnd type="none" w="med" len="med"/>
                    </a:lnT>
                    <a:lnB w="28575" cap="flat" cmpd="sng" algn="ctr">
                      <a:solidFill>
                        <a:srgbClr val="212121"/>
                      </a:solidFill>
                      <a:prstDash val="solid"/>
                      <a:round/>
                      <a:headEnd type="none" w="med" len="med"/>
                      <a:tailEnd type="none" w="med" len="med"/>
                    </a:lnB>
                    <a:lnTlToBr w="12700" cmpd="sng">
                      <a:noFill/>
                      <a:prstDash val="solid"/>
                    </a:lnTlToBr>
                    <a:lnBlToTr w="12700" cmpd="sng">
                      <a:noFill/>
                      <a:prstDash val="solid"/>
                    </a:lnBlToTr>
                    <a:solidFill>
                      <a:srgbClr val="8BC145">
                        <a:lumMod val="20000"/>
                        <a:lumOff val="80000"/>
                      </a:srgbClr>
                    </a:solidFill>
                  </a:tcPr>
                </a:tc>
                <a:extLst>
                  <a:ext uri="{0D108BD9-81ED-4DB2-BD59-A6C34878D82A}">
                    <a16:rowId xmlns:a16="http://schemas.microsoft.com/office/drawing/2014/main" val="3256551014"/>
                  </a:ext>
                </a:extLst>
              </a:tr>
            </a:tbl>
          </a:graphicData>
        </a:graphic>
      </p:graphicFrame>
      <p:graphicFrame>
        <p:nvGraphicFramePr>
          <p:cNvPr id="29" name="Table 28">
            <a:extLst>
              <a:ext uri="{FF2B5EF4-FFF2-40B4-BE49-F238E27FC236}">
                <a16:creationId xmlns:a16="http://schemas.microsoft.com/office/drawing/2014/main" id="{8AB81F84-562B-3403-14DB-974452F164E2}"/>
              </a:ext>
            </a:extLst>
          </p:cNvPr>
          <p:cNvGraphicFramePr>
            <a:graphicFrameLocks noGrp="1"/>
          </p:cNvGraphicFramePr>
          <p:nvPr/>
        </p:nvGraphicFramePr>
        <p:xfrm>
          <a:off x="7499684" y="4032237"/>
          <a:ext cx="1143000" cy="2112000"/>
        </p:xfrm>
        <a:graphic>
          <a:graphicData uri="http://schemas.openxmlformats.org/drawingml/2006/table">
            <a:tbl>
              <a:tblPr firstRow="1" bandRow="1"/>
              <a:tblGrid>
                <a:gridCol w="1143000">
                  <a:extLst>
                    <a:ext uri="{9D8B030D-6E8A-4147-A177-3AD203B41FA5}">
                      <a16:colId xmlns:a16="http://schemas.microsoft.com/office/drawing/2014/main" val="2826660745"/>
                    </a:ext>
                  </a:extLst>
                </a:gridCol>
              </a:tblGrid>
              <a:tr h="136800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CM</a:t>
                      </a:r>
                    </a:p>
                    <a:p>
                      <a:pPr algn="ctr"/>
                      <a:endParaRPr lang="en-US" sz="1400" dirty="0"/>
                    </a:p>
                    <a:p>
                      <a:pPr algn="ctr"/>
                      <a:r>
                        <a:rPr lang="en-US" sz="1400" dirty="0"/>
                        <a:t>MM</a:t>
                      </a:r>
                    </a:p>
                    <a:p>
                      <a:pPr algn="ctr"/>
                      <a:endParaRPr lang="en-US" sz="1400" dirty="0"/>
                    </a:p>
                    <a:p>
                      <a:pPr algn="ctr"/>
                      <a:r>
                        <a:rPr lang="en-US" sz="1400" dirty="0"/>
                        <a:t>BSSMAP</a:t>
                      </a:r>
                      <a:endParaRPr lang="en-US" sz="1400" b="1" dirty="0"/>
                    </a:p>
                  </a:txBody>
                  <a:tcPr>
                    <a:lnL w="28575" cap="flat" cmpd="sng" algn="ctr">
                      <a:solidFill>
                        <a:srgbClr val="212121"/>
                      </a:solidFill>
                      <a:prstDash val="solid"/>
                      <a:round/>
                      <a:headEnd type="none" w="med" len="med"/>
                      <a:tailEnd type="none" w="med" len="med"/>
                    </a:lnL>
                    <a:lnR w="28575" cap="flat" cmpd="sng" algn="ctr">
                      <a:solidFill>
                        <a:srgbClr val="212121"/>
                      </a:solidFill>
                      <a:prstDash val="solid"/>
                      <a:round/>
                      <a:headEnd type="none" w="med" len="med"/>
                      <a:tailEnd type="none" w="med" len="med"/>
                    </a:lnR>
                    <a:lnT w="28575" cap="flat" cmpd="sng" algn="ctr">
                      <a:solidFill>
                        <a:srgbClr val="212121"/>
                      </a:solidFill>
                      <a:prstDash val="solid"/>
                      <a:round/>
                      <a:headEnd type="none" w="med" len="med"/>
                      <a:tailEnd type="none" w="med" len="med"/>
                    </a:lnT>
                    <a:lnB w="28575" cap="flat" cmpd="sng" algn="ctr">
                      <a:solidFill>
                        <a:srgbClr val="212121"/>
                      </a:solidFill>
                      <a:prstDash val="solid"/>
                      <a:round/>
                      <a:headEnd type="none" w="med" len="med"/>
                      <a:tailEnd type="none" w="med" len="med"/>
                    </a:lnB>
                    <a:lnTlToBr w="12700" cmpd="sng">
                      <a:noFill/>
                      <a:prstDash val="solid"/>
                    </a:lnTlToBr>
                    <a:lnBlToTr w="12700" cmpd="sng">
                      <a:noFill/>
                      <a:prstDash val="solid"/>
                    </a:lnBlToTr>
                    <a:solidFill>
                      <a:srgbClr val="1D9A78">
                        <a:lumMod val="20000"/>
                        <a:lumOff val="80000"/>
                      </a:srgbClr>
                    </a:solidFill>
                  </a:tcPr>
                </a:tc>
                <a:extLst>
                  <a:ext uri="{0D108BD9-81ED-4DB2-BD59-A6C34878D82A}">
                    <a16:rowId xmlns:a16="http://schemas.microsoft.com/office/drawing/2014/main" val="1214606234"/>
                  </a:ext>
                </a:extLst>
              </a:tr>
              <a:tr h="37200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SCCP</a:t>
                      </a:r>
                      <a:endParaRPr lang="en-US" sz="1400" b="1" dirty="0"/>
                    </a:p>
                  </a:txBody>
                  <a:tcPr>
                    <a:lnL w="28575" cap="flat" cmpd="sng" algn="ctr">
                      <a:solidFill>
                        <a:srgbClr val="212121"/>
                      </a:solidFill>
                      <a:prstDash val="solid"/>
                      <a:round/>
                      <a:headEnd type="none" w="med" len="med"/>
                      <a:tailEnd type="none" w="med" len="med"/>
                    </a:lnL>
                    <a:lnR w="28575" cap="flat" cmpd="sng" algn="ctr">
                      <a:solidFill>
                        <a:srgbClr val="212121"/>
                      </a:solidFill>
                      <a:prstDash val="solid"/>
                      <a:round/>
                      <a:headEnd type="none" w="med" len="med"/>
                      <a:tailEnd type="none" w="med" len="med"/>
                    </a:lnR>
                    <a:lnT w="28575" cap="flat" cmpd="sng" algn="ctr">
                      <a:solidFill>
                        <a:srgbClr val="212121"/>
                      </a:solidFill>
                      <a:prstDash val="solid"/>
                      <a:round/>
                      <a:headEnd type="none" w="med" len="med"/>
                      <a:tailEnd type="none" w="med" len="med"/>
                    </a:lnT>
                    <a:lnB w="28575" cap="flat" cmpd="sng" algn="ctr">
                      <a:solidFill>
                        <a:srgbClr val="212121"/>
                      </a:solidFill>
                      <a:prstDash val="solid"/>
                      <a:round/>
                      <a:headEnd type="none" w="med" len="med"/>
                      <a:tailEnd type="none" w="med" len="med"/>
                    </a:lnB>
                    <a:lnTlToBr w="12700" cmpd="sng">
                      <a:noFill/>
                      <a:prstDash val="solid"/>
                    </a:lnTlToBr>
                    <a:lnBlToTr w="12700" cmpd="sng">
                      <a:noFill/>
                      <a:prstDash val="solid"/>
                    </a:lnBlToTr>
                    <a:solidFill>
                      <a:srgbClr val="1D9A78">
                        <a:lumMod val="20000"/>
                        <a:lumOff val="80000"/>
                      </a:srgbClr>
                    </a:solidFill>
                  </a:tcPr>
                </a:tc>
                <a:extLst>
                  <a:ext uri="{0D108BD9-81ED-4DB2-BD59-A6C34878D82A}">
                    <a16:rowId xmlns:a16="http://schemas.microsoft.com/office/drawing/2014/main" val="557096008"/>
                  </a:ext>
                </a:extLst>
              </a:tr>
              <a:tr h="37200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MTP</a:t>
                      </a:r>
                      <a:endParaRPr lang="en-US" sz="1400" b="1" dirty="0"/>
                    </a:p>
                  </a:txBody>
                  <a:tcPr>
                    <a:lnL w="28575" cap="flat" cmpd="sng" algn="ctr">
                      <a:solidFill>
                        <a:srgbClr val="212121"/>
                      </a:solidFill>
                      <a:prstDash val="solid"/>
                      <a:round/>
                      <a:headEnd type="none" w="med" len="med"/>
                      <a:tailEnd type="none" w="med" len="med"/>
                    </a:lnL>
                    <a:lnR w="28575" cap="flat" cmpd="sng" algn="ctr">
                      <a:solidFill>
                        <a:srgbClr val="212121"/>
                      </a:solidFill>
                      <a:prstDash val="solid"/>
                      <a:round/>
                      <a:headEnd type="none" w="med" len="med"/>
                      <a:tailEnd type="none" w="med" len="med"/>
                    </a:lnR>
                    <a:lnT w="28575" cap="flat" cmpd="sng" algn="ctr">
                      <a:solidFill>
                        <a:srgbClr val="212121"/>
                      </a:solidFill>
                      <a:prstDash val="solid"/>
                      <a:round/>
                      <a:headEnd type="none" w="med" len="med"/>
                      <a:tailEnd type="none" w="med" len="med"/>
                    </a:lnT>
                    <a:lnB w="28575" cap="flat" cmpd="sng" algn="ctr">
                      <a:solidFill>
                        <a:srgbClr val="212121"/>
                      </a:solidFill>
                      <a:prstDash val="solid"/>
                      <a:round/>
                      <a:headEnd type="none" w="med" len="med"/>
                      <a:tailEnd type="none" w="med" len="med"/>
                    </a:lnB>
                    <a:lnTlToBr w="12700" cmpd="sng">
                      <a:noFill/>
                      <a:prstDash val="solid"/>
                    </a:lnTlToBr>
                    <a:lnBlToTr w="12700" cmpd="sng">
                      <a:noFill/>
                      <a:prstDash val="solid"/>
                    </a:lnBlToTr>
                    <a:solidFill>
                      <a:srgbClr val="1D9A78">
                        <a:lumMod val="20000"/>
                        <a:lumOff val="80000"/>
                      </a:srgbClr>
                    </a:solidFill>
                  </a:tcPr>
                </a:tc>
                <a:extLst>
                  <a:ext uri="{0D108BD9-81ED-4DB2-BD59-A6C34878D82A}">
                    <a16:rowId xmlns:a16="http://schemas.microsoft.com/office/drawing/2014/main" val="3256551014"/>
                  </a:ext>
                </a:extLst>
              </a:tr>
            </a:tbl>
          </a:graphicData>
        </a:graphic>
      </p:graphicFrame>
      <p:cxnSp>
        <p:nvCxnSpPr>
          <p:cNvPr id="30" name="Straight Connector 29">
            <a:extLst>
              <a:ext uri="{FF2B5EF4-FFF2-40B4-BE49-F238E27FC236}">
                <a16:creationId xmlns:a16="http://schemas.microsoft.com/office/drawing/2014/main" id="{8CBDB647-AA78-BCFA-EF7F-C1EA23378522}"/>
              </a:ext>
            </a:extLst>
          </p:cNvPr>
          <p:cNvCxnSpPr/>
          <p:nvPr/>
        </p:nvCxnSpPr>
        <p:spPr>
          <a:xfrm>
            <a:off x="7499684" y="4413237"/>
            <a:ext cx="1143000" cy="0"/>
          </a:xfrm>
          <a:prstGeom prst="line">
            <a:avLst/>
          </a:prstGeom>
          <a:noFill/>
          <a:ln w="9525" cap="flat" cmpd="sng" algn="ctr">
            <a:solidFill>
              <a:srgbClr val="909090"/>
            </a:solidFill>
            <a:prstDash val="dash"/>
            <a:miter lim="800000"/>
          </a:ln>
          <a:effectLst/>
        </p:spPr>
      </p:cxnSp>
      <p:cxnSp>
        <p:nvCxnSpPr>
          <p:cNvPr id="31" name="Straight Connector 30">
            <a:extLst>
              <a:ext uri="{FF2B5EF4-FFF2-40B4-BE49-F238E27FC236}">
                <a16:creationId xmlns:a16="http://schemas.microsoft.com/office/drawing/2014/main" id="{76012540-1067-1F2E-DA71-778BD12CB373}"/>
              </a:ext>
            </a:extLst>
          </p:cNvPr>
          <p:cNvCxnSpPr/>
          <p:nvPr/>
        </p:nvCxnSpPr>
        <p:spPr>
          <a:xfrm>
            <a:off x="7499684" y="4870437"/>
            <a:ext cx="1143000" cy="0"/>
          </a:xfrm>
          <a:prstGeom prst="line">
            <a:avLst/>
          </a:prstGeom>
          <a:noFill/>
          <a:ln w="9525" cap="flat" cmpd="sng" algn="ctr">
            <a:solidFill>
              <a:srgbClr val="909090"/>
            </a:solidFill>
            <a:prstDash val="dash"/>
            <a:miter lim="800000"/>
          </a:ln>
          <a:effectLst/>
        </p:spPr>
      </p:cxnSp>
      <p:graphicFrame>
        <p:nvGraphicFramePr>
          <p:cNvPr id="32" name="Table 31">
            <a:extLst>
              <a:ext uri="{FF2B5EF4-FFF2-40B4-BE49-F238E27FC236}">
                <a16:creationId xmlns:a16="http://schemas.microsoft.com/office/drawing/2014/main" id="{10ECAAAA-6F86-D04D-2334-460D28BCCB10}"/>
              </a:ext>
            </a:extLst>
          </p:cNvPr>
          <p:cNvGraphicFramePr>
            <a:graphicFrameLocks noGrp="1"/>
          </p:cNvGraphicFramePr>
          <p:nvPr/>
        </p:nvGraphicFramePr>
        <p:xfrm>
          <a:off x="5442284" y="5064237"/>
          <a:ext cx="1143000" cy="1080000"/>
        </p:xfrm>
        <a:graphic>
          <a:graphicData uri="http://schemas.openxmlformats.org/drawingml/2006/table">
            <a:tbl>
              <a:tblPr firstRow="1" bandRow="1"/>
              <a:tblGrid>
                <a:gridCol w="1143000">
                  <a:extLst>
                    <a:ext uri="{9D8B030D-6E8A-4147-A177-3AD203B41FA5}">
                      <a16:colId xmlns:a16="http://schemas.microsoft.com/office/drawing/2014/main" val="2826660745"/>
                    </a:ext>
                  </a:extLst>
                </a:gridCol>
              </a:tblGrid>
              <a:tr h="36000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BSSMAP</a:t>
                      </a:r>
                    </a:p>
                  </a:txBody>
                  <a:tcPr>
                    <a:lnL w="28575" cap="flat" cmpd="sng" algn="ctr">
                      <a:solidFill>
                        <a:srgbClr val="212121"/>
                      </a:solidFill>
                      <a:prstDash val="solid"/>
                      <a:round/>
                      <a:headEnd type="none" w="med" len="med"/>
                      <a:tailEnd type="none" w="med" len="med"/>
                    </a:lnL>
                    <a:lnR w="28575" cap="flat" cmpd="sng" algn="ctr">
                      <a:solidFill>
                        <a:srgbClr val="212121"/>
                      </a:solidFill>
                      <a:prstDash val="solid"/>
                      <a:round/>
                      <a:headEnd type="none" w="med" len="med"/>
                      <a:tailEnd type="none" w="med" len="med"/>
                    </a:lnR>
                    <a:lnT w="28575" cap="flat" cmpd="sng" algn="ctr">
                      <a:solidFill>
                        <a:srgbClr val="212121"/>
                      </a:solidFill>
                      <a:prstDash val="solid"/>
                      <a:round/>
                      <a:headEnd type="none" w="med" len="med"/>
                      <a:tailEnd type="none" w="med" len="med"/>
                    </a:lnT>
                    <a:lnB w="28575" cap="flat" cmpd="sng" algn="ctr">
                      <a:solidFill>
                        <a:srgbClr val="212121"/>
                      </a:solidFill>
                      <a:prstDash val="solid"/>
                      <a:round/>
                      <a:headEnd type="none" w="med" len="med"/>
                      <a:tailEnd type="none" w="med" len="med"/>
                    </a:lnB>
                    <a:lnTlToBr w="12700" cmpd="sng">
                      <a:noFill/>
                      <a:prstDash val="solid"/>
                    </a:lnTlToBr>
                    <a:lnBlToTr w="12700" cmpd="sng">
                      <a:noFill/>
                      <a:prstDash val="solid"/>
                    </a:lnBlToTr>
                    <a:solidFill>
                      <a:srgbClr val="B84742">
                        <a:lumMod val="20000"/>
                        <a:lumOff val="80000"/>
                      </a:srgbClr>
                    </a:solidFill>
                  </a:tcPr>
                </a:tc>
                <a:extLst>
                  <a:ext uri="{0D108BD9-81ED-4DB2-BD59-A6C34878D82A}">
                    <a16:rowId xmlns:a16="http://schemas.microsoft.com/office/drawing/2014/main" val="1214606234"/>
                  </a:ext>
                </a:extLst>
              </a:tr>
              <a:tr h="36000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SCCP</a:t>
                      </a:r>
                      <a:endParaRPr lang="en-US" sz="1400" b="1" dirty="0"/>
                    </a:p>
                  </a:txBody>
                  <a:tcPr>
                    <a:lnL w="28575" cap="flat" cmpd="sng" algn="ctr">
                      <a:solidFill>
                        <a:srgbClr val="212121"/>
                      </a:solidFill>
                      <a:prstDash val="solid"/>
                      <a:round/>
                      <a:headEnd type="none" w="med" len="med"/>
                      <a:tailEnd type="none" w="med" len="med"/>
                    </a:lnL>
                    <a:lnR w="28575" cap="flat" cmpd="sng" algn="ctr">
                      <a:solidFill>
                        <a:srgbClr val="212121"/>
                      </a:solidFill>
                      <a:prstDash val="solid"/>
                      <a:round/>
                      <a:headEnd type="none" w="med" len="med"/>
                      <a:tailEnd type="none" w="med" len="med"/>
                    </a:lnR>
                    <a:lnT w="28575" cap="flat" cmpd="sng" algn="ctr">
                      <a:solidFill>
                        <a:srgbClr val="212121"/>
                      </a:solidFill>
                      <a:prstDash val="solid"/>
                      <a:round/>
                      <a:headEnd type="none" w="med" len="med"/>
                      <a:tailEnd type="none" w="med" len="med"/>
                    </a:lnT>
                    <a:lnB w="28575" cap="flat" cmpd="sng" algn="ctr">
                      <a:solidFill>
                        <a:srgbClr val="212121"/>
                      </a:solidFill>
                      <a:prstDash val="solid"/>
                      <a:round/>
                      <a:headEnd type="none" w="med" len="med"/>
                      <a:tailEnd type="none" w="med" len="med"/>
                    </a:lnB>
                    <a:lnTlToBr w="12700" cmpd="sng">
                      <a:noFill/>
                      <a:prstDash val="solid"/>
                    </a:lnTlToBr>
                    <a:lnBlToTr w="12700" cmpd="sng">
                      <a:noFill/>
                      <a:prstDash val="solid"/>
                    </a:lnBlToTr>
                    <a:solidFill>
                      <a:srgbClr val="B84742">
                        <a:lumMod val="20000"/>
                        <a:lumOff val="80000"/>
                      </a:srgbClr>
                    </a:solidFill>
                  </a:tcPr>
                </a:tc>
                <a:extLst>
                  <a:ext uri="{0D108BD9-81ED-4DB2-BD59-A6C34878D82A}">
                    <a16:rowId xmlns:a16="http://schemas.microsoft.com/office/drawing/2014/main" val="557096008"/>
                  </a:ext>
                </a:extLst>
              </a:tr>
              <a:tr h="36000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MTP</a:t>
                      </a:r>
                      <a:endParaRPr lang="en-US" sz="1400" b="1" dirty="0"/>
                    </a:p>
                  </a:txBody>
                  <a:tcPr>
                    <a:lnL w="28575" cap="flat" cmpd="sng" algn="ctr">
                      <a:solidFill>
                        <a:srgbClr val="212121"/>
                      </a:solidFill>
                      <a:prstDash val="solid"/>
                      <a:round/>
                      <a:headEnd type="none" w="med" len="med"/>
                      <a:tailEnd type="none" w="med" len="med"/>
                    </a:lnL>
                    <a:lnR w="28575" cap="flat" cmpd="sng" algn="ctr">
                      <a:solidFill>
                        <a:srgbClr val="212121"/>
                      </a:solidFill>
                      <a:prstDash val="solid"/>
                      <a:round/>
                      <a:headEnd type="none" w="med" len="med"/>
                      <a:tailEnd type="none" w="med" len="med"/>
                    </a:lnR>
                    <a:lnT w="28575" cap="flat" cmpd="sng" algn="ctr">
                      <a:solidFill>
                        <a:srgbClr val="212121"/>
                      </a:solidFill>
                      <a:prstDash val="solid"/>
                      <a:round/>
                      <a:headEnd type="none" w="med" len="med"/>
                      <a:tailEnd type="none" w="med" len="med"/>
                    </a:lnT>
                    <a:lnB w="28575" cap="flat" cmpd="sng" algn="ctr">
                      <a:solidFill>
                        <a:srgbClr val="212121"/>
                      </a:solidFill>
                      <a:prstDash val="solid"/>
                      <a:round/>
                      <a:headEnd type="none" w="med" len="med"/>
                      <a:tailEnd type="none" w="med" len="med"/>
                    </a:lnB>
                    <a:lnTlToBr w="12700" cmpd="sng">
                      <a:noFill/>
                      <a:prstDash val="solid"/>
                    </a:lnTlToBr>
                    <a:lnBlToTr w="12700" cmpd="sng">
                      <a:noFill/>
                      <a:prstDash val="solid"/>
                    </a:lnBlToTr>
                    <a:solidFill>
                      <a:srgbClr val="B84742">
                        <a:lumMod val="20000"/>
                        <a:lumOff val="80000"/>
                      </a:srgbClr>
                    </a:solidFill>
                  </a:tcPr>
                </a:tc>
                <a:extLst>
                  <a:ext uri="{0D108BD9-81ED-4DB2-BD59-A6C34878D82A}">
                    <a16:rowId xmlns:a16="http://schemas.microsoft.com/office/drawing/2014/main" val="3256551014"/>
                  </a:ext>
                </a:extLst>
              </a:tr>
            </a:tbl>
          </a:graphicData>
        </a:graphic>
      </p:graphicFrame>
      <p:cxnSp>
        <p:nvCxnSpPr>
          <p:cNvPr id="33" name="Straight Connector 32">
            <a:extLst>
              <a:ext uri="{FF2B5EF4-FFF2-40B4-BE49-F238E27FC236}">
                <a16:creationId xmlns:a16="http://schemas.microsoft.com/office/drawing/2014/main" id="{D42E0AF0-B361-DAAE-ACC3-307B6CF3BBE5}"/>
              </a:ext>
            </a:extLst>
          </p:cNvPr>
          <p:cNvCxnSpPr>
            <a:cxnSpLocks/>
            <a:endCxn id="41" idx="2"/>
          </p:cNvCxnSpPr>
          <p:nvPr/>
        </p:nvCxnSpPr>
        <p:spPr>
          <a:xfrm flipV="1">
            <a:off x="3003884" y="3895892"/>
            <a:ext cx="0" cy="2248346"/>
          </a:xfrm>
          <a:prstGeom prst="line">
            <a:avLst/>
          </a:prstGeom>
          <a:noFill/>
          <a:ln w="6350" cap="flat" cmpd="sng" algn="ctr">
            <a:solidFill>
              <a:srgbClr val="909090"/>
            </a:solidFill>
            <a:prstDash val="dash"/>
            <a:miter lim="800000"/>
          </a:ln>
          <a:effectLst/>
        </p:spPr>
      </p:cxnSp>
      <p:cxnSp>
        <p:nvCxnSpPr>
          <p:cNvPr id="34" name="Straight Connector 33">
            <a:extLst>
              <a:ext uri="{FF2B5EF4-FFF2-40B4-BE49-F238E27FC236}">
                <a16:creationId xmlns:a16="http://schemas.microsoft.com/office/drawing/2014/main" id="{7366F3E7-228D-34DF-C04B-95F761807829}"/>
              </a:ext>
            </a:extLst>
          </p:cNvPr>
          <p:cNvCxnSpPr>
            <a:cxnSpLocks/>
            <a:endCxn id="42" idx="2"/>
          </p:cNvCxnSpPr>
          <p:nvPr/>
        </p:nvCxnSpPr>
        <p:spPr>
          <a:xfrm flipV="1">
            <a:off x="6966284" y="3895892"/>
            <a:ext cx="0" cy="2248346"/>
          </a:xfrm>
          <a:prstGeom prst="line">
            <a:avLst/>
          </a:prstGeom>
          <a:noFill/>
          <a:ln w="6350" cap="flat" cmpd="sng" algn="ctr">
            <a:solidFill>
              <a:srgbClr val="909090"/>
            </a:solidFill>
            <a:prstDash val="dash"/>
            <a:miter lim="800000"/>
          </a:ln>
          <a:effectLst/>
        </p:spPr>
      </p:cxnSp>
      <p:cxnSp>
        <p:nvCxnSpPr>
          <p:cNvPr id="35" name="Straight Connector 34">
            <a:extLst>
              <a:ext uri="{FF2B5EF4-FFF2-40B4-BE49-F238E27FC236}">
                <a16:creationId xmlns:a16="http://schemas.microsoft.com/office/drawing/2014/main" id="{A76230FF-833E-57A9-69FD-33C968C60C03}"/>
              </a:ext>
            </a:extLst>
          </p:cNvPr>
          <p:cNvCxnSpPr>
            <a:cxnSpLocks/>
          </p:cNvCxnSpPr>
          <p:nvPr/>
        </p:nvCxnSpPr>
        <p:spPr>
          <a:xfrm flipV="1">
            <a:off x="4985084" y="4870437"/>
            <a:ext cx="0" cy="1273800"/>
          </a:xfrm>
          <a:prstGeom prst="line">
            <a:avLst/>
          </a:prstGeom>
          <a:noFill/>
          <a:ln w="6350" cap="flat" cmpd="sng" algn="ctr">
            <a:solidFill>
              <a:srgbClr val="909090"/>
            </a:solidFill>
            <a:prstDash val="dash"/>
            <a:miter lim="800000"/>
          </a:ln>
          <a:effectLst/>
        </p:spPr>
      </p:cxnSp>
      <p:sp>
        <p:nvSpPr>
          <p:cNvPr id="36" name="TextBox 35">
            <a:extLst>
              <a:ext uri="{FF2B5EF4-FFF2-40B4-BE49-F238E27FC236}">
                <a16:creationId xmlns:a16="http://schemas.microsoft.com/office/drawing/2014/main" id="{B5330AF3-E415-43E0-2F33-C67E47F30A55}"/>
              </a:ext>
            </a:extLst>
          </p:cNvPr>
          <p:cNvSpPr txBox="1"/>
          <p:nvPr/>
        </p:nvSpPr>
        <p:spPr>
          <a:xfrm>
            <a:off x="1403684" y="6203559"/>
            <a:ext cx="1600200" cy="338554"/>
          </a:xfrm>
          <a:prstGeom prst="rect">
            <a:avLst/>
          </a:prstGeom>
          <a:noFill/>
        </p:spPr>
        <p:txBody>
          <a:bodyPr wrap="square" rtlCol="0">
            <a:spAutoFit/>
          </a:bodyPr>
          <a:lstStyle/>
          <a:p>
            <a:pPr>
              <a:buClrTx/>
              <a:buFontTx/>
              <a:buNone/>
            </a:pPr>
            <a:r>
              <a:rPr lang="en-US" sz="1600" b="1" kern="1200" dirty="0">
                <a:solidFill>
                  <a:srgbClr val="212121"/>
                </a:solidFill>
                <a:latin typeface="Roboto Condensed"/>
                <a:ea typeface="+mn-ea"/>
                <a:cs typeface="+mn-cs"/>
              </a:rPr>
              <a:t>Mobile Station</a:t>
            </a:r>
          </a:p>
        </p:txBody>
      </p:sp>
      <p:sp>
        <p:nvSpPr>
          <p:cNvPr id="37" name="TextBox 36">
            <a:extLst>
              <a:ext uri="{FF2B5EF4-FFF2-40B4-BE49-F238E27FC236}">
                <a16:creationId xmlns:a16="http://schemas.microsoft.com/office/drawing/2014/main" id="{70C260CB-9D5B-F76D-24C5-B76B5D57D277}"/>
              </a:ext>
            </a:extLst>
          </p:cNvPr>
          <p:cNvSpPr txBox="1"/>
          <p:nvPr/>
        </p:nvSpPr>
        <p:spPr>
          <a:xfrm>
            <a:off x="3156284" y="6203559"/>
            <a:ext cx="1600200" cy="338554"/>
          </a:xfrm>
          <a:prstGeom prst="rect">
            <a:avLst/>
          </a:prstGeom>
          <a:noFill/>
        </p:spPr>
        <p:txBody>
          <a:bodyPr wrap="square" rtlCol="0">
            <a:spAutoFit/>
          </a:bodyPr>
          <a:lstStyle/>
          <a:p>
            <a:pPr algn="ctr">
              <a:buClrTx/>
              <a:buFontTx/>
              <a:buNone/>
            </a:pPr>
            <a:r>
              <a:rPr lang="en-US" sz="1600" b="1" kern="1200" dirty="0">
                <a:solidFill>
                  <a:srgbClr val="212121"/>
                </a:solidFill>
                <a:latin typeface="Roboto Condensed"/>
                <a:ea typeface="+mn-ea"/>
                <a:cs typeface="+mn-cs"/>
              </a:rPr>
              <a:t>BTS</a:t>
            </a:r>
          </a:p>
        </p:txBody>
      </p:sp>
      <p:sp>
        <p:nvSpPr>
          <p:cNvPr id="38" name="TextBox 37">
            <a:extLst>
              <a:ext uri="{FF2B5EF4-FFF2-40B4-BE49-F238E27FC236}">
                <a16:creationId xmlns:a16="http://schemas.microsoft.com/office/drawing/2014/main" id="{B4BDF191-1661-6BF0-249B-73770E872618}"/>
              </a:ext>
            </a:extLst>
          </p:cNvPr>
          <p:cNvSpPr txBox="1"/>
          <p:nvPr/>
        </p:nvSpPr>
        <p:spPr>
          <a:xfrm>
            <a:off x="5213684" y="6203559"/>
            <a:ext cx="1600200" cy="338554"/>
          </a:xfrm>
          <a:prstGeom prst="rect">
            <a:avLst/>
          </a:prstGeom>
          <a:noFill/>
        </p:spPr>
        <p:txBody>
          <a:bodyPr wrap="square" rtlCol="0">
            <a:spAutoFit/>
          </a:bodyPr>
          <a:lstStyle/>
          <a:p>
            <a:pPr algn="ctr">
              <a:buClrTx/>
              <a:buFontTx/>
              <a:buNone/>
            </a:pPr>
            <a:r>
              <a:rPr lang="en-US" sz="1600" b="1" kern="1200" dirty="0">
                <a:solidFill>
                  <a:srgbClr val="212121"/>
                </a:solidFill>
                <a:latin typeface="Roboto Condensed"/>
                <a:ea typeface="+mn-ea"/>
                <a:cs typeface="+mn-cs"/>
              </a:rPr>
              <a:t>BSC</a:t>
            </a:r>
          </a:p>
        </p:txBody>
      </p:sp>
      <p:sp>
        <p:nvSpPr>
          <p:cNvPr id="39" name="TextBox 38">
            <a:extLst>
              <a:ext uri="{FF2B5EF4-FFF2-40B4-BE49-F238E27FC236}">
                <a16:creationId xmlns:a16="http://schemas.microsoft.com/office/drawing/2014/main" id="{58DE1151-428D-B7B6-1FD8-83BE18CC6377}"/>
              </a:ext>
            </a:extLst>
          </p:cNvPr>
          <p:cNvSpPr txBox="1"/>
          <p:nvPr/>
        </p:nvSpPr>
        <p:spPr>
          <a:xfrm>
            <a:off x="7271084" y="6203559"/>
            <a:ext cx="1600200" cy="338554"/>
          </a:xfrm>
          <a:prstGeom prst="rect">
            <a:avLst/>
          </a:prstGeom>
          <a:noFill/>
        </p:spPr>
        <p:txBody>
          <a:bodyPr wrap="square" rtlCol="0">
            <a:spAutoFit/>
          </a:bodyPr>
          <a:lstStyle/>
          <a:p>
            <a:pPr algn="ctr">
              <a:buClrTx/>
              <a:buFontTx/>
              <a:buNone/>
            </a:pPr>
            <a:r>
              <a:rPr lang="en-US" sz="1600" b="1" kern="1200" dirty="0">
                <a:solidFill>
                  <a:srgbClr val="212121"/>
                </a:solidFill>
                <a:latin typeface="Roboto Condensed"/>
                <a:ea typeface="+mn-ea"/>
                <a:cs typeface="+mn-cs"/>
              </a:rPr>
              <a:t>MSC</a:t>
            </a:r>
          </a:p>
        </p:txBody>
      </p:sp>
      <p:sp>
        <p:nvSpPr>
          <p:cNvPr id="40" name="TextBox 39">
            <a:extLst>
              <a:ext uri="{FF2B5EF4-FFF2-40B4-BE49-F238E27FC236}">
                <a16:creationId xmlns:a16="http://schemas.microsoft.com/office/drawing/2014/main" id="{F8F4D5EF-EA11-E586-4328-5B27BB637A32}"/>
              </a:ext>
            </a:extLst>
          </p:cNvPr>
          <p:cNvSpPr txBox="1"/>
          <p:nvPr/>
        </p:nvSpPr>
        <p:spPr>
          <a:xfrm>
            <a:off x="4199498" y="4548687"/>
            <a:ext cx="1600200" cy="338554"/>
          </a:xfrm>
          <a:prstGeom prst="rect">
            <a:avLst/>
          </a:prstGeom>
          <a:noFill/>
        </p:spPr>
        <p:txBody>
          <a:bodyPr wrap="square" rtlCol="0">
            <a:spAutoFit/>
          </a:bodyPr>
          <a:lstStyle/>
          <a:p>
            <a:pPr algn="ctr">
              <a:buClrTx/>
              <a:buFontTx/>
              <a:buNone/>
            </a:pPr>
            <a:r>
              <a:rPr lang="en-US" sz="1600" kern="1200" dirty="0" err="1">
                <a:solidFill>
                  <a:srgbClr val="212121"/>
                </a:solidFill>
                <a:latin typeface="Roboto Condensed"/>
                <a:ea typeface="+mn-ea"/>
                <a:cs typeface="+mn-cs"/>
              </a:rPr>
              <a:t>Abis</a:t>
            </a:r>
            <a:endParaRPr lang="en-US" sz="1600" kern="1200" dirty="0">
              <a:solidFill>
                <a:srgbClr val="212121"/>
              </a:solidFill>
              <a:latin typeface="Roboto Condensed"/>
              <a:ea typeface="+mn-ea"/>
              <a:cs typeface="+mn-cs"/>
            </a:endParaRPr>
          </a:p>
        </p:txBody>
      </p:sp>
      <p:sp>
        <p:nvSpPr>
          <p:cNvPr id="41" name="TextBox 40">
            <a:extLst>
              <a:ext uri="{FF2B5EF4-FFF2-40B4-BE49-F238E27FC236}">
                <a16:creationId xmlns:a16="http://schemas.microsoft.com/office/drawing/2014/main" id="{B5F7BE76-233E-4E11-EE5B-687F92B33EED}"/>
              </a:ext>
            </a:extLst>
          </p:cNvPr>
          <p:cNvSpPr txBox="1"/>
          <p:nvPr/>
        </p:nvSpPr>
        <p:spPr>
          <a:xfrm>
            <a:off x="2203784" y="3557338"/>
            <a:ext cx="1600200" cy="338554"/>
          </a:xfrm>
          <a:prstGeom prst="rect">
            <a:avLst/>
          </a:prstGeom>
          <a:noFill/>
        </p:spPr>
        <p:txBody>
          <a:bodyPr wrap="square" rtlCol="0">
            <a:spAutoFit/>
          </a:bodyPr>
          <a:lstStyle/>
          <a:p>
            <a:pPr algn="ctr">
              <a:buClrTx/>
              <a:buFontTx/>
              <a:buNone/>
            </a:pPr>
            <a:r>
              <a:rPr lang="en-US" sz="1600" kern="1200" dirty="0">
                <a:solidFill>
                  <a:srgbClr val="212121"/>
                </a:solidFill>
                <a:latin typeface="Roboto Condensed"/>
                <a:ea typeface="+mn-ea"/>
                <a:cs typeface="+mn-cs"/>
              </a:rPr>
              <a:t>Um</a:t>
            </a:r>
          </a:p>
        </p:txBody>
      </p:sp>
      <p:sp>
        <p:nvSpPr>
          <p:cNvPr id="42" name="TextBox 41">
            <a:extLst>
              <a:ext uri="{FF2B5EF4-FFF2-40B4-BE49-F238E27FC236}">
                <a16:creationId xmlns:a16="http://schemas.microsoft.com/office/drawing/2014/main" id="{E8734911-4AC9-762D-AA2A-6B3AC5C2E578}"/>
              </a:ext>
            </a:extLst>
          </p:cNvPr>
          <p:cNvSpPr txBox="1"/>
          <p:nvPr/>
        </p:nvSpPr>
        <p:spPr>
          <a:xfrm>
            <a:off x="6166184" y="3557338"/>
            <a:ext cx="1600200" cy="338554"/>
          </a:xfrm>
          <a:prstGeom prst="rect">
            <a:avLst/>
          </a:prstGeom>
          <a:noFill/>
        </p:spPr>
        <p:txBody>
          <a:bodyPr wrap="square" rtlCol="0">
            <a:spAutoFit/>
          </a:bodyPr>
          <a:lstStyle/>
          <a:p>
            <a:pPr algn="ctr">
              <a:buClrTx/>
              <a:buFontTx/>
              <a:buNone/>
            </a:pPr>
            <a:r>
              <a:rPr lang="en-US" sz="1600" kern="1200" dirty="0">
                <a:solidFill>
                  <a:srgbClr val="212121"/>
                </a:solidFill>
                <a:latin typeface="Roboto Condensed"/>
                <a:ea typeface="+mn-ea"/>
                <a:cs typeface="+mn-cs"/>
              </a:rPr>
              <a:t>A</a:t>
            </a:r>
          </a:p>
        </p:txBody>
      </p:sp>
      <p:sp>
        <p:nvSpPr>
          <p:cNvPr id="43" name="TextBox 42">
            <a:extLst>
              <a:ext uri="{FF2B5EF4-FFF2-40B4-BE49-F238E27FC236}">
                <a16:creationId xmlns:a16="http://schemas.microsoft.com/office/drawing/2014/main" id="{4052C9C5-0C91-09D8-38F8-6BE8836D110E}"/>
              </a:ext>
            </a:extLst>
          </p:cNvPr>
          <p:cNvSpPr txBox="1"/>
          <p:nvPr/>
        </p:nvSpPr>
        <p:spPr>
          <a:xfrm>
            <a:off x="679783" y="4424893"/>
            <a:ext cx="937077" cy="584775"/>
          </a:xfrm>
          <a:prstGeom prst="rect">
            <a:avLst/>
          </a:prstGeom>
          <a:noFill/>
        </p:spPr>
        <p:txBody>
          <a:bodyPr wrap="square" rtlCol="0">
            <a:spAutoFit/>
          </a:bodyPr>
          <a:lstStyle/>
          <a:p>
            <a:pPr algn="ctr">
              <a:buClrTx/>
              <a:buFontTx/>
              <a:buNone/>
            </a:pPr>
            <a:r>
              <a:rPr lang="en-US" sz="1600" kern="1200" dirty="0">
                <a:solidFill>
                  <a:srgbClr val="212121"/>
                </a:solidFill>
                <a:latin typeface="Roboto Condensed"/>
                <a:ea typeface="+mn-ea"/>
                <a:cs typeface="+mn-cs"/>
              </a:rPr>
              <a:t>GSM </a:t>
            </a:r>
          </a:p>
          <a:p>
            <a:pPr algn="ctr">
              <a:buClrTx/>
              <a:buFontTx/>
              <a:buNone/>
            </a:pPr>
            <a:r>
              <a:rPr lang="en-US" sz="1600" kern="1200" dirty="0">
                <a:solidFill>
                  <a:srgbClr val="212121"/>
                </a:solidFill>
                <a:latin typeface="Roboto Condensed"/>
                <a:ea typeface="+mn-ea"/>
                <a:cs typeface="+mn-cs"/>
              </a:rPr>
              <a:t>Layer 3</a:t>
            </a:r>
          </a:p>
        </p:txBody>
      </p:sp>
      <p:sp>
        <p:nvSpPr>
          <p:cNvPr id="44" name="TextBox 43">
            <a:extLst>
              <a:ext uri="{FF2B5EF4-FFF2-40B4-BE49-F238E27FC236}">
                <a16:creationId xmlns:a16="http://schemas.microsoft.com/office/drawing/2014/main" id="{4EB97DCD-DFB6-34BE-3CB4-D1D9E0E1FC98}"/>
              </a:ext>
            </a:extLst>
          </p:cNvPr>
          <p:cNvSpPr txBox="1"/>
          <p:nvPr/>
        </p:nvSpPr>
        <p:spPr>
          <a:xfrm>
            <a:off x="687496" y="5446283"/>
            <a:ext cx="937077" cy="338554"/>
          </a:xfrm>
          <a:prstGeom prst="rect">
            <a:avLst/>
          </a:prstGeom>
          <a:noFill/>
        </p:spPr>
        <p:txBody>
          <a:bodyPr wrap="square" rtlCol="0">
            <a:spAutoFit/>
          </a:bodyPr>
          <a:lstStyle/>
          <a:p>
            <a:pPr algn="ctr">
              <a:buClrTx/>
              <a:buFontTx/>
              <a:buNone/>
            </a:pPr>
            <a:r>
              <a:rPr lang="en-US" sz="1600" kern="1200" dirty="0">
                <a:solidFill>
                  <a:srgbClr val="212121"/>
                </a:solidFill>
                <a:latin typeface="Roboto Condensed"/>
                <a:ea typeface="+mn-ea"/>
                <a:cs typeface="+mn-cs"/>
              </a:rPr>
              <a:t> Layer 2</a:t>
            </a:r>
          </a:p>
        </p:txBody>
      </p:sp>
      <p:sp>
        <p:nvSpPr>
          <p:cNvPr id="45" name="TextBox 44">
            <a:extLst>
              <a:ext uri="{FF2B5EF4-FFF2-40B4-BE49-F238E27FC236}">
                <a16:creationId xmlns:a16="http://schemas.microsoft.com/office/drawing/2014/main" id="{DA574BB5-172C-3D6F-F643-E21773CFDD40}"/>
              </a:ext>
            </a:extLst>
          </p:cNvPr>
          <p:cNvSpPr txBox="1"/>
          <p:nvPr/>
        </p:nvSpPr>
        <p:spPr>
          <a:xfrm>
            <a:off x="679783" y="5809584"/>
            <a:ext cx="937077" cy="338554"/>
          </a:xfrm>
          <a:prstGeom prst="rect">
            <a:avLst/>
          </a:prstGeom>
          <a:noFill/>
        </p:spPr>
        <p:txBody>
          <a:bodyPr wrap="square" rtlCol="0">
            <a:spAutoFit/>
          </a:bodyPr>
          <a:lstStyle/>
          <a:p>
            <a:pPr algn="ctr">
              <a:buClrTx/>
              <a:buFontTx/>
              <a:buNone/>
            </a:pPr>
            <a:r>
              <a:rPr lang="en-US" sz="1600" kern="1200" dirty="0">
                <a:solidFill>
                  <a:srgbClr val="212121"/>
                </a:solidFill>
                <a:latin typeface="Roboto Condensed"/>
                <a:ea typeface="+mn-ea"/>
                <a:cs typeface="+mn-cs"/>
              </a:rPr>
              <a:t> Layer 1</a:t>
            </a:r>
          </a:p>
        </p:txBody>
      </p:sp>
    </p:spTree>
    <p:extLst>
      <p:ext uri="{BB962C8B-B14F-4D97-AF65-F5344CB8AC3E}">
        <p14:creationId xmlns:p14="http://schemas.microsoft.com/office/powerpoint/2010/main" val="328503308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r>
              <a:rPr lang="en-US" sz="3067" dirty="0">
                <a:solidFill>
                  <a:srgbClr val="00A4B6"/>
                </a:solidFill>
                <a:latin typeface="Cambria" panose="02040503050406030204" pitchFamily="18" charset="0"/>
                <a:ea typeface="Cambria" panose="02040503050406030204" pitchFamily="18" charset="0"/>
                <a:cs typeface="Proxima Nova"/>
                <a:sym typeface="Proxima Nova"/>
              </a:rPr>
              <a:t>Network Aspect in GSM: Signaling Protocol Structure</a:t>
            </a:r>
          </a:p>
        </p:txBody>
      </p:sp>
      <p:sp>
        <p:nvSpPr>
          <p:cNvPr id="25" name="Content Placeholder 24">
            <a:extLst>
              <a:ext uri="{FF2B5EF4-FFF2-40B4-BE49-F238E27FC236}">
                <a16:creationId xmlns:a16="http://schemas.microsoft.com/office/drawing/2014/main" id="{3843A434-5A45-5D59-2214-140BE19DCF8F}"/>
              </a:ext>
            </a:extLst>
          </p:cNvPr>
          <p:cNvSpPr txBox="1">
            <a:spLocks/>
          </p:cNvSpPr>
          <p:nvPr/>
        </p:nvSpPr>
        <p:spPr>
          <a:xfrm>
            <a:off x="142240" y="908862"/>
            <a:ext cx="11929641" cy="5590565"/>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rgbClr val="5430AA"/>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119000"/>
              </a:lnSpc>
              <a:spcBef>
                <a:spcPts val="500"/>
              </a:spcBef>
              <a:buClr>
                <a:srgbClr val="5430AA"/>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119000"/>
              </a:lnSpc>
              <a:spcBef>
                <a:spcPts val="500"/>
              </a:spcBef>
              <a:buClr>
                <a:srgbClr val="5430AA"/>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119000"/>
              </a:lnSpc>
              <a:spcBef>
                <a:spcPts val="500"/>
              </a:spcBef>
              <a:buClr>
                <a:srgbClr val="5430AA"/>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119000"/>
              </a:lnSpc>
              <a:spcBef>
                <a:spcPts val="500"/>
              </a:spcBef>
              <a:buClr>
                <a:srgbClr val="5430AA"/>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None/>
              <a:tabLst/>
              <a:defRPr/>
            </a:pPr>
            <a:r>
              <a:rPr kumimoji="0" lang="en-IN" sz="2200" b="1"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MS to BTS Protocols</a:t>
            </a:r>
          </a:p>
          <a:p>
            <a:pPr marL="457200" marR="0" lvl="0" indent="-457200" algn="just" defTabSz="914400" rtl="0" eaLnBrk="1" fontAlgn="auto" latinLnBrk="0" hangingPunct="1">
              <a:lnSpc>
                <a:spcPct val="90000"/>
              </a:lnSpc>
              <a:spcBef>
                <a:spcPts val="1000"/>
              </a:spcBef>
              <a:spcAft>
                <a:spcPts val="0"/>
              </a:spcAft>
              <a:buClr>
                <a:srgbClr val="5430AA"/>
              </a:buClr>
              <a:buSzTx/>
              <a:buFont typeface="+mj-lt"/>
              <a:buAutoNum type="arabicPeriod"/>
              <a:tabLst/>
              <a:defRPr/>
            </a:pPr>
            <a:r>
              <a:rPr kumimoji="0" lang="en-IN" sz="2200" b="1"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RR layer :</a:t>
            </a:r>
          </a:p>
          <a:p>
            <a:pPr marL="1001712" marR="0" lvl="1" indent="-457200" algn="just" defTabSz="914400" rtl="0" eaLnBrk="1" fontAlgn="auto" latinLnBrk="0" hangingPunct="1">
              <a:lnSpc>
                <a:spcPct val="119000"/>
              </a:lnSpc>
              <a:spcBef>
                <a:spcPts val="500"/>
              </a:spcBef>
              <a:spcAft>
                <a:spcPts val="0"/>
              </a:spcAft>
              <a:buClr>
                <a:srgbClr val="5430AA"/>
              </a:buClr>
              <a:buSzTx/>
              <a:buFont typeface="Wingdings 3" panose="05040102010807070707" pitchFamily="18" charset="2"/>
              <a:buChar char=""/>
              <a:tabLst/>
              <a:defRPr/>
            </a:pPr>
            <a:r>
              <a:rPr kumimoji="0" lang="en-IN" sz="22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Manages a link, both </a:t>
            </a:r>
            <a:r>
              <a:rPr kumimoji="0" lang="en-IN" sz="22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radio</a:t>
            </a:r>
            <a:r>
              <a:rPr kumimoji="0" lang="en-IN" sz="22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and </a:t>
            </a:r>
            <a:r>
              <a:rPr kumimoji="0" lang="en-IN" sz="22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fixed</a:t>
            </a:r>
            <a:r>
              <a:rPr kumimoji="0" lang="en-IN" sz="22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between the </a:t>
            </a:r>
            <a:r>
              <a:rPr kumimoji="0" lang="en-IN" sz="22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MS</a:t>
            </a:r>
            <a:r>
              <a:rPr kumimoji="0" lang="en-IN" sz="22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and the </a:t>
            </a:r>
            <a:r>
              <a:rPr kumimoji="0" lang="en-IN" sz="22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MSC</a:t>
            </a:r>
          </a:p>
          <a:p>
            <a:pPr marL="1001712" marR="0" lvl="1" indent="-457200" algn="just" defTabSz="914400" rtl="0" eaLnBrk="1" fontAlgn="auto" latinLnBrk="0" hangingPunct="1">
              <a:lnSpc>
                <a:spcPct val="119000"/>
              </a:lnSpc>
              <a:spcBef>
                <a:spcPts val="500"/>
              </a:spcBef>
              <a:spcAft>
                <a:spcPts val="0"/>
              </a:spcAft>
              <a:buClr>
                <a:srgbClr val="5430AA"/>
              </a:buClr>
              <a:buSzTx/>
              <a:buFont typeface="Wingdings 3" panose="05040102010807070707" pitchFamily="18" charset="2"/>
              <a:buChar char=""/>
              <a:tabLst/>
              <a:defRPr/>
            </a:pPr>
            <a:r>
              <a:rPr kumimoji="0" lang="en-IN" sz="22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Manages the </a:t>
            </a:r>
            <a:r>
              <a:rPr kumimoji="0" lang="en-IN" sz="22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RR-session</a:t>
            </a:r>
            <a:r>
              <a:rPr kumimoji="0" lang="en-IN" sz="22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the time when a mobile is in a dedicated mode, and the radio channels including the allocation of dedicated channels.</a:t>
            </a:r>
            <a:endParaRPr kumimoji="0" lang="en-IN" sz="2200" b="1"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endParaRPr>
          </a:p>
          <a:p>
            <a:pPr marL="457200" marR="0" lvl="0" indent="-457200" algn="just" defTabSz="914400" rtl="0" eaLnBrk="1" fontAlgn="auto" latinLnBrk="0" hangingPunct="1">
              <a:lnSpc>
                <a:spcPct val="90000"/>
              </a:lnSpc>
              <a:spcBef>
                <a:spcPts val="1000"/>
              </a:spcBef>
              <a:spcAft>
                <a:spcPts val="0"/>
              </a:spcAft>
              <a:buClr>
                <a:srgbClr val="5430AA"/>
              </a:buClr>
              <a:buSzTx/>
              <a:buFont typeface="+mj-lt"/>
              <a:buAutoNum type="arabicPeriod"/>
              <a:tabLst/>
              <a:defRPr/>
            </a:pPr>
            <a:r>
              <a:rPr kumimoji="0" lang="en-US" sz="2200" b="1"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MM layer: </a:t>
            </a:r>
            <a:r>
              <a:rPr kumimoji="0" lang="en-IN" sz="22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Stacked above the </a:t>
            </a:r>
            <a:r>
              <a:rPr kumimoji="0" lang="en-IN" sz="22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RR layer</a:t>
            </a:r>
            <a:endParaRPr kumimoji="0" lang="en-US" sz="2200" b="1"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endParaRPr>
          </a:p>
        </p:txBody>
      </p:sp>
      <p:graphicFrame>
        <p:nvGraphicFramePr>
          <p:cNvPr id="26" name="Table 25">
            <a:extLst>
              <a:ext uri="{FF2B5EF4-FFF2-40B4-BE49-F238E27FC236}">
                <a16:creationId xmlns:a16="http://schemas.microsoft.com/office/drawing/2014/main" id="{79672CEB-B364-1850-AC3E-C91CB023AD44}"/>
              </a:ext>
            </a:extLst>
          </p:cNvPr>
          <p:cNvGraphicFramePr>
            <a:graphicFrameLocks noGrp="1"/>
          </p:cNvGraphicFramePr>
          <p:nvPr>
            <p:extLst>
              <p:ext uri="{D42A27DB-BD31-4B8C-83A1-F6EECF244321}">
                <p14:modId xmlns:p14="http://schemas.microsoft.com/office/powerpoint/2010/main" val="161484001"/>
              </p:ext>
            </p:extLst>
          </p:nvPr>
        </p:nvGraphicFramePr>
        <p:xfrm>
          <a:off x="4876800" y="3944133"/>
          <a:ext cx="1143000" cy="2112000"/>
        </p:xfrm>
        <a:graphic>
          <a:graphicData uri="http://schemas.openxmlformats.org/drawingml/2006/table">
            <a:tbl>
              <a:tblPr firstRow="1" bandRow="1"/>
              <a:tblGrid>
                <a:gridCol w="1143000">
                  <a:extLst>
                    <a:ext uri="{9D8B030D-6E8A-4147-A177-3AD203B41FA5}">
                      <a16:colId xmlns:a16="http://schemas.microsoft.com/office/drawing/2014/main" val="2826660745"/>
                    </a:ext>
                  </a:extLst>
                </a:gridCol>
              </a:tblGrid>
              <a:tr h="136800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CM</a:t>
                      </a:r>
                    </a:p>
                    <a:p>
                      <a:pPr algn="ctr"/>
                      <a:endParaRPr lang="en-US" sz="1400" dirty="0"/>
                    </a:p>
                    <a:p>
                      <a:pPr algn="ctr"/>
                      <a:r>
                        <a:rPr lang="en-US" sz="1400" dirty="0"/>
                        <a:t>MM</a:t>
                      </a:r>
                    </a:p>
                    <a:p>
                      <a:pPr algn="ctr"/>
                      <a:endParaRPr lang="en-US" sz="1400" dirty="0"/>
                    </a:p>
                    <a:p>
                      <a:pPr algn="ctr"/>
                      <a:r>
                        <a:rPr lang="en-US" sz="1400" dirty="0"/>
                        <a:t>RR</a:t>
                      </a:r>
                      <a:endParaRPr lang="en-US" sz="1400" b="1" dirty="0"/>
                    </a:p>
                  </a:txBody>
                  <a:tcPr>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solidFill>
                      <a:srgbClr val="909090">
                        <a:lumMod val="20000"/>
                        <a:lumOff val="80000"/>
                      </a:srgbClr>
                    </a:solidFill>
                  </a:tcPr>
                </a:tc>
                <a:extLst>
                  <a:ext uri="{0D108BD9-81ED-4DB2-BD59-A6C34878D82A}">
                    <a16:rowId xmlns:a16="http://schemas.microsoft.com/office/drawing/2014/main" val="1214606234"/>
                  </a:ext>
                </a:extLst>
              </a:tr>
              <a:tr h="37200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err="1"/>
                        <a:t>LAPDm</a:t>
                      </a:r>
                      <a:endParaRPr lang="en-US" sz="1400" b="1" dirty="0"/>
                    </a:p>
                  </a:txBody>
                  <a:tcPr>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solidFill>
                      <a:srgbClr val="909090">
                        <a:lumMod val="20000"/>
                        <a:lumOff val="80000"/>
                      </a:srgbClr>
                    </a:solidFill>
                  </a:tcPr>
                </a:tc>
                <a:extLst>
                  <a:ext uri="{0D108BD9-81ED-4DB2-BD59-A6C34878D82A}">
                    <a16:rowId xmlns:a16="http://schemas.microsoft.com/office/drawing/2014/main" val="557096008"/>
                  </a:ext>
                </a:extLst>
              </a:tr>
              <a:tr h="37200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TDMA</a:t>
                      </a:r>
                      <a:endParaRPr lang="en-US" sz="1400" b="1" dirty="0"/>
                    </a:p>
                  </a:txBody>
                  <a:tcPr>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solidFill>
                      <a:srgbClr val="909090">
                        <a:lumMod val="20000"/>
                        <a:lumOff val="80000"/>
                      </a:srgbClr>
                    </a:solidFill>
                  </a:tcPr>
                </a:tc>
                <a:extLst>
                  <a:ext uri="{0D108BD9-81ED-4DB2-BD59-A6C34878D82A}">
                    <a16:rowId xmlns:a16="http://schemas.microsoft.com/office/drawing/2014/main" val="3256551014"/>
                  </a:ext>
                </a:extLst>
              </a:tr>
            </a:tbl>
          </a:graphicData>
        </a:graphic>
      </p:graphicFrame>
      <p:cxnSp>
        <p:nvCxnSpPr>
          <p:cNvPr id="27" name="Straight Connector 26">
            <a:extLst>
              <a:ext uri="{FF2B5EF4-FFF2-40B4-BE49-F238E27FC236}">
                <a16:creationId xmlns:a16="http://schemas.microsoft.com/office/drawing/2014/main" id="{E6CD8603-A31B-1A39-F81E-093CF5FA1BB8}"/>
              </a:ext>
            </a:extLst>
          </p:cNvPr>
          <p:cNvCxnSpPr/>
          <p:nvPr/>
        </p:nvCxnSpPr>
        <p:spPr>
          <a:xfrm>
            <a:off x="4876800" y="4325133"/>
            <a:ext cx="1143000" cy="0"/>
          </a:xfrm>
          <a:prstGeom prst="line">
            <a:avLst/>
          </a:prstGeom>
          <a:noFill/>
          <a:ln w="9525" cap="flat" cmpd="sng" algn="ctr">
            <a:solidFill>
              <a:srgbClr val="909090"/>
            </a:solidFill>
            <a:prstDash val="dash"/>
            <a:miter lim="800000"/>
          </a:ln>
          <a:effectLst/>
        </p:spPr>
      </p:cxnSp>
      <p:cxnSp>
        <p:nvCxnSpPr>
          <p:cNvPr id="28" name="Straight Connector 27">
            <a:extLst>
              <a:ext uri="{FF2B5EF4-FFF2-40B4-BE49-F238E27FC236}">
                <a16:creationId xmlns:a16="http://schemas.microsoft.com/office/drawing/2014/main" id="{107B939C-CD18-B1F0-005E-F996B54DA1CA}"/>
              </a:ext>
            </a:extLst>
          </p:cNvPr>
          <p:cNvCxnSpPr/>
          <p:nvPr/>
        </p:nvCxnSpPr>
        <p:spPr>
          <a:xfrm>
            <a:off x="4876800" y="4782333"/>
            <a:ext cx="1143000" cy="0"/>
          </a:xfrm>
          <a:prstGeom prst="line">
            <a:avLst/>
          </a:prstGeom>
          <a:noFill/>
          <a:ln w="9525" cap="flat" cmpd="sng" algn="ctr">
            <a:solidFill>
              <a:srgbClr val="909090"/>
            </a:solidFill>
            <a:prstDash val="dash"/>
            <a:miter lim="800000"/>
          </a:ln>
          <a:effectLst/>
        </p:spPr>
      </p:cxnSp>
      <p:graphicFrame>
        <p:nvGraphicFramePr>
          <p:cNvPr id="29" name="Table 28">
            <a:extLst>
              <a:ext uri="{FF2B5EF4-FFF2-40B4-BE49-F238E27FC236}">
                <a16:creationId xmlns:a16="http://schemas.microsoft.com/office/drawing/2014/main" id="{583B11B5-A49C-D203-15D2-154937BA5408}"/>
              </a:ext>
            </a:extLst>
          </p:cNvPr>
          <p:cNvGraphicFramePr>
            <a:graphicFrameLocks noGrp="1"/>
          </p:cNvGraphicFramePr>
          <p:nvPr>
            <p:extLst>
              <p:ext uri="{D42A27DB-BD31-4B8C-83A1-F6EECF244321}">
                <p14:modId xmlns:p14="http://schemas.microsoft.com/office/powerpoint/2010/main" val="4168777009"/>
              </p:ext>
            </p:extLst>
          </p:nvPr>
        </p:nvGraphicFramePr>
        <p:xfrm>
          <a:off x="6705600" y="4976133"/>
          <a:ext cx="1143000" cy="1080000"/>
        </p:xfrm>
        <a:graphic>
          <a:graphicData uri="http://schemas.openxmlformats.org/drawingml/2006/table">
            <a:tbl>
              <a:tblPr firstRow="1" bandRow="1"/>
              <a:tblGrid>
                <a:gridCol w="1143000">
                  <a:extLst>
                    <a:ext uri="{9D8B030D-6E8A-4147-A177-3AD203B41FA5}">
                      <a16:colId xmlns:a16="http://schemas.microsoft.com/office/drawing/2014/main" val="2826660745"/>
                    </a:ext>
                  </a:extLst>
                </a:gridCol>
              </a:tblGrid>
              <a:tr h="36000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RR</a:t>
                      </a:r>
                    </a:p>
                  </a:txBody>
                  <a:tcPr>
                    <a:lnL w="28575" cap="flat" cmpd="sng" algn="ctr">
                      <a:solidFill>
                        <a:srgbClr val="212121"/>
                      </a:solidFill>
                      <a:prstDash val="solid"/>
                      <a:round/>
                      <a:headEnd type="none" w="med" len="med"/>
                      <a:tailEnd type="none" w="med" len="med"/>
                    </a:lnL>
                    <a:lnR w="28575" cap="flat" cmpd="sng" algn="ctr">
                      <a:solidFill>
                        <a:srgbClr val="212121"/>
                      </a:solidFill>
                      <a:prstDash val="solid"/>
                      <a:round/>
                      <a:headEnd type="none" w="med" len="med"/>
                      <a:tailEnd type="none" w="med" len="med"/>
                    </a:lnR>
                    <a:lnT w="28575" cap="flat" cmpd="sng" algn="ctr">
                      <a:solidFill>
                        <a:srgbClr val="212121"/>
                      </a:solidFill>
                      <a:prstDash val="solid"/>
                      <a:round/>
                      <a:headEnd type="none" w="med" len="med"/>
                      <a:tailEnd type="none" w="med" len="med"/>
                    </a:lnT>
                    <a:lnB w="28575" cap="flat" cmpd="sng" algn="ctr">
                      <a:solidFill>
                        <a:srgbClr val="212121"/>
                      </a:solidFill>
                      <a:prstDash val="solid"/>
                      <a:round/>
                      <a:headEnd type="none" w="med" len="med"/>
                      <a:tailEnd type="none" w="med" len="med"/>
                    </a:lnB>
                    <a:lnTlToBr w="12700" cmpd="sng">
                      <a:noFill/>
                      <a:prstDash val="solid"/>
                    </a:lnTlToBr>
                    <a:lnBlToTr w="12700" cmpd="sng">
                      <a:noFill/>
                      <a:prstDash val="solid"/>
                    </a:lnBlToTr>
                    <a:solidFill>
                      <a:srgbClr val="8BC145">
                        <a:lumMod val="20000"/>
                        <a:lumOff val="80000"/>
                      </a:srgbClr>
                    </a:solidFill>
                  </a:tcPr>
                </a:tc>
                <a:extLst>
                  <a:ext uri="{0D108BD9-81ED-4DB2-BD59-A6C34878D82A}">
                    <a16:rowId xmlns:a16="http://schemas.microsoft.com/office/drawing/2014/main" val="1214606234"/>
                  </a:ext>
                </a:extLst>
              </a:tr>
              <a:tr h="36000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err="1"/>
                        <a:t>LAPDm</a:t>
                      </a:r>
                      <a:endParaRPr lang="en-US" sz="1400" b="1" dirty="0"/>
                    </a:p>
                  </a:txBody>
                  <a:tcPr>
                    <a:lnL w="28575" cap="flat" cmpd="sng" algn="ctr">
                      <a:solidFill>
                        <a:srgbClr val="212121"/>
                      </a:solidFill>
                      <a:prstDash val="solid"/>
                      <a:round/>
                      <a:headEnd type="none" w="med" len="med"/>
                      <a:tailEnd type="none" w="med" len="med"/>
                    </a:lnL>
                    <a:lnR w="28575" cap="flat" cmpd="sng" algn="ctr">
                      <a:solidFill>
                        <a:srgbClr val="212121"/>
                      </a:solidFill>
                      <a:prstDash val="solid"/>
                      <a:round/>
                      <a:headEnd type="none" w="med" len="med"/>
                      <a:tailEnd type="none" w="med" len="med"/>
                    </a:lnR>
                    <a:lnT w="28575" cap="flat" cmpd="sng" algn="ctr">
                      <a:solidFill>
                        <a:srgbClr val="212121"/>
                      </a:solidFill>
                      <a:prstDash val="solid"/>
                      <a:round/>
                      <a:headEnd type="none" w="med" len="med"/>
                      <a:tailEnd type="none" w="med" len="med"/>
                    </a:lnT>
                    <a:lnB w="28575" cap="flat" cmpd="sng" algn="ctr">
                      <a:solidFill>
                        <a:srgbClr val="212121"/>
                      </a:solidFill>
                      <a:prstDash val="solid"/>
                      <a:round/>
                      <a:headEnd type="none" w="med" len="med"/>
                      <a:tailEnd type="none" w="med" len="med"/>
                    </a:lnB>
                    <a:lnTlToBr w="12700" cmpd="sng">
                      <a:noFill/>
                      <a:prstDash val="solid"/>
                    </a:lnTlToBr>
                    <a:lnBlToTr w="12700" cmpd="sng">
                      <a:noFill/>
                      <a:prstDash val="solid"/>
                    </a:lnBlToTr>
                    <a:solidFill>
                      <a:srgbClr val="8BC145">
                        <a:lumMod val="20000"/>
                        <a:lumOff val="80000"/>
                      </a:srgbClr>
                    </a:solidFill>
                  </a:tcPr>
                </a:tc>
                <a:extLst>
                  <a:ext uri="{0D108BD9-81ED-4DB2-BD59-A6C34878D82A}">
                    <a16:rowId xmlns:a16="http://schemas.microsoft.com/office/drawing/2014/main" val="557096008"/>
                  </a:ext>
                </a:extLst>
              </a:tr>
              <a:tr h="36000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TDMA</a:t>
                      </a:r>
                      <a:endParaRPr lang="en-US" sz="1400" b="1" dirty="0"/>
                    </a:p>
                  </a:txBody>
                  <a:tcPr>
                    <a:lnL w="28575" cap="flat" cmpd="sng" algn="ctr">
                      <a:solidFill>
                        <a:srgbClr val="212121"/>
                      </a:solidFill>
                      <a:prstDash val="solid"/>
                      <a:round/>
                      <a:headEnd type="none" w="med" len="med"/>
                      <a:tailEnd type="none" w="med" len="med"/>
                    </a:lnL>
                    <a:lnR w="28575" cap="flat" cmpd="sng" algn="ctr">
                      <a:solidFill>
                        <a:srgbClr val="212121"/>
                      </a:solidFill>
                      <a:prstDash val="solid"/>
                      <a:round/>
                      <a:headEnd type="none" w="med" len="med"/>
                      <a:tailEnd type="none" w="med" len="med"/>
                    </a:lnR>
                    <a:lnT w="28575" cap="flat" cmpd="sng" algn="ctr">
                      <a:solidFill>
                        <a:srgbClr val="212121"/>
                      </a:solidFill>
                      <a:prstDash val="solid"/>
                      <a:round/>
                      <a:headEnd type="none" w="med" len="med"/>
                      <a:tailEnd type="none" w="med" len="med"/>
                    </a:lnT>
                    <a:lnB w="28575" cap="flat" cmpd="sng" algn="ctr">
                      <a:solidFill>
                        <a:srgbClr val="212121"/>
                      </a:solidFill>
                      <a:prstDash val="solid"/>
                      <a:round/>
                      <a:headEnd type="none" w="med" len="med"/>
                      <a:tailEnd type="none" w="med" len="med"/>
                    </a:lnB>
                    <a:lnTlToBr w="12700" cmpd="sng">
                      <a:noFill/>
                      <a:prstDash val="solid"/>
                    </a:lnTlToBr>
                    <a:lnBlToTr w="12700" cmpd="sng">
                      <a:noFill/>
                      <a:prstDash val="solid"/>
                    </a:lnBlToTr>
                    <a:solidFill>
                      <a:srgbClr val="8BC145">
                        <a:lumMod val="20000"/>
                        <a:lumOff val="80000"/>
                      </a:srgbClr>
                    </a:solidFill>
                  </a:tcPr>
                </a:tc>
                <a:extLst>
                  <a:ext uri="{0D108BD9-81ED-4DB2-BD59-A6C34878D82A}">
                    <a16:rowId xmlns:a16="http://schemas.microsoft.com/office/drawing/2014/main" val="3256551014"/>
                  </a:ext>
                </a:extLst>
              </a:tr>
            </a:tbl>
          </a:graphicData>
        </a:graphic>
      </p:graphicFrame>
      <p:graphicFrame>
        <p:nvGraphicFramePr>
          <p:cNvPr id="30" name="Table 29">
            <a:extLst>
              <a:ext uri="{FF2B5EF4-FFF2-40B4-BE49-F238E27FC236}">
                <a16:creationId xmlns:a16="http://schemas.microsoft.com/office/drawing/2014/main" id="{41D60DFD-E4DF-EAB1-CBE1-4E5A786D77AD}"/>
              </a:ext>
            </a:extLst>
          </p:cNvPr>
          <p:cNvGraphicFramePr>
            <a:graphicFrameLocks noGrp="1"/>
          </p:cNvGraphicFramePr>
          <p:nvPr>
            <p:extLst>
              <p:ext uri="{D42A27DB-BD31-4B8C-83A1-F6EECF244321}">
                <p14:modId xmlns:p14="http://schemas.microsoft.com/office/powerpoint/2010/main" val="1384141241"/>
              </p:ext>
            </p:extLst>
          </p:nvPr>
        </p:nvGraphicFramePr>
        <p:xfrm>
          <a:off x="10820400" y="3944133"/>
          <a:ext cx="1143000" cy="2112000"/>
        </p:xfrm>
        <a:graphic>
          <a:graphicData uri="http://schemas.openxmlformats.org/drawingml/2006/table">
            <a:tbl>
              <a:tblPr firstRow="1" bandRow="1"/>
              <a:tblGrid>
                <a:gridCol w="1143000">
                  <a:extLst>
                    <a:ext uri="{9D8B030D-6E8A-4147-A177-3AD203B41FA5}">
                      <a16:colId xmlns:a16="http://schemas.microsoft.com/office/drawing/2014/main" val="2826660745"/>
                    </a:ext>
                  </a:extLst>
                </a:gridCol>
              </a:tblGrid>
              <a:tr h="136800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CM</a:t>
                      </a:r>
                    </a:p>
                    <a:p>
                      <a:pPr algn="ctr"/>
                      <a:endParaRPr lang="en-US" sz="1400" dirty="0"/>
                    </a:p>
                    <a:p>
                      <a:pPr algn="ctr"/>
                      <a:r>
                        <a:rPr lang="en-US" sz="1400" dirty="0"/>
                        <a:t>MM</a:t>
                      </a:r>
                    </a:p>
                    <a:p>
                      <a:pPr algn="ctr"/>
                      <a:endParaRPr lang="en-US" sz="1400" dirty="0"/>
                    </a:p>
                    <a:p>
                      <a:pPr algn="ctr"/>
                      <a:r>
                        <a:rPr lang="en-US" sz="1400" dirty="0"/>
                        <a:t>BSSMAP</a:t>
                      </a:r>
                      <a:endParaRPr lang="en-US" sz="1400" b="1" dirty="0"/>
                    </a:p>
                  </a:txBody>
                  <a:tcPr>
                    <a:lnL w="28575" cap="flat" cmpd="sng" algn="ctr">
                      <a:solidFill>
                        <a:srgbClr val="212121"/>
                      </a:solidFill>
                      <a:prstDash val="solid"/>
                      <a:round/>
                      <a:headEnd type="none" w="med" len="med"/>
                      <a:tailEnd type="none" w="med" len="med"/>
                    </a:lnL>
                    <a:lnR w="28575" cap="flat" cmpd="sng" algn="ctr">
                      <a:solidFill>
                        <a:srgbClr val="212121"/>
                      </a:solidFill>
                      <a:prstDash val="solid"/>
                      <a:round/>
                      <a:headEnd type="none" w="med" len="med"/>
                      <a:tailEnd type="none" w="med" len="med"/>
                    </a:lnR>
                    <a:lnT w="28575" cap="flat" cmpd="sng" algn="ctr">
                      <a:solidFill>
                        <a:srgbClr val="212121"/>
                      </a:solidFill>
                      <a:prstDash val="solid"/>
                      <a:round/>
                      <a:headEnd type="none" w="med" len="med"/>
                      <a:tailEnd type="none" w="med" len="med"/>
                    </a:lnT>
                    <a:lnB w="28575" cap="flat" cmpd="sng" algn="ctr">
                      <a:solidFill>
                        <a:srgbClr val="212121"/>
                      </a:solidFill>
                      <a:prstDash val="solid"/>
                      <a:round/>
                      <a:headEnd type="none" w="med" len="med"/>
                      <a:tailEnd type="none" w="med" len="med"/>
                    </a:lnB>
                    <a:lnTlToBr w="12700" cmpd="sng">
                      <a:noFill/>
                      <a:prstDash val="solid"/>
                    </a:lnTlToBr>
                    <a:lnBlToTr w="12700" cmpd="sng">
                      <a:noFill/>
                      <a:prstDash val="solid"/>
                    </a:lnBlToTr>
                    <a:solidFill>
                      <a:srgbClr val="1D9A78">
                        <a:lumMod val="20000"/>
                        <a:lumOff val="80000"/>
                      </a:srgbClr>
                    </a:solidFill>
                  </a:tcPr>
                </a:tc>
                <a:extLst>
                  <a:ext uri="{0D108BD9-81ED-4DB2-BD59-A6C34878D82A}">
                    <a16:rowId xmlns:a16="http://schemas.microsoft.com/office/drawing/2014/main" val="1214606234"/>
                  </a:ext>
                </a:extLst>
              </a:tr>
              <a:tr h="37200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SCCP</a:t>
                      </a:r>
                      <a:endParaRPr lang="en-US" sz="1400" b="1" dirty="0"/>
                    </a:p>
                  </a:txBody>
                  <a:tcPr>
                    <a:lnL w="28575" cap="flat" cmpd="sng" algn="ctr">
                      <a:solidFill>
                        <a:srgbClr val="212121"/>
                      </a:solidFill>
                      <a:prstDash val="solid"/>
                      <a:round/>
                      <a:headEnd type="none" w="med" len="med"/>
                      <a:tailEnd type="none" w="med" len="med"/>
                    </a:lnL>
                    <a:lnR w="28575" cap="flat" cmpd="sng" algn="ctr">
                      <a:solidFill>
                        <a:srgbClr val="212121"/>
                      </a:solidFill>
                      <a:prstDash val="solid"/>
                      <a:round/>
                      <a:headEnd type="none" w="med" len="med"/>
                      <a:tailEnd type="none" w="med" len="med"/>
                    </a:lnR>
                    <a:lnT w="28575" cap="flat" cmpd="sng" algn="ctr">
                      <a:solidFill>
                        <a:srgbClr val="212121"/>
                      </a:solidFill>
                      <a:prstDash val="solid"/>
                      <a:round/>
                      <a:headEnd type="none" w="med" len="med"/>
                      <a:tailEnd type="none" w="med" len="med"/>
                    </a:lnT>
                    <a:lnB w="28575" cap="flat" cmpd="sng" algn="ctr">
                      <a:solidFill>
                        <a:srgbClr val="212121"/>
                      </a:solidFill>
                      <a:prstDash val="solid"/>
                      <a:round/>
                      <a:headEnd type="none" w="med" len="med"/>
                      <a:tailEnd type="none" w="med" len="med"/>
                    </a:lnB>
                    <a:lnTlToBr w="12700" cmpd="sng">
                      <a:noFill/>
                      <a:prstDash val="solid"/>
                    </a:lnTlToBr>
                    <a:lnBlToTr w="12700" cmpd="sng">
                      <a:noFill/>
                      <a:prstDash val="solid"/>
                    </a:lnBlToTr>
                    <a:solidFill>
                      <a:srgbClr val="1D9A78">
                        <a:lumMod val="20000"/>
                        <a:lumOff val="80000"/>
                      </a:srgbClr>
                    </a:solidFill>
                  </a:tcPr>
                </a:tc>
                <a:extLst>
                  <a:ext uri="{0D108BD9-81ED-4DB2-BD59-A6C34878D82A}">
                    <a16:rowId xmlns:a16="http://schemas.microsoft.com/office/drawing/2014/main" val="557096008"/>
                  </a:ext>
                </a:extLst>
              </a:tr>
              <a:tr h="37200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MTP</a:t>
                      </a:r>
                      <a:endParaRPr lang="en-US" sz="1400" b="1" dirty="0"/>
                    </a:p>
                  </a:txBody>
                  <a:tcPr>
                    <a:lnL w="28575" cap="flat" cmpd="sng" algn="ctr">
                      <a:solidFill>
                        <a:srgbClr val="212121"/>
                      </a:solidFill>
                      <a:prstDash val="solid"/>
                      <a:round/>
                      <a:headEnd type="none" w="med" len="med"/>
                      <a:tailEnd type="none" w="med" len="med"/>
                    </a:lnL>
                    <a:lnR w="28575" cap="flat" cmpd="sng" algn="ctr">
                      <a:solidFill>
                        <a:srgbClr val="212121"/>
                      </a:solidFill>
                      <a:prstDash val="solid"/>
                      <a:round/>
                      <a:headEnd type="none" w="med" len="med"/>
                      <a:tailEnd type="none" w="med" len="med"/>
                    </a:lnR>
                    <a:lnT w="28575" cap="flat" cmpd="sng" algn="ctr">
                      <a:solidFill>
                        <a:srgbClr val="212121"/>
                      </a:solidFill>
                      <a:prstDash val="solid"/>
                      <a:round/>
                      <a:headEnd type="none" w="med" len="med"/>
                      <a:tailEnd type="none" w="med" len="med"/>
                    </a:lnT>
                    <a:lnB w="28575" cap="flat" cmpd="sng" algn="ctr">
                      <a:solidFill>
                        <a:srgbClr val="212121"/>
                      </a:solidFill>
                      <a:prstDash val="solid"/>
                      <a:round/>
                      <a:headEnd type="none" w="med" len="med"/>
                      <a:tailEnd type="none" w="med" len="med"/>
                    </a:lnB>
                    <a:lnTlToBr w="12700" cmpd="sng">
                      <a:noFill/>
                      <a:prstDash val="solid"/>
                    </a:lnTlToBr>
                    <a:lnBlToTr w="12700" cmpd="sng">
                      <a:noFill/>
                      <a:prstDash val="solid"/>
                    </a:lnBlToTr>
                    <a:solidFill>
                      <a:srgbClr val="1D9A78">
                        <a:lumMod val="20000"/>
                        <a:lumOff val="80000"/>
                      </a:srgbClr>
                    </a:solidFill>
                  </a:tcPr>
                </a:tc>
                <a:extLst>
                  <a:ext uri="{0D108BD9-81ED-4DB2-BD59-A6C34878D82A}">
                    <a16:rowId xmlns:a16="http://schemas.microsoft.com/office/drawing/2014/main" val="3256551014"/>
                  </a:ext>
                </a:extLst>
              </a:tr>
            </a:tbl>
          </a:graphicData>
        </a:graphic>
      </p:graphicFrame>
      <p:cxnSp>
        <p:nvCxnSpPr>
          <p:cNvPr id="31" name="Straight Connector 30">
            <a:extLst>
              <a:ext uri="{FF2B5EF4-FFF2-40B4-BE49-F238E27FC236}">
                <a16:creationId xmlns:a16="http://schemas.microsoft.com/office/drawing/2014/main" id="{4342CB64-81C6-509A-B117-78DF852CD606}"/>
              </a:ext>
            </a:extLst>
          </p:cNvPr>
          <p:cNvCxnSpPr/>
          <p:nvPr/>
        </p:nvCxnSpPr>
        <p:spPr>
          <a:xfrm>
            <a:off x="10820400" y="4325133"/>
            <a:ext cx="1143000" cy="0"/>
          </a:xfrm>
          <a:prstGeom prst="line">
            <a:avLst/>
          </a:prstGeom>
          <a:noFill/>
          <a:ln w="9525" cap="flat" cmpd="sng" algn="ctr">
            <a:solidFill>
              <a:srgbClr val="909090"/>
            </a:solidFill>
            <a:prstDash val="dash"/>
            <a:miter lim="800000"/>
          </a:ln>
          <a:effectLst/>
        </p:spPr>
      </p:cxnSp>
      <p:cxnSp>
        <p:nvCxnSpPr>
          <p:cNvPr id="32" name="Straight Connector 31">
            <a:extLst>
              <a:ext uri="{FF2B5EF4-FFF2-40B4-BE49-F238E27FC236}">
                <a16:creationId xmlns:a16="http://schemas.microsoft.com/office/drawing/2014/main" id="{972A2D33-F5CC-EE52-0B50-B4E4E1518178}"/>
              </a:ext>
            </a:extLst>
          </p:cNvPr>
          <p:cNvCxnSpPr/>
          <p:nvPr/>
        </p:nvCxnSpPr>
        <p:spPr>
          <a:xfrm>
            <a:off x="10820400" y="4782333"/>
            <a:ext cx="1143000" cy="0"/>
          </a:xfrm>
          <a:prstGeom prst="line">
            <a:avLst/>
          </a:prstGeom>
          <a:noFill/>
          <a:ln w="9525" cap="flat" cmpd="sng" algn="ctr">
            <a:solidFill>
              <a:srgbClr val="909090"/>
            </a:solidFill>
            <a:prstDash val="dash"/>
            <a:miter lim="800000"/>
          </a:ln>
          <a:effectLst/>
        </p:spPr>
      </p:cxnSp>
      <p:graphicFrame>
        <p:nvGraphicFramePr>
          <p:cNvPr id="33" name="Table 32">
            <a:extLst>
              <a:ext uri="{FF2B5EF4-FFF2-40B4-BE49-F238E27FC236}">
                <a16:creationId xmlns:a16="http://schemas.microsoft.com/office/drawing/2014/main" id="{9BFB71D9-ADCC-1EF3-7C7D-6248A6A9B0CF}"/>
              </a:ext>
            </a:extLst>
          </p:cNvPr>
          <p:cNvGraphicFramePr>
            <a:graphicFrameLocks noGrp="1"/>
          </p:cNvGraphicFramePr>
          <p:nvPr>
            <p:extLst>
              <p:ext uri="{D42A27DB-BD31-4B8C-83A1-F6EECF244321}">
                <p14:modId xmlns:p14="http://schemas.microsoft.com/office/powerpoint/2010/main" val="1324143930"/>
              </p:ext>
            </p:extLst>
          </p:nvPr>
        </p:nvGraphicFramePr>
        <p:xfrm>
          <a:off x="8763000" y="4976133"/>
          <a:ext cx="1143000" cy="1080000"/>
        </p:xfrm>
        <a:graphic>
          <a:graphicData uri="http://schemas.openxmlformats.org/drawingml/2006/table">
            <a:tbl>
              <a:tblPr firstRow="1" bandRow="1"/>
              <a:tblGrid>
                <a:gridCol w="1143000">
                  <a:extLst>
                    <a:ext uri="{9D8B030D-6E8A-4147-A177-3AD203B41FA5}">
                      <a16:colId xmlns:a16="http://schemas.microsoft.com/office/drawing/2014/main" val="2826660745"/>
                    </a:ext>
                  </a:extLst>
                </a:gridCol>
              </a:tblGrid>
              <a:tr h="36000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BSSMAP</a:t>
                      </a:r>
                    </a:p>
                  </a:txBody>
                  <a:tcPr>
                    <a:lnL w="28575" cap="flat" cmpd="sng" algn="ctr">
                      <a:solidFill>
                        <a:srgbClr val="212121"/>
                      </a:solidFill>
                      <a:prstDash val="solid"/>
                      <a:round/>
                      <a:headEnd type="none" w="med" len="med"/>
                      <a:tailEnd type="none" w="med" len="med"/>
                    </a:lnL>
                    <a:lnR w="28575" cap="flat" cmpd="sng" algn="ctr">
                      <a:solidFill>
                        <a:srgbClr val="212121"/>
                      </a:solidFill>
                      <a:prstDash val="solid"/>
                      <a:round/>
                      <a:headEnd type="none" w="med" len="med"/>
                      <a:tailEnd type="none" w="med" len="med"/>
                    </a:lnR>
                    <a:lnT w="28575" cap="flat" cmpd="sng" algn="ctr">
                      <a:solidFill>
                        <a:srgbClr val="212121"/>
                      </a:solidFill>
                      <a:prstDash val="solid"/>
                      <a:round/>
                      <a:headEnd type="none" w="med" len="med"/>
                      <a:tailEnd type="none" w="med" len="med"/>
                    </a:lnT>
                    <a:lnB w="28575" cap="flat" cmpd="sng" algn="ctr">
                      <a:solidFill>
                        <a:srgbClr val="212121"/>
                      </a:solidFill>
                      <a:prstDash val="solid"/>
                      <a:round/>
                      <a:headEnd type="none" w="med" len="med"/>
                      <a:tailEnd type="none" w="med" len="med"/>
                    </a:lnB>
                    <a:lnTlToBr w="12700" cmpd="sng">
                      <a:noFill/>
                      <a:prstDash val="solid"/>
                    </a:lnTlToBr>
                    <a:lnBlToTr w="12700" cmpd="sng">
                      <a:noFill/>
                      <a:prstDash val="solid"/>
                    </a:lnBlToTr>
                    <a:solidFill>
                      <a:srgbClr val="B84742">
                        <a:lumMod val="20000"/>
                        <a:lumOff val="80000"/>
                      </a:srgbClr>
                    </a:solidFill>
                  </a:tcPr>
                </a:tc>
                <a:extLst>
                  <a:ext uri="{0D108BD9-81ED-4DB2-BD59-A6C34878D82A}">
                    <a16:rowId xmlns:a16="http://schemas.microsoft.com/office/drawing/2014/main" val="1214606234"/>
                  </a:ext>
                </a:extLst>
              </a:tr>
              <a:tr h="36000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SCCP</a:t>
                      </a:r>
                      <a:endParaRPr lang="en-US" sz="1400" b="1" dirty="0"/>
                    </a:p>
                  </a:txBody>
                  <a:tcPr>
                    <a:lnL w="28575" cap="flat" cmpd="sng" algn="ctr">
                      <a:solidFill>
                        <a:srgbClr val="212121"/>
                      </a:solidFill>
                      <a:prstDash val="solid"/>
                      <a:round/>
                      <a:headEnd type="none" w="med" len="med"/>
                      <a:tailEnd type="none" w="med" len="med"/>
                    </a:lnL>
                    <a:lnR w="28575" cap="flat" cmpd="sng" algn="ctr">
                      <a:solidFill>
                        <a:srgbClr val="212121"/>
                      </a:solidFill>
                      <a:prstDash val="solid"/>
                      <a:round/>
                      <a:headEnd type="none" w="med" len="med"/>
                      <a:tailEnd type="none" w="med" len="med"/>
                    </a:lnR>
                    <a:lnT w="28575" cap="flat" cmpd="sng" algn="ctr">
                      <a:solidFill>
                        <a:srgbClr val="212121"/>
                      </a:solidFill>
                      <a:prstDash val="solid"/>
                      <a:round/>
                      <a:headEnd type="none" w="med" len="med"/>
                      <a:tailEnd type="none" w="med" len="med"/>
                    </a:lnT>
                    <a:lnB w="28575" cap="flat" cmpd="sng" algn="ctr">
                      <a:solidFill>
                        <a:srgbClr val="212121"/>
                      </a:solidFill>
                      <a:prstDash val="solid"/>
                      <a:round/>
                      <a:headEnd type="none" w="med" len="med"/>
                      <a:tailEnd type="none" w="med" len="med"/>
                    </a:lnB>
                    <a:lnTlToBr w="12700" cmpd="sng">
                      <a:noFill/>
                      <a:prstDash val="solid"/>
                    </a:lnTlToBr>
                    <a:lnBlToTr w="12700" cmpd="sng">
                      <a:noFill/>
                      <a:prstDash val="solid"/>
                    </a:lnBlToTr>
                    <a:solidFill>
                      <a:srgbClr val="B84742">
                        <a:lumMod val="20000"/>
                        <a:lumOff val="80000"/>
                      </a:srgbClr>
                    </a:solidFill>
                  </a:tcPr>
                </a:tc>
                <a:extLst>
                  <a:ext uri="{0D108BD9-81ED-4DB2-BD59-A6C34878D82A}">
                    <a16:rowId xmlns:a16="http://schemas.microsoft.com/office/drawing/2014/main" val="557096008"/>
                  </a:ext>
                </a:extLst>
              </a:tr>
              <a:tr h="36000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MTP</a:t>
                      </a:r>
                      <a:endParaRPr lang="en-US" sz="1400" b="1" dirty="0"/>
                    </a:p>
                  </a:txBody>
                  <a:tcPr>
                    <a:lnL w="28575" cap="flat" cmpd="sng" algn="ctr">
                      <a:solidFill>
                        <a:srgbClr val="212121"/>
                      </a:solidFill>
                      <a:prstDash val="solid"/>
                      <a:round/>
                      <a:headEnd type="none" w="med" len="med"/>
                      <a:tailEnd type="none" w="med" len="med"/>
                    </a:lnL>
                    <a:lnR w="28575" cap="flat" cmpd="sng" algn="ctr">
                      <a:solidFill>
                        <a:srgbClr val="212121"/>
                      </a:solidFill>
                      <a:prstDash val="solid"/>
                      <a:round/>
                      <a:headEnd type="none" w="med" len="med"/>
                      <a:tailEnd type="none" w="med" len="med"/>
                    </a:lnR>
                    <a:lnT w="28575" cap="flat" cmpd="sng" algn="ctr">
                      <a:solidFill>
                        <a:srgbClr val="212121"/>
                      </a:solidFill>
                      <a:prstDash val="solid"/>
                      <a:round/>
                      <a:headEnd type="none" w="med" len="med"/>
                      <a:tailEnd type="none" w="med" len="med"/>
                    </a:lnT>
                    <a:lnB w="28575" cap="flat" cmpd="sng" algn="ctr">
                      <a:solidFill>
                        <a:srgbClr val="212121"/>
                      </a:solidFill>
                      <a:prstDash val="solid"/>
                      <a:round/>
                      <a:headEnd type="none" w="med" len="med"/>
                      <a:tailEnd type="none" w="med" len="med"/>
                    </a:lnB>
                    <a:lnTlToBr w="12700" cmpd="sng">
                      <a:noFill/>
                      <a:prstDash val="solid"/>
                    </a:lnTlToBr>
                    <a:lnBlToTr w="12700" cmpd="sng">
                      <a:noFill/>
                      <a:prstDash val="solid"/>
                    </a:lnBlToTr>
                    <a:solidFill>
                      <a:srgbClr val="B84742">
                        <a:lumMod val="20000"/>
                        <a:lumOff val="80000"/>
                      </a:srgbClr>
                    </a:solidFill>
                  </a:tcPr>
                </a:tc>
                <a:extLst>
                  <a:ext uri="{0D108BD9-81ED-4DB2-BD59-A6C34878D82A}">
                    <a16:rowId xmlns:a16="http://schemas.microsoft.com/office/drawing/2014/main" val="3256551014"/>
                  </a:ext>
                </a:extLst>
              </a:tr>
            </a:tbl>
          </a:graphicData>
        </a:graphic>
      </p:graphicFrame>
      <p:cxnSp>
        <p:nvCxnSpPr>
          <p:cNvPr id="34" name="Straight Connector 33">
            <a:extLst>
              <a:ext uri="{FF2B5EF4-FFF2-40B4-BE49-F238E27FC236}">
                <a16:creationId xmlns:a16="http://schemas.microsoft.com/office/drawing/2014/main" id="{C300832A-4B31-932B-E90D-7A6A7AC73D29}"/>
              </a:ext>
            </a:extLst>
          </p:cNvPr>
          <p:cNvCxnSpPr>
            <a:cxnSpLocks/>
            <a:endCxn id="42" idx="2"/>
          </p:cNvCxnSpPr>
          <p:nvPr/>
        </p:nvCxnSpPr>
        <p:spPr>
          <a:xfrm flipV="1">
            <a:off x="6362700" y="4016588"/>
            <a:ext cx="0" cy="2248346"/>
          </a:xfrm>
          <a:prstGeom prst="line">
            <a:avLst/>
          </a:prstGeom>
          <a:noFill/>
          <a:ln w="6350" cap="flat" cmpd="sng" algn="ctr">
            <a:solidFill>
              <a:srgbClr val="909090"/>
            </a:solidFill>
            <a:prstDash val="dash"/>
            <a:miter lim="800000"/>
          </a:ln>
          <a:effectLst/>
        </p:spPr>
      </p:cxnSp>
      <p:cxnSp>
        <p:nvCxnSpPr>
          <p:cNvPr id="35" name="Straight Connector 34">
            <a:extLst>
              <a:ext uri="{FF2B5EF4-FFF2-40B4-BE49-F238E27FC236}">
                <a16:creationId xmlns:a16="http://schemas.microsoft.com/office/drawing/2014/main" id="{DFF0651E-E9B3-F17F-25F4-ADF44CEF8549}"/>
              </a:ext>
            </a:extLst>
          </p:cNvPr>
          <p:cNvCxnSpPr>
            <a:cxnSpLocks/>
            <a:endCxn id="43" idx="2"/>
          </p:cNvCxnSpPr>
          <p:nvPr/>
        </p:nvCxnSpPr>
        <p:spPr>
          <a:xfrm flipV="1">
            <a:off x="10287000" y="3807788"/>
            <a:ext cx="0" cy="2248346"/>
          </a:xfrm>
          <a:prstGeom prst="line">
            <a:avLst/>
          </a:prstGeom>
          <a:noFill/>
          <a:ln w="6350" cap="flat" cmpd="sng" algn="ctr">
            <a:solidFill>
              <a:srgbClr val="909090"/>
            </a:solidFill>
            <a:prstDash val="dash"/>
            <a:miter lim="800000"/>
          </a:ln>
          <a:effectLst/>
        </p:spPr>
      </p:cxnSp>
      <p:cxnSp>
        <p:nvCxnSpPr>
          <p:cNvPr id="36" name="Straight Connector 35">
            <a:extLst>
              <a:ext uri="{FF2B5EF4-FFF2-40B4-BE49-F238E27FC236}">
                <a16:creationId xmlns:a16="http://schemas.microsoft.com/office/drawing/2014/main" id="{7A9672C3-F71F-8B9C-9CAB-2230CEE7324E}"/>
              </a:ext>
            </a:extLst>
          </p:cNvPr>
          <p:cNvCxnSpPr>
            <a:cxnSpLocks/>
          </p:cNvCxnSpPr>
          <p:nvPr/>
        </p:nvCxnSpPr>
        <p:spPr>
          <a:xfrm flipV="1">
            <a:off x="8305800" y="4782333"/>
            <a:ext cx="0" cy="1273800"/>
          </a:xfrm>
          <a:prstGeom prst="line">
            <a:avLst/>
          </a:prstGeom>
          <a:noFill/>
          <a:ln w="6350" cap="flat" cmpd="sng" algn="ctr">
            <a:solidFill>
              <a:srgbClr val="909090"/>
            </a:solidFill>
            <a:prstDash val="dash"/>
            <a:miter lim="800000"/>
          </a:ln>
          <a:effectLst/>
        </p:spPr>
      </p:cxnSp>
      <p:sp>
        <p:nvSpPr>
          <p:cNvPr id="37" name="TextBox 36">
            <a:extLst>
              <a:ext uri="{FF2B5EF4-FFF2-40B4-BE49-F238E27FC236}">
                <a16:creationId xmlns:a16="http://schemas.microsoft.com/office/drawing/2014/main" id="{EBD8AD84-8188-CC5F-790C-3E8B7E3220C8}"/>
              </a:ext>
            </a:extLst>
          </p:cNvPr>
          <p:cNvSpPr txBox="1"/>
          <p:nvPr/>
        </p:nvSpPr>
        <p:spPr>
          <a:xfrm>
            <a:off x="4724400" y="6115455"/>
            <a:ext cx="1600200" cy="338554"/>
          </a:xfrm>
          <a:prstGeom prst="rect">
            <a:avLst/>
          </a:prstGeom>
          <a:noFill/>
        </p:spPr>
        <p:txBody>
          <a:bodyPr wrap="square" rtlCol="0">
            <a:spAutoFit/>
          </a:bodyPr>
          <a:lstStyle/>
          <a:p>
            <a:pPr>
              <a:buClrTx/>
              <a:buFontTx/>
              <a:buNone/>
            </a:pPr>
            <a:r>
              <a:rPr lang="en-US" sz="1600" b="1" kern="1200" dirty="0">
                <a:solidFill>
                  <a:srgbClr val="212121"/>
                </a:solidFill>
                <a:latin typeface="Roboto Condensed"/>
                <a:ea typeface="+mn-ea"/>
                <a:cs typeface="+mn-cs"/>
              </a:rPr>
              <a:t>Mobile Station</a:t>
            </a:r>
          </a:p>
        </p:txBody>
      </p:sp>
      <p:sp>
        <p:nvSpPr>
          <p:cNvPr id="38" name="TextBox 37">
            <a:extLst>
              <a:ext uri="{FF2B5EF4-FFF2-40B4-BE49-F238E27FC236}">
                <a16:creationId xmlns:a16="http://schemas.microsoft.com/office/drawing/2014/main" id="{890256BE-30D8-67FD-F8D8-71E7DAF2330E}"/>
              </a:ext>
            </a:extLst>
          </p:cNvPr>
          <p:cNvSpPr txBox="1"/>
          <p:nvPr/>
        </p:nvSpPr>
        <p:spPr>
          <a:xfrm>
            <a:off x="6477000" y="6115455"/>
            <a:ext cx="1600200" cy="338554"/>
          </a:xfrm>
          <a:prstGeom prst="rect">
            <a:avLst/>
          </a:prstGeom>
          <a:noFill/>
        </p:spPr>
        <p:txBody>
          <a:bodyPr wrap="square" rtlCol="0">
            <a:spAutoFit/>
          </a:bodyPr>
          <a:lstStyle/>
          <a:p>
            <a:pPr algn="ctr">
              <a:buClrTx/>
              <a:buFontTx/>
              <a:buNone/>
            </a:pPr>
            <a:r>
              <a:rPr lang="en-US" sz="1600" b="1" kern="1200" dirty="0">
                <a:solidFill>
                  <a:srgbClr val="212121"/>
                </a:solidFill>
                <a:latin typeface="Roboto Condensed"/>
                <a:ea typeface="+mn-ea"/>
                <a:cs typeface="+mn-cs"/>
              </a:rPr>
              <a:t>BTS</a:t>
            </a:r>
          </a:p>
        </p:txBody>
      </p:sp>
      <p:sp>
        <p:nvSpPr>
          <p:cNvPr id="39" name="TextBox 38">
            <a:extLst>
              <a:ext uri="{FF2B5EF4-FFF2-40B4-BE49-F238E27FC236}">
                <a16:creationId xmlns:a16="http://schemas.microsoft.com/office/drawing/2014/main" id="{1E3D0E69-3FC9-1A97-03DA-CB1FCE6B7638}"/>
              </a:ext>
            </a:extLst>
          </p:cNvPr>
          <p:cNvSpPr txBox="1"/>
          <p:nvPr/>
        </p:nvSpPr>
        <p:spPr>
          <a:xfrm>
            <a:off x="8534400" y="6115455"/>
            <a:ext cx="1600200" cy="338554"/>
          </a:xfrm>
          <a:prstGeom prst="rect">
            <a:avLst/>
          </a:prstGeom>
          <a:noFill/>
        </p:spPr>
        <p:txBody>
          <a:bodyPr wrap="square" rtlCol="0">
            <a:spAutoFit/>
          </a:bodyPr>
          <a:lstStyle/>
          <a:p>
            <a:pPr algn="ctr">
              <a:buClrTx/>
              <a:buFontTx/>
              <a:buNone/>
            </a:pPr>
            <a:r>
              <a:rPr lang="en-US" sz="1600" b="1" kern="1200" dirty="0">
                <a:solidFill>
                  <a:srgbClr val="212121"/>
                </a:solidFill>
                <a:latin typeface="Roboto Condensed"/>
                <a:ea typeface="+mn-ea"/>
                <a:cs typeface="+mn-cs"/>
              </a:rPr>
              <a:t>BSC</a:t>
            </a:r>
          </a:p>
        </p:txBody>
      </p:sp>
      <p:sp>
        <p:nvSpPr>
          <p:cNvPr id="40" name="TextBox 39">
            <a:extLst>
              <a:ext uri="{FF2B5EF4-FFF2-40B4-BE49-F238E27FC236}">
                <a16:creationId xmlns:a16="http://schemas.microsoft.com/office/drawing/2014/main" id="{9E9E190E-0831-58D6-281C-6792C0FF52C1}"/>
              </a:ext>
            </a:extLst>
          </p:cNvPr>
          <p:cNvSpPr txBox="1"/>
          <p:nvPr/>
        </p:nvSpPr>
        <p:spPr>
          <a:xfrm>
            <a:off x="10591800" y="6115455"/>
            <a:ext cx="1600200" cy="338554"/>
          </a:xfrm>
          <a:prstGeom prst="rect">
            <a:avLst/>
          </a:prstGeom>
          <a:noFill/>
        </p:spPr>
        <p:txBody>
          <a:bodyPr wrap="square" rtlCol="0">
            <a:spAutoFit/>
          </a:bodyPr>
          <a:lstStyle/>
          <a:p>
            <a:pPr algn="ctr">
              <a:buClrTx/>
              <a:buFontTx/>
              <a:buNone/>
            </a:pPr>
            <a:r>
              <a:rPr lang="en-US" sz="1600" b="1" kern="1200" dirty="0">
                <a:solidFill>
                  <a:srgbClr val="212121"/>
                </a:solidFill>
                <a:latin typeface="Roboto Condensed"/>
                <a:ea typeface="+mn-ea"/>
                <a:cs typeface="+mn-cs"/>
              </a:rPr>
              <a:t>MSC</a:t>
            </a:r>
          </a:p>
        </p:txBody>
      </p:sp>
      <p:sp>
        <p:nvSpPr>
          <p:cNvPr id="41" name="TextBox 40">
            <a:extLst>
              <a:ext uri="{FF2B5EF4-FFF2-40B4-BE49-F238E27FC236}">
                <a16:creationId xmlns:a16="http://schemas.microsoft.com/office/drawing/2014/main" id="{B68B370A-F65C-4087-CCAD-541012DC2076}"/>
              </a:ext>
            </a:extLst>
          </p:cNvPr>
          <p:cNvSpPr txBox="1"/>
          <p:nvPr/>
        </p:nvSpPr>
        <p:spPr>
          <a:xfrm>
            <a:off x="7520214" y="4460583"/>
            <a:ext cx="1600200" cy="338554"/>
          </a:xfrm>
          <a:prstGeom prst="rect">
            <a:avLst/>
          </a:prstGeom>
          <a:noFill/>
        </p:spPr>
        <p:txBody>
          <a:bodyPr wrap="square" rtlCol="0">
            <a:spAutoFit/>
          </a:bodyPr>
          <a:lstStyle/>
          <a:p>
            <a:pPr algn="ctr">
              <a:buClrTx/>
              <a:buFontTx/>
              <a:buNone/>
            </a:pPr>
            <a:r>
              <a:rPr lang="en-US" sz="1600" kern="1200" dirty="0" err="1">
                <a:solidFill>
                  <a:srgbClr val="212121"/>
                </a:solidFill>
                <a:latin typeface="Roboto Condensed"/>
                <a:ea typeface="+mn-ea"/>
                <a:cs typeface="+mn-cs"/>
              </a:rPr>
              <a:t>Abis</a:t>
            </a:r>
            <a:endParaRPr lang="en-US" sz="1600" kern="1200" dirty="0">
              <a:solidFill>
                <a:srgbClr val="212121"/>
              </a:solidFill>
              <a:latin typeface="Roboto Condensed"/>
              <a:ea typeface="+mn-ea"/>
              <a:cs typeface="+mn-cs"/>
            </a:endParaRPr>
          </a:p>
        </p:txBody>
      </p:sp>
      <p:sp>
        <p:nvSpPr>
          <p:cNvPr id="42" name="TextBox 41">
            <a:extLst>
              <a:ext uri="{FF2B5EF4-FFF2-40B4-BE49-F238E27FC236}">
                <a16:creationId xmlns:a16="http://schemas.microsoft.com/office/drawing/2014/main" id="{90FD5156-1731-2D76-8621-3456D615D8FF}"/>
              </a:ext>
            </a:extLst>
          </p:cNvPr>
          <p:cNvSpPr txBox="1"/>
          <p:nvPr/>
        </p:nvSpPr>
        <p:spPr>
          <a:xfrm>
            <a:off x="5562600" y="3678034"/>
            <a:ext cx="1600200" cy="338554"/>
          </a:xfrm>
          <a:prstGeom prst="rect">
            <a:avLst/>
          </a:prstGeom>
          <a:noFill/>
        </p:spPr>
        <p:txBody>
          <a:bodyPr wrap="square" rtlCol="0">
            <a:spAutoFit/>
          </a:bodyPr>
          <a:lstStyle/>
          <a:p>
            <a:pPr algn="ctr">
              <a:buClrTx/>
              <a:buFontTx/>
              <a:buNone/>
            </a:pPr>
            <a:r>
              <a:rPr lang="en-US" sz="1600" kern="1200" dirty="0">
                <a:solidFill>
                  <a:srgbClr val="212121"/>
                </a:solidFill>
                <a:latin typeface="Roboto Condensed"/>
                <a:ea typeface="+mn-ea"/>
                <a:cs typeface="+mn-cs"/>
              </a:rPr>
              <a:t>Um</a:t>
            </a:r>
          </a:p>
        </p:txBody>
      </p:sp>
      <p:sp>
        <p:nvSpPr>
          <p:cNvPr id="43" name="TextBox 42">
            <a:extLst>
              <a:ext uri="{FF2B5EF4-FFF2-40B4-BE49-F238E27FC236}">
                <a16:creationId xmlns:a16="http://schemas.microsoft.com/office/drawing/2014/main" id="{EEBC6405-79F5-B559-9612-11CBAB8F04EC}"/>
              </a:ext>
            </a:extLst>
          </p:cNvPr>
          <p:cNvSpPr txBox="1"/>
          <p:nvPr/>
        </p:nvSpPr>
        <p:spPr>
          <a:xfrm>
            <a:off x="9486900" y="3469234"/>
            <a:ext cx="1600200" cy="338554"/>
          </a:xfrm>
          <a:prstGeom prst="rect">
            <a:avLst/>
          </a:prstGeom>
          <a:noFill/>
        </p:spPr>
        <p:txBody>
          <a:bodyPr wrap="square" rtlCol="0">
            <a:spAutoFit/>
          </a:bodyPr>
          <a:lstStyle/>
          <a:p>
            <a:pPr algn="ctr">
              <a:buClrTx/>
              <a:buFontTx/>
              <a:buNone/>
            </a:pPr>
            <a:r>
              <a:rPr lang="en-US" sz="1600" kern="1200" dirty="0">
                <a:solidFill>
                  <a:srgbClr val="212121"/>
                </a:solidFill>
                <a:latin typeface="Roboto Condensed"/>
                <a:ea typeface="+mn-ea"/>
                <a:cs typeface="+mn-cs"/>
              </a:rPr>
              <a:t>A</a:t>
            </a:r>
          </a:p>
        </p:txBody>
      </p:sp>
      <p:sp>
        <p:nvSpPr>
          <p:cNvPr id="44" name="TextBox 43">
            <a:extLst>
              <a:ext uri="{FF2B5EF4-FFF2-40B4-BE49-F238E27FC236}">
                <a16:creationId xmlns:a16="http://schemas.microsoft.com/office/drawing/2014/main" id="{15A15703-2FBA-C837-489D-D10FC28471E8}"/>
              </a:ext>
            </a:extLst>
          </p:cNvPr>
          <p:cNvSpPr txBox="1"/>
          <p:nvPr/>
        </p:nvSpPr>
        <p:spPr>
          <a:xfrm>
            <a:off x="4000499" y="4336789"/>
            <a:ext cx="937077" cy="584775"/>
          </a:xfrm>
          <a:prstGeom prst="rect">
            <a:avLst/>
          </a:prstGeom>
          <a:noFill/>
        </p:spPr>
        <p:txBody>
          <a:bodyPr wrap="square" rtlCol="0">
            <a:spAutoFit/>
          </a:bodyPr>
          <a:lstStyle/>
          <a:p>
            <a:pPr algn="ctr">
              <a:buClrTx/>
              <a:buFontTx/>
              <a:buNone/>
            </a:pPr>
            <a:r>
              <a:rPr lang="en-US" sz="1600" kern="1200" dirty="0">
                <a:solidFill>
                  <a:srgbClr val="212121"/>
                </a:solidFill>
                <a:latin typeface="Roboto Condensed"/>
                <a:ea typeface="+mn-ea"/>
                <a:cs typeface="+mn-cs"/>
              </a:rPr>
              <a:t>GSM </a:t>
            </a:r>
          </a:p>
          <a:p>
            <a:pPr algn="ctr">
              <a:buClrTx/>
              <a:buFontTx/>
              <a:buNone/>
            </a:pPr>
            <a:r>
              <a:rPr lang="en-US" sz="1600" kern="1200" dirty="0">
                <a:solidFill>
                  <a:srgbClr val="212121"/>
                </a:solidFill>
                <a:latin typeface="Roboto Condensed"/>
                <a:ea typeface="+mn-ea"/>
                <a:cs typeface="+mn-cs"/>
              </a:rPr>
              <a:t>Layer 3</a:t>
            </a:r>
          </a:p>
        </p:txBody>
      </p:sp>
      <p:sp>
        <p:nvSpPr>
          <p:cNvPr id="45" name="TextBox 44">
            <a:extLst>
              <a:ext uri="{FF2B5EF4-FFF2-40B4-BE49-F238E27FC236}">
                <a16:creationId xmlns:a16="http://schemas.microsoft.com/office/drawing/2014/main" id="{5F956D30-5911-14C1-000F-678476CE616A}"/>
              </a:ext>
            </a:extLst>
          </p:cNvPr>
          <p:cNvSpPr txBox="1"/>
          <p:nvPr/>
        </p:nvSpPr>
        <p:spPr>
          <a:xfrm>
            <a:off x="4008212" y="5358179"/>
            <a:ext cx="937077" cy="338554"/>
          </a:xfrm>
          <a:prstGeom prst="rect">
            <a:avLst/>
          </a:prstGeom>
          <a:noFill/>
        </p:spPr>
        <p:txBody>
          <a:bodyPr wrap="square" rtlCol="0">
            <a:spAutoFit/>
          </a:bodyPr>
          <a:lstStyle/>
          <a:p>
            <a:pPr algn="ctr">
              <a:buClrTx/>
              <a:buFontTx/>
              <a:buNone/>
            </a:pPr>
            <a:r>
              <a:rPr lang="en-US" sz="1600" kern="1200" dirty="0">
                <a:solidFill>
                  <a:srgbClr val="212121"/>
                </a:solidFill>
                <a:latin typeface="Roboto Condensed"/>
                <a:ea typeface="+mn-ea"/>
                <a:cs typeface="+mn-cs"/>
              </a:rPr>
              <a:t> Layer 2</a:t>
            </a:r>
          </a:p>
        </p:txBody>
      </p:sp>
      <p:sp>
        <p:nvSpPr>
          <p:cNvPr id="46" name="TextBox 45">
            <a:extLst>
              <a:ext uri="{FF2B5EF4-FFF2-40B4-BE49-F238E27FC236}">
                <a16:creationId xmlns:a16="http://schemas.microsoft.com/office/drawing/2014/main" id="{A5A15D97-DDE4-A603-609D-385E6C8DB4A0}"/>
              </a:ext>
            </a:extLst>
          </p:cNvPr>
          <p:cNvSpPr txBox="1"/>
          <p:nvPr/>
        </p:nvSpPr>
        <p:spPr>
          <a:xfrm>
            <a:off x="4000499" y="5721480"/>
            <a:ext cx="937077" cy="338554"/>
          </a:xfrm>
          <a:prstGeom prst="rect">
            <a:avLst/>
          </a:prstGeom>
          <a:noFill/>
        </p:spPr>
        <p:txBody>
          <a:bodyPr wrap="square" rtlCol="0">
            <a:spAutoFit/>
          </a:bodyPr>
          <a:lstStyle/>
          <a:p>
            <a:pPr algn="ctr">
              <a:buClrTx/>
              <a:buFontTx/>
              <a:buNone/>
            </a:pPr>
            <a:r>
              <a:rPr lang="en-US" sz="1600" kern="1200" dirty="0">
                <a:solidFill>
                  <a:srgbClr val="212121"/>
                </a:solidFill>
                <a:latin typeface="Roboto Condensed"/>
                <a:ea typeface="+mn-ea"/>
                <a:cs typeface="+mn-cs"/>
              </a:rPr>
              <a:t> Layer 1</a:t>
            </a:r>
          </a:p>
        </p:txBody>
      </p:sp>
      <p:sp>
        <p:nvSpPr>
          <p:cNvPr id="47" name="Rectangle 46">
            <a:extLst>
              <a:ext uri="{FF2B5EF4-FFF2-40B4-BE49-F238E27FC236}">
                <a16:creationId xmlns:a16="http://schemas.microsoft.com/office/drawing/2014/main" id="{394EA647-2C6B-2971-993A-333EBEDE7C10}"/>
              </a:ext>
            </a:extLst>
          </p:cNvPr>
          <p:cNvSpPr/>
          <p:nvPr/>
        </p:nvSpPr>
        <p:spPr>
          <a:xfrm>
            <a:off x="86433" y="3552060"/>
            <a:ext cx="4018208" cy="3004156"/>
          </a:xfrm>
          <a:prstGeom prst="rect">
            <a:avLst/>
          </a:prstGeom>
        </p:spPr>
        <p:txBody>
          <a:bodyPr wrap="square">
            <a:spAutoFit/>
          </a:bodyPr>
          <a:lstStyle/>
          <a:p>
            <a:pPr marL="1001712" lvl="1" indent="-457200" algn="just">
              <a:lnSpc>
                <a:spcPct val="119000"/>
              </a:lnSpc>
              <a:spcBef>
                <a:spcPts val="500"/>
              </a:spcBef>
              <a:buClr>
                <a:srgbClr val="5430AA"/>
              </a:buClr>
              <a:buFont typeface="Wingdings 3" panose="05040102010807070707" pitchFamily="18" charset="2"/>
              <a:buChar char=""/>
            </a:pPr>
            <a:r>
              <a:rPr lang="en-IN" sz="2200" kern="1200" dirty="0">
                <a:solidFill>
                  <a:srgbClr val="212121"/>
                </a:solidFill>
                <a:latin typeface="Cambria" panose="02040503050406030204" pitchFamily="18" charset="0"/>
                <a:ea typeface="Cambria" panose="02040503050406030204" pitchFamily="18" charset="0"/>
                <a:cs typeface="+mn-cs"/>
              </a:rPr>
              <a:t>Handles the functions that arise from the </a:t>
            </a:r>
            <a:r>
              <a:rPr lang="en-IN" sz="2200" kern="1200" dirty="0">
                <a:solidFill>
                  <a:srgbClr val="5430AA"/>
                </a:solidFill>
                <a:latin typeface="Cambria" panose="02040503050406030204" pitchFamily="18" charset="0"/>
                <a:ea typeface="Cambria" panose="02040503050406030204" pitchFamily="18" charset="0"/>
                <a:cs typeface="+mn-cs"/>
              </a:rPr>
              <a:t>mobility</a:t>
            </a:r>
            <a:r>
              <a:rPr lang="en-IN" sz="2200" kern="1200" dirty="0">
                <a:solidFill>
                  <a:srgbClr val="212121"/>
                </a:solidFill>
                <a:latin typeface="Cambria" panose="02040503050406030204" pitchFamily="18" charset="0"/>
                <a:ea typeface="Cambria" panose="02040503050406030204" pitchFamily="18" charset="0"/>
                <a:cs typeface="+mn-cs"/>
              </a:rPr>
              <a:t> of the subscriber</a:t>
            </a:r>
          </a:p>
          <a:p>
            <a:pPr marL="1001712" lvl="1" indent="-457200" algn="just">
              <a:lnSpc>
                <a:spcPct val="119000"/>
              </a:lnSpc>
              <a:spcBef>
                <a:spcPts val="500"/>
              </a:spcBef>
              <a:buClr>
                <a:srgbClr val="5430AA"/>
              </a:buClr>
              <a:buFont typeface="Wingdings 3" panose="05040102010807070707" pitchFamily="18" charset="2"/>
              <a:buChar char=""/>
            </a:pPr>
            <a:r>
              <a:rPr lang="en-IN" sz="2200" kern="1200" dirty="0">
                <a:solidFill>
                  <a:srgbClr val="5430AA"/>
                </a:solidFill>
                <a:latin typeface="Cambria" panose="02040503050406030204" pitchFamily="18" charset="0"/>
                <a:ea typeface="Cambria" panose="02040503050406030204" pitchFamily="18" charset="0"/>
                <a:cs typeface="+mn-cs"/>
              </a:rPr>
              <a:t>Authentication</a:t>
            </a:r>
            <a:r>
              <a:rPr lang="en-IN" sz="2200" kern="1200" dirty="0">
                <a:solidFill>
                  <a:srgbClr val="212121"/>
                </a:solidFill>
                <a:latin typeface="Cambria" panose="02040503050406030204" pitchFamily="18" charset="0"/>
                <a:ea typeface="Cambria" panose="02040503050406030204" pitchFamily="18" charset="0"/>
                <a:cs typeface="+mn-cs"/>
              </a:rPr>
              <a:t> and </a:t>
            </a:r>
            <a:r>
              <a:rPr lang="en-IN" sz="2200" kern="1200" dirty="0">
                <a:solidFill>
                  <a:srgbClr val="5430AA"/>
                </a:solidFill>
                <a:latin typeface="Cambria" panose="02040503050406030204" pitchFamily="18" charset="0"/>
                <a:ea typeface="Cambria" panose="02040503050406030204" pitchFamily="18" charset="0"/>
                <a:cs typeface="+mn-cs"/>
              </a:rPr>
              <a:t>security</a:t>
            </a:r>
            <a:r>
              <a:rPr lang="en-IN" sz="2200" kern="1200" dirty="0">
                <a:solidFill>
                  <a:srgbClr val="212121"/>
                </a:solidFill>
                <a:latin typeface="Cambria" panose="02040503050406030204" pitchFamily="18" charset="0"/>
                <a:ea typeface="Cambria" panose="02040503050406030204" pitchFamily="18" charset="0"/>
                <a:cs typeface="+mn-cs"/>
              </a:rPr>
              <a:t> aspects</a:t>
            </a:r>
          </a:p>
          <a:p>
            <a:pPr marL="1001712" lvl="1" indent="-457200" algn="just">
              <a:lnSpc>
                <a:spcPct val="119000"/>
              </a:lnSpc>
              <a:spcBef>
                <a:spcPts val="500"/>
              </a:spcBef>
              <a:buClr>
                <a:srgbClr val="5430AA"/>
              </a:buClr>
              <a:buFont typeface="Wingdings 3" panose="05040102010807070707" pitchFamily="18" charset="2"/>
              <a:buChar char=""/>
            </a:pPr>
            <a:r>
              <a:rPr lang="en-IN" sz="2200" kern="1200" dirty="0">
                <a:solidFill>
                  <a:srgbClr val="5430AA"/>
                </a:solidFill>
                <a:latin typeface="Cambria" panose="02040503050406030204" pitchFamily="18" charset="0"/>
                <a:ea typeface="Cambria" panose="02040503050406030204" pitchFamily="18" charset="0"/>
                <a:cs typeface="+mn-cs"/>
              </a:rPr>
              <a:t>Location</a:t>
            </a:r>
            <a:r>
              <a:rPr lang="en-IN" sz="2200" kern="1200" dirty="0">
                <a:solidFill>
                  <a:srgbClr val="212121"/>
                </a:solidFill>
                <a:latin typeface="Cambria" panose="02040503050406030204" pitchFamily="18" charset="0"/>
                <a:ea typeface="Cambria" panose="02040503050406030204" pitchFamily="18" charset="0"/>
                <a:cs typeface="+mn-cs"/>
              </a:rPr>
              <a:t> management </a:t>
            </a:r>
            <a:endParaRPr lang="en-IN" sz="2200" b="1" kern="1200" dirty="0">
              <a:solidFill>
                <a:srgbClr val="212121"/>
              </a:solidFill>
              <a:latin typeface="Cambria" panose="02040503050406030204" pitchFamily="18" charset="0"/>
              <a:ea typeface="Cambria" panose="02040503050406030204" pitchFamily="18" charset="0"/>
              <a:cs typeface="+mn-cs"/>
            </a:endParaRPr>
          </a:p>
        </p:txBody>
      </p:sp>
    </p:spTree>
    <p:extLst>
      <p:ext uri="{BB962C8B-B14F-4D97-AF65-F5344CB8AC3E}">
        <p14:creationId xmlns:p14="http://schemas.microsoft.com/office/powerpoint/2010/main" val="92302027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r>
              <a:rPr lang="en-US" sz="3067" dirty="0">
                <a:solidFill>
                  <a:srgbClr val="00A4B6"/>
                </a:solidFill>
                <a:latin typeface="Cambria" panose="02040503050406030204" pitchFamily="18" charset="0"/>
                <a:ea typeface="Cambria" panose="02040503050406030204" pitchFamily="18" charset="0"/>
                <a:cs typeface="Proxima Nova"/>
                <a:sym typeface="Proxima Nova"/>
              </a:rPr>
              <a:t>Network Aspect in GSM: Signaling Protocol Structure</a:t>
            </a:r>
          </a:p>
        </p:txBody>
      </p:sp>
      <p:sp>
        <p:nvSpPr>
          <p:cNvPr id="25" name="Content Placeholder 24">
            <a:extLst>
              <a:ext uri="{FF2B5EF4-FFF2-40B4-BE49-F238E27FC236}">
                <a16:creationId xmlns:a16="http://schemas.microsoft.com/office/drawing/2014/main" id="{EE3AF788-B1ED-5494-8165-31E2DA9C313F}"/>
              </a:ext>
            </a:extLst>
          </p:cNvPr>
          <p:cNvSpPr txBox="1">
            <a:spLocks/>
          </p:cNvSpPr>
          <p:nvPr/>
        </p:nvSpPr>
        <p:spPr>
          <a:xfrm>
            <a:off x="142240" y="898702"/>
            <a:ext cx="11929641" cy="5590565"/>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rgbClr val="5430AA"/>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119000"/>
              </a:lnSpc>
              <a:spcBef>
                <a:spcPts val="500"/>
              </a:spcBef>
              <a:buClr>
                <a:srgbClr val="5430AA"/>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119000"/>
              </a:lnSpc>
              <a:spcBef>
                <a:spcPts val="500"/>
              </a:spcBef>
              <a:buClr>
                <a:srgbClr val="5430AA"/>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119000"/>
              </a:lnSpc>
              <a:spcBef>
                <a:spcPts val="500"/>
              </a:spcBef>
              <a:buClr>
                <a:srgbClr val="5430AA"/>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119000"/>
              </a:lnSpc>
              <a:spcBef>
                <a:spcPts val="500"/>
              </a:spcBef>
              <a:buClr>
                <a:srgbClr val="5430AA"/>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None/>
              <a:tabLst/>
              <a:defRPr/>
            </a:pPr>
            <a:r>
              <a:rPr kumimoji="0" lang="en-IN" sz="2200" b="1"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MS Protocols</a:t>
            </a:r>
          </a:p>
          <a:p>
            <a:pPr marL="457200" marR="0" lvl="0" indent="-457200" algn="just" defTabSz="914400" rtl="0" eaLnBrk="1" fontAlgn="auto" latinLnBrk="0" hangingPunct="1">
              <a:lnSpc>
                <a:spcPct val="90000"/>
              </a:lnSpc>
              <a:spcBef>
                <a:spcPts val="1000"/>
              </a:spcBef>
              <a:spcAft>
                <a:spcPts val="0"/>
              </a:spcAft>
              <a:buClr>
                <a:srgbClr val="5430AA"/>
              </a:buClr>
              <a:buSzTx/>
              <a:buFont typeface="+mj-lt"/>
              <a:buAutoNum type="arabicPeriod" startAt="3"/>
              <a:tabLst/>
              <a:defRPr/>
            </a:pPr>
            <a:r>
              <a:rPr kumimoji="0" lang="en-US" sz="2200" b="1"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CM Layer: </a:t>
            </a:r>
            <a:r>
              <a:rPr kumimoji="0" lang="en-IN" sz="22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Call Management(CM) is </a:t>
            </a:r>
            <a:r>
              <a:rPr kumimoji="0" lang="en-IN" sz="22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topmost </a:t>
            </a:r>
            <a:r>
              <a:rPr kumimoji="0" lang="en-IN" sz="22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layer of the GSM protocol stack</a:t>
            </a:r>
            <a:endParaRPr kumimoji="0" lang="en-US" sz="2200" b="1"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endParaRPr>
          </a:p>
          <a:p>
            <a:pPr marL="1001712" marR="0" lvl="1" indent="-457200" algn="just" defTabSz="914400" rtl="0" eaLnBrk="1" fontAlgn="auto" latinLnBrk="0" hangingPunct="1">
              <a:lnSpc>
                <a:spcPct val="119000"/>
              </a:lnSpc>
              <a:spcBef>
                <a:spcPts val="500"/>
              </a:spcBef>
              <a:spcAft>
                <a:spcPts val="0"/>
              </a:spcAft>
              <a:buClr>
                <a:srgbClr val="5430AA"/>
              </a:buClr>
              <a:buSzTx/>
              <a:buFont typeface="Wingdings 3" panose="05040102010807070707" pitchFamily="18" charset="2"/>
              <a:buChar char=""/>
              <a:tabLst/>
              <a:defRPr/>
            </a:pPr>
            <a:r>
              <a:rPr kumimoji="0" lang="en-IN" sz="22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Responsible </a:t>
            </a:r>
            <a:r>
              <a:rPr kumimoji="0" lang="en-IN" sz="22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for Call Control, Supplementary Service Management,</a:t>
            </a:r>
            <a:r>
              <a:rPr kumimoji="0" lang="en-IN" sz="22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and </a:t>
            </a:r>
            <a:r>
              <a:rPr kumimoji="0" lang="en-IN" sz="22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Short Message Service Management.</a:t>
            </a:r>
          </a:p>
          <a:p>
            <a:pPr marL="1001712" marR="0" lvl="1" indent="-457200" algn="just" defTabSz="914400" rtl="0" eaLnBrk="1" fontAlgn="auto" latinLnBrk="0" hangingPunct="1">
              <a:lnSpc>
                <a:spcPct val="119000"/>
              </a:lnSpc>
              <a:spcBef>
                <a:spcPts val="500"/>
              </a:spcBef>
              <a:spcAft>
                <a:spcPts val="0"/>
              </a:spcAft>
              <a:buClr>
                <a:srgbClr val="5430AA"/>
              </a:buClr>
              <a:buSzTx/>
              <a:buFont typeface="Wingdings 3" panose="05040102010807070707" pitchFamily="18" charset="2"/>
              <a:buChar char=""/>
              <a:tabLst/>
              <a:defRPr/>
            </a:pPr>
            <a:r>
              <a:rPr kumimoji="0" lang="en-IN" sz="22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Handles </a:t>
            </a:r>
            <a:r>
              <a:rPr kumimoji="0" lang="en-IN" sz="22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call establishment</a:t>
            </a:r>
            <a:r>
              <a:rPr kumimoji="0" lang="en-IN" sz="22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a:t>
            </a:r>
            <a:r>
              <a:rPr kumimoji="0" lang="en-IN" sz="22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selection</a:t>
            </a:r>
            <a:r>
              <a:rPr kumimoji="0" lang="en-IN" sz="22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of the type of service (including alternating between services during a call), and </a:t>
            </a:r>
            <a:r>
              <a:rPr kumimoji="0" lang="en-IN" sz="22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call release</a:t>
            </a:r>
            <a:r>
              <a:rPr kumimoji="0" lang="en-IN" sz="22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a:t>
            </a:r>
          </a:p>
          <a:p>
            <a:pPr marL="457200" marR="0" lvl="0" indent="-457200" algn="just" defTabSz="914400" rtl="0" eaLnBrk="1" fontAlgn="auto" latinLnBrk="0" hangingPunct="1">
              <a:lnSpc>
                <a:spcPct val="90000"/>
              </a:lnSpc>
              <a:spcBef>
                <a:spcPts val="1000"/>
              </a:spcBef>
              <a:spcAft>
                <a:spcPts val="0"/>
              </a:spcAft>
              <a:buClr>
                <a:srgbClr val="5430AA"/>
              </a:buClr>
              <a:buSzTx/>
              <a:buFont typeface="+mj-lt"/>
              <a:buAutoNum type="arabicPeriod" startAt="3"/>
              <a:tabLst/>
              <a:defRPr/>
            </a:pPr>
            <a:r>
              <a:rPr kumimoji="0" lang="en-US" sz="2200" b="1" i="0" u="none" strike="noStrike" kern="1200" cap="none" spc="0" normalizeH="0" baseline="0" noProof="0" dirty="0" err="1">
                <a:ln>
                  <a:noFill/>
                </a:ln>
                <a:solidFill>
                  <a:srgbClr val="212121"/>
                </a:solidFill>
                <a:effectLst/>
                <a:uLnTx/>
                <a:uFillTx/>
                <a:latin typeface="Cambria" panose="02040503050406030204" pitchFamily="18" charset="0"/>
                <a:ea typeface="Cambria" panose="02040503050406030204" pitchFamily="18" charset="0"/>
              </a:rPr>
              <a:t>LAPDm</a:t>
            </a:r>
            <a:r>
              <a:rPr kumimoji="0" lang="en-US" sz="2200" b="1"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a:t>
            </a:r>
            <a:r>
              <a:rPr kumimoji="0" lang="en-US" sz="22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Link Access Protocol</a:t>
            </a:r>
            <a:r>
              <a:rPr kumimoji="0" lang="en-IN" sz="22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on Channel D</a:t>
            </a:r>
            <a:endParaRPr kumimoji="0" lang="en-US" sz="22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endParaRPr>
          </a:p>
        </p:txBody>
      </p:sp>
      <p:graphicFrame>
        <p:nvGraphicFramePr>
          <p:cNvPr id="26" name="Table 25">
            <a:extLst>
              <a:ext uri="{FF2B5EF4-FFF2-40B4-BE49-F238E27FC236}">
                <a16:creationId xmlns:a16="http://schemas.microsoft.com/office/drawing/2014/main" id="{602EE0D5-213A-282A-F7A3-E49E05981DAA}"/>
              </a:ext>
            </a:extLst>
          </p:cNvPr>
          <p:cNvGraphicFramePr>
            <a:graphicFrameLocks noGrp="1"/>
          </p:cNvGraphicFramePr>
          <p:nvPr/>
        </p:nvGraphicFramePr>
        <p:xfrm>
          <a:off x="4876800" y="3944133"/>
          <a:ext cx="1143000" cy="2112000"/>
        </p:xfrm>
        <a:graphic>
          <a:graphicData uri="http://schemas.openxmlformats.org/drawingml/2006/table">
            <a:tbl>
              <a:tblPr firstRow="1" bandRow="1"/>
              <a:tblGrid>
                <a:gridCol w="1143000">
                  <a:extLst>
                    <a:ext uri="{9D8B030D-6E8A-4147-A177-3AD203B41FA5}">
                      <a16:colId xmlns:a16="http://schemas.microsoft.com/office/drawing/2014/main" val="2826660745"/>
                    </a:ext>
                  </a:extLst>
                </a:gridCol>
              </a:tblGrid>
              <a:tr h="136800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CM</a:t>
                      </a:r>
                    </a:p>
                    <a:p>
                      <a:pPr algn="ctr"/>
                      <a:endParaRPr lang="en-US" sz="1400" dirty="0"/>
                    </a:p>
                    <a:p>
                      <a:pPr algn="ctr"/>
                      <a:r>
                        <a:rPr lang="en-US" sz="1400" dirty="0"/>
                        <a:t>MM</a:t>
                      </a:r>
                    </a:p>
                    <a:p>
                      <a:pPr algn="ctr"/>
                      <a:endParaRPr lang="en-US" sz="1400" dirty="0"/>
                    </a:p>
                    <a:p>
                      <a:pPr algn="ctr"/>
                      <a:r>
                        <a:rPr lang="en-US" sz="1400" dirty="0"/>
                        <a:t>RR</a:t>
                      </a:r>
                      <a:endParaRPr lang="en-US" sz="1400" b="1" dirty="0"/>
                    </a:p>
                  </a:txBody>
                  <a:tcPr>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solidFill>
                      <a:srgbClr val="909090">
                        <a:lumMod val="20000"/>
                        <a:lumOff val="80000"/>
                      </a:srgbClr>
                    </a:solidFill>
                  </a:tcPr>
                </a:tc>
                <a:extLst>
                  <a:ext uri="{0D108BD9-81ED-4DB2-BD59-A6C34878D82A}">
                    <a16:rowId xmlns:a16="http://schemas.microsoft.com/office/drawing/2014/main" val="1214606234"/>
                  </a:ext>
                </a:extLst>
              </a:tr>
              <a:tr h="37200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err="1"/>
                        <a:t>LAPDm</a:t>
                      </a:r>
                      <a:endParaRPr lang="en-US" sz="1400" b="1" dirty="0"/>
                    </a:p>
                  </a:txBody>
                  <a:tcPr>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solidFill>
                      <a:srgbClr val="909090">
                        <a:lumMod val="20000"/>
                        <a:lumOff val="80000"/>
                      </a:srgbClr>
                    </a:solidFill>
                  </a:tcPr>
                </a:tc>
                <a:extLst>
                  <a:ext uri="{0D108BD9-81ED-4DB2-BD59-A6C34878D82A}">
                    <a16:rowId xmlns:a16="http://schemas.microsoft.com/office/drawing/2014/main" val="557096008"/>
                  </a:ext>
                </a:extLst>
              </a:tr>
              <a:tr h="37200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TDMA</a:t>
                      </a:r>
                      <a:endParaRPr lang="en-US" sz="1400" b="1" dirty="0"/>
                    </a:p>
                  </a:txBody>
                  <a:tcPr>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solidFill>
                      <a:srgbClr val="909090">
                        <a:lumMod val="20000"/>
                        <a:lumOff val="80000"/>
                      </a:srgbClr>
                    </a:solidFill>
                  </a:tcPr>
                </a:tc>
                <a:extLst>
                  <a:ext uri="{0D108BD9-81ED-4DB2-BD59-A6C34878D82A}">
                    <a16:rowId xmlns:a16="http://schemas.microsoft.com/office/drawing/2014/main" val="3256551014"/>
                  </a:ext>
                </a:extLst>
              </a:tr>
            </a:tbl>
          </a:graphicData>
        </a:graphic>
      </p:graphicFrame>
      <p:cxnSp>
        <p:nvCxnSpPr>
          <p:cNvPr id="27" name="Straight Connector 26">
            <a:extLst>
              <a:ext uri="{FF2B5EF4-FFF2-40B4-BE49-F238E27FC236}">
                <a16:creationId xmlns:a16="http://schemas.microsoft.com/office/drawing/2014/main" id="{69E47259-698D-AD02-7CDA-7E0FAEE3F44A}"/>
              </a:ext>
            </a:extLst>
          </p:cNvPr>
          <p:cNvCxnSpPr/>
          <p:nvPr/>
        </p:nvCxnSpPr>
        <p:spPr>
          <a:xfrm>
            <a:off x="4876800" y="4325133"/>
            <a:ext cx="1143000" cy="0"/>
          </a:xfrm>
          <a:prstGeom prst="line">
            <a:avLst/>
          </a:prstGeom>
          <a:noFill/>
          <a:ln w="9525" cap="flat" cmpd="sng" algn="ctr">
            <a:solidFill>
              <a:srgbClr val="909090"/>
            </a:solidFill>
            <a:prstDash val="dash"/>
            <a:miter lim="800000"/>
          </a:ln>
          <a:effectLst/>
        </p:spPr>
      </p:cxnSp>
      <p:cxnSp>
        <p:nvCxnSpPr>
          <p:cNvPr id="28" name="Straight Connector 27">
            <a:extLst>
              <a:ext uri="{FF2B5EF4-FFF2-40B4-BE49-F238E27FC236}">
                <a16:creationId xmlns:a16="http://schemas.microsoft.com/office/drawing/2014/main" id="{F14B3ACE-419B-E2F1-FB13-240E57750C26}"/>
              </a:ext>
            </a:extLst>
          </p:cNvPr>
          <p:cNvCxnSpPr/>
          <p:nvPr/>
        </p:nvCxnSpPr>
        <p:spPr>
          <a:xfrm>
            <a:off x="4876800" y="4782333"/>
            <a:ext cx="1143000" cy="0"/>
          </a:xfrm>
          <a:prstGeom prst="line">
            <a:avLst/>
          </a:prstGeom>
          <a:noFill/>
          <a:ln w="9525" cap="flat" cmpd="sng" algn="ctr">
            <a:solidFill>
              <a:srgbClr val="909090"/>
            </a:solidFill>
            <a:prstDash val="dash"/>
            <a:miter lim="800000"/>
          </a:ln>
          <a:effectLst/>
        </p:spPr>
      </p:cxnSp>
      <p:graphicFrame>
        <p:nvGraphicFramePr>
          <p:cNvPr id="29" name="Table 28">
            <a:extLst>
              <a:ext uri="{FF2B5EF4-FFF2-40B4-BE49-F238E27FC236}">
                <a16:creationId xmlns:a16="http://schemas.microsoft.com/office/drawing/2014/main" id="{50003C42-B3EC-D295-0E20-7BE3C40F5314}"/>
              </a:ext>
            </a:extLst>
          </p:cNvPr>
          <p:cNvGraphicFramePr>
            <a:graphicFrameLocks noGrp="1"/>
          </p:cNvGraphicFramePr>
          <p:nvPr/>
        </p:nvGraphicFramePr>
        <p:xfrm>
          <a:off x="6705600" y="4976133"/>
          <a:ext cx="1143000" cy="1080000"/>
        </p:xfrm>
        <a:graphic>
          <a:graphicData uri="http://schemas.openxmlformats.org/drawingml/2006/table">
            <a:tbl>
              <a:tblPr firstRow="1" bandRow="1"/>
              <a:tblGrid>
                <a:gridCol w="1143000">
                  <a:extLst>
                    <a:ext uri="{9D8B030D-6E8A-4147-A177-3AD203B41FA5}">
                      <a16:colId xmlns:a16="http://schemas.microsoft.com/office/drawing/2014/main" val="2826660745"/>
                    </a:ext>
                  </a:extLst>
                </a:gridCol>
              </a:tblGrid>
              <a:tr h="36000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RR</a:t>
                      </a:r>
                    </a:p>
                  </a:txBody>
                  <a:tcPr>
                    <a:lnL w="28575" cap="flat" cmpd="sng" algn="ctr">
                      <a:solidFill>
                        <a:srgbClr val="212121"/>
                      </a:solidFill>
                      <a:prstDash val="solid"/>
                      <a:round/>
                      <a:headEnd type="none" w="med" len="med"/>
                      <a:tailEnd type="none" w="med" len="med"/>
                    </a:lnL>
                    <a:lnR w="28575" cap="flat" cmpd="sng" algn="ctr">
                      <a:solidFill>
                        <a:srgbClr val="212121"/>
                      </a:solidFill>
                      <a:prstDash val="solid"/>
                      <a:round/>
                      <a:headEnd type="none" w="med" len="med"/>
                      <a:tailEnd type="none" w="med" len="med"/>
                    </a:lnR>
                    <a:lnT w="28575" cap="flat" cmpd="sng" algn="ctr">
                      <a:solidFill>
                        <a:srgbClr val="212121"/>
                      </a:solidFill>
                      <a:prstDash val="solid"/>
                      <a:round/>
                      <a:headEnd type="none" w="med" len="med"/>
                      <a:tailEnd type="none" w="med" len="med"/>
                    </a:lnT>
                    <a:lnB w="28575" cap="flat" cmpd="sng" algn="ctr">
                      <a:solidFill>
                        <a:srgbClr val="212121"/>
                      </a:solidFill>
                      <a:prstDash val="solid"/>
                      <a:round/>
                      <a:headEnd type="none" w="med" len="med"/>
                      <a:tailEnd type="none" w="med" len="med"/>
                    </a:lnB>
                    <a:lnTlToBr w="12700" cmpd="sng">
                      <a:noFill/>
                      <a:prstDash val="solid"/>
                    </a:lnTlToBr>
                    <a:lnBlToTr w="12700" cmpd="sng">
                      <a:noFill/>
                      <a:prstDash val="solid"/>
                    </a:lnBlToTr>
                    <a:solidFill>
                      <a:srgbClr val="8BC145">
                        <a:lumMod val="20000"/>
                        <a:lumOff val="80000"/>
                      </a:srgbClr>
                    </a:solidFill>
                  </a:tcPr>
                </a:tc>
                <a:extLst>
                  <a:ext uri="{0D108BD9-81ED-4DB2-BD59-A6C34878D82A}">
                    <a16:rowId xmlns:a16="http://schemas.microsoft.com/office/drawing/2014/main" val="1214606234"/>
                  </a:ext>
                </a:extLst>
              </a:tr>
              <a:tr h="36000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err="1"/>
                        <a:t>LAPDm</a:t>
                      </a:r>
                      <a:endParaRPr lang="en-US" sz="1400" b="1" dirty="0"/>
                    </a:p>
                  </a:txBody>
                  <a:tcPr>
                    <a:lnL w="28575" cap="flat" cmpd="sng" algn="ctr">
                      <a:solidFill>
                        <a:srgbClr val="212121"/>
                      </a:solidFill>
                      <a:prstDash val="solid"/>
                      <a:round/>
                      <a:headEnd type="none" w="med" len="med"/>
                      <a:tailEnd type="none" w="med" len="med"/>
                    </a:lnL>
                    <a:lnR w="28575" cap="flat" cmpd="sng" algn="ctr">
                      <a:solidFill>
                        <a:srgbClr val="212121"/>
                      </a:solidFill>
                      <a:prstDash val="solid"/>
                      <a:round/>
                      <a:headEnd type="none" w="med" len="med"/>
                      <a:tailEnd type="none" w="med" len="med"/>
                    </a:lnR>
                    <a:lnT w="28575" cap="flat" cmpd="sng" algn="ctr">
                      <a:solidFill>
                        <a:srgbClr val="212121"/>
                      </a:solidFill>
                      <a:prstDash val="solid"/>
                      <a:round/>
                      <a:headEnd type="none" w="med" len="med"/>
                      <a:tailEnd type="none" w="med" len="med"/>
                    </a:lnT>
                    <a:lnB w="28575" cap="flat" cmpd="sng" algn="ctr">
                      <a:solidFill>
                        <a:srgbClr val="212121"/>
                      </a:solidFill>
                      <a:prstDash val="solid"/>
                      <a:round/>
                      <a:headEnd type="none" w="med" len="med"/>
                      <a:tailEnd type="none" w="med" len="med"/>
                    </a:lnB>
                    <a:lnTlToBr w="12700" cmpd="sng">
                      <a:noFill/>
                      <a:prstDash val="solid"/>
                    </a:lnTlToBr>
                    <a:lnBlToTr w="12700" cmpd="sng">
                      <a:noFill/>
                      <a:prstDash val="solid"/>
                    </a:lnBlToTr>
                    <a:solidFill>
                      <a:srgbClr val="8BC145">
                        <a:lumMod val="20000"/>
                        <a:lumOff val="80000"/>
                      </a:srgbClr>
                    </a:solidFill>
                  </a:tcPr>
                </a:tc>
                <a:extLst>
                  <a:ext uri="{0D108BD9-81ED-4DB2-BD59-A6C34878D82A}">
                    <a16:rowId xmlns:a16="http://schemas.microsoft.com/office/drawing/2014/main" val="557096008"/>
                  </a:ext>
                </a:extLst>
              </a:tr>
              <a:tr h="36000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TDMA</a:t>
                      </a:r>
                      <a:endParaRPr lang="en-US" sz="1400" b="1" dirty="0"/>
                    </a:p>
                  </a:txBody>
                  <a:tcPr>
                    <a:lnL w="28575" cap="flat" cmpd="sng" algn="ctr">
                      <a:solidFill>
                        <a:srgbClr val="212121"/>
                      </a:solidFill>
                      <a:prstDash val="solid"/>
                      <a:round/>
                      <a:headEnd type="none" w="med" len="med"/>
                      <a:tailEnd type="none" w="med" len="med"/>
                    </a:lnL>
                    <a:lnR w="28575" cap="flat" cmpd="sng" algn="ctr">
                      <a:solidFill>
                        <a:srgbClr val="212121"/>
                      </a:solidFill>
                      <a:prstDash val="solid"/>
                      <a:round/>
                      <a:headEnd type="none" w="med" len="med"/>
                      <a:tailEnd type="none" w="med" len="med"/>
                    </a:lnR>
                    <a:lnT w="28575" cap="flat" cmpd="sng" algn="ctr">
                      <a:solidFill>
                        <a:srgbClr val="212121"/>
                      </a:solidFill>
                      <a:prstDash val="solid"/>
                      <a:round/>
                      <a:headEnd type="none" w="med" len="med"/>
                      <a:tailEnd type="none" w="med" len="med"/>
                    </a:lnT>
                    <a:lnB w="28575" cap="flat" cmpd="sng" algn="ctr">
                      <a:solidFill>
                        <a:srgbClr val="212121"/>
                      </a:solidFill>
                      <a:prstDash val="solid"/>
                      <a:round/>
                      <a:headEnd type="none" w="med" len="med"/>
                      <a:tailEnd type="none" w="med" len="med"/>
                    </a:lnB>
                    <a:lnTlToBr w="12700" cmpd="sng">
                      <a:noFill/>
                      <a:prstDash val="solid"/>
                    </a:lnTlToBr>
                    <a:lnBlToTr w="12700" cmpd="sng">
                      <a:noFill/>
                      <a:prstDash val="solid"/>
                    </a:lnBlToTr>
                    <a:solidFill>
                      <a:srgbClr val="8BC145">
                        <a:lumMod val="20000"/>
                        <a:lumOff val="80000"/>
                      </a:srgbClr>
                    </a:solidFill>
                  </a:tcPr>
                </a:tc>
                <a:extLst>
                  <a:ext uri="{0D108BD9-81ED-4DB2-BD59-A6C34878D82A}">
                    <a16:rowId xmlns:a16="http://schemas.microsoft.com/office/drawing/2014/main" val="3256551014"/>
                  </a:ext>
                </a:extLst>
              </a:tr>
            </a:tbl>
          </a:graphicData>
        </a:graphic>
      </p:graphicFrame>
      <p:graphicFrame>
        <p:nvGraphicFramePr>
          <p:cNvPr id="30" name="Table 29">
            <a:extLst>
              <a:ext uri="{FF2B5EF4-FFF2-40B4-BE49-F238E27FC236}">
                <a16:creationId xmlns:a16="http://schemas.microsoft.com/office/drawing/2014/main" id="{91F7B18C-2C8D-2B84-79A8-02BD6C0E7D15}"/>
              </a:ext>
            </a:extLst>
          </p:cNvPr>
          <p:cNvGraphicFramePr>
            <a:graphicFrameLocks noGrp="1"/>
          </p:cNvGraphicFramePr>
          <p:nvPr/>
        </p:nvGraphicFramePr>
        <p:xfrm>
          <a:off x="10820400" y="3944133"/>
          <a:ext cx="1143000" cy="2112000"/>
        </p:xfrm>
        <a:graphic>
          <a:graphicData uri="http://schemas.openxmlformats.org/drawingml/2006/table">
            <a:tbl>
              <a:tblPr firstRow="1" bandRow="1"/>
              <a:tblGrid>
                <a:gridCol w="1143000">
                  <a:extLst>
                    <a:ext uri="{9D8B030D-6E8A-4147-A177-3AD203B41FA5}">
                      <a16:colId xmlns:a16="http://schemas.microsoft.com/office/drawing/2014/main" val="2826660745"/>
                    </a:ext>
                  </a:extLst>
                </a:gridCol>
              </a:tblGrid>
              <a:tr h="136800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CM</a:t>
                      </a:r>
                    </a:p>
                    <a:p>
                      <a:pPr algn="ctr"/>
                      <a:endParaRPr lang="en-US" sz="1400" dirty="0"/>
                    </a:p>
                    <a:p>
                      <a:pPr algn="ctr"/>
                      <a:r>
                        <a:rPr lang="en-US" sz="1400" dirty="0"/>
                        <a:t>MM</a:t>
                      </a:r>
                    </a:p>
                    <a:p>
                      <a:pPr algn="ctr"/>
                      <a:endParaRPr lang="en-US" sz="1400" dirty="0"/>
                    </a:p>
                    <a:p>
                      <a:pPr algn="ctr"/>
                      <a:r>
                        <a:rPr lang="en-US" sz="1400" dirty="0"/>
                        <a:t>BSSMAP</a:t>
                      </a:r>
                      <a:endParaRPr lang="en-US" sz="1400" b="1" dirty="0"/>
                    </a:p>
                  </a:txBody>
                  <a:tcPr>
                    <a:lnL w="28575" cap="flat" cmpd="sng" algn="ctr">
                      <a:solidFill>
                        <a:srgbClr val="212121"/>
                      </a:solidFill>
                      <a:prstDash val="solid"/>
                      <a:round/>
                      <a:headEnd type="none" w="med" len="med"/>
                      <a:tailEnd type="none" w="med" len="med"/>
                    </a:lnL>
                    <a:lnR w="28575" cap="flat" cmpd="sng" algn="ctr">
                      <a:solidFill>
                        <a:srgbClr val="212121"/>
                      </a:solidFill>
                      <a:prstDash val="solid"/>
                      <a:round/>
                      <a:headEnd type="none" w="med" len="med"/>
                      <a:tailEnd type="none" w="med" len="med"/>
                    </a:lnR>
                    <a:lnT w="28575" cap="flat" cmpd="sng" algn="ctr">
                      <a:solidFill>
                        <a:srgbClr val="212121"/>
                      </a:solidFill>
                      <a:prstDash val="solid"/>
                      <a:round/>
                      <a:headEnd type="none" w="med" len="med"/>
                      <a:tailEnd type="none" w="med" len="med"/>
                    </a:lnT>
                    <a:lnB w="28575" cap="flat" cmpd="sng" algn="ctr">
                      <a:solidFill>
                        <a:srgbClr val="212121"/>
                      </a:solidFill>
                      <a:prstDash val="solid"/>
                      <a:round/>
                      <a:headEnd type="none" w="med" len="med"/>
                      <a:tailEnd type="none" w="med" len="med"/>
                    </a:lnB>
                    <a:lnTlToBr w="12700" cmpd="sng">
                      <a:noFill/>
                      <a:prstDash val="solid"/>
                    </a:lnTlToBr>
                    <a:lnBlToTr w="12700" cmpd="sng">
                      <a:noFill/>
                      <a:prstDash val="solid"/>
                    </a:lnBlToTr>
                    <a:solidFill>
                      <a:srgbClr val="1D9A78">
                        <a:lumMod val="20000"/>
                        <a:lumOff val="80000"/>
                      </a:srgbClr>
                    </a:solidFill>
                  </a:tcPr>
                </a:tc>
                <a:extLst>
                  <a:ext uri="{0D108BD9-81ED-4DB2-BD59-A6C34878D82A}">
                    <a16:rowId xmlns:a16="http://schemas.microsoft.com/office/drawing/2014/main" val="1214606234"/>
                  </a:ext>
                </a:extLst>
              </a:tr>
              <a:tr h="37200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SCCP</a:t>
                      </a:r>
                      <a:endParaRPr lang="en-US" sz="1400" b="1" dirty="0"/>
                    </a:p>
                  </a:txBody>
                  <a:tcPr>
                    <a:lnL w="28575" cap="flat" cmpd="sng" algn="ctr">
                      <a:solidFill>
                        <a:srgbClr val="212121"/>
                      </a:solidFill>
                      <a:prstDash val="solid"/>
                      <a:round/>
                      <a:headEnd type="none" w="med" len="med"/>
                      <a:tailEnd type="none" w="med" len="med"/>
                    </a:lnL>
                    <a:lnR w="28575" cap="flat" cmpd="sng" algn="ctr">
                      <a:solidFill>
                        <a:srgbClr val="212121"/>
                      </a:solidFill>
                      <a:prstDash val="solid"/>
                      <a:round/>
                      <a:headEnd type="none" w="med" len="med"/>
                      <a:tailEnd type="none" w="med" len="med"/>
                    </a:lnR>
                    <a:lnT w="28575" cap="flat" cmpd="sng" algn="ctr">
                      <a:solidFill>
                        <a:srgbClr val="212121"/>
                      </a:solidFill>
                      <a:prstDash val="solid"/>
                      <a:round/>
                      <a:headEnd type="none" w="med" len="med"/>
                      <a:tailEnd type="none" w="med" len="med"/>
                    </a:lnT>
                    <a:lnB w="28575" cap="flat" cmpd="sng" algn="ctr">
                      <a:solidFill>
                        <a:srgbClr val="212121"/>
                      </a:solidFill>
                      <a:prstDash val="solid"/>
                      <a:round/>
                      <a:headEnd type="none" w="med" len="med"/>
                      <a:tailEnd type="none" w="med" len="med"/>
                    </a:lnB>
                    <a:lnTlToBr w="12700" cmpd="sng">
                      <a:noFill/>
                      <a:prstDash val="solid"/>
                    </a:lnTlToBr>
                    <a:lnBlToTr w="12700" cmpd="sng">
                      <a:noFill/>
                      <a:prstDash val="solid"/>
                    </a:lnBlToTr>
                    <a:solidFill>
                      <a:srgbClr val="1D9A78">
                        <a:lumMod val="20000"/>
                        <a:lumOff val="80000"/>
                      </a:srgbClr>
                    </a:solidFill>
                  </a:tcPr>
                </a:tc>
                <a:extLst>
                  <a:ext uri="{0D108BD9-81ED-4DB2-BD59-A6C34878D82A}">
                    <a16:rowId xmlns:a16="http://schemas.microsoft.com/office/drawing/2014/main" val="557096008"/>
                  </a:ext>
                </a:extLst>
              </a:tr>
              <a:tr h="37200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MTP</a:t>
                      </a:r>
                      <a:endParaRPr lang="en-US" sz="1400" b="1" dirty="0"/>
                    </a:p>
                  </a:txBody>
                  <a:tcPr>
                    <a:lnL w="28575" cap="flat" cmpd="sng" algn="ctr">
                      <a:solidFill>
                        <a:srgbClr val="212121"/>
                      </a:solidFill>
                      <a:prstDash val="solid"/>
                      <a:round/>
                      <a:headEnd type="none" w="med" len="med"/>
                      <a:tailEnd type="none" w="med" len="med"/>
                    </a:lnL>
                    <a:lnR w="28575" cap="flat" cmpd="sng" algn="ctr">
                      <a:solidFill>
                        <a:srgbClr val="212121"/>
                      </a:solidFill>
                      <a:prstDash val="solid"/>
                      <a:round/>
                      <a:headEnd type="none" w="med" len="med"/>
                      <a:tailEnd type="none" w="med" len="med"/>
                    </a:lnR>
                    <a:lnT w="28575" cap="flat" cmpd="sng" algn="ctr">
                      <a:solidFill>
                        <a:srgbClr val="212121"/>
                      </a:solidFill>
                      <a:prstDash val="solid"/>
                      <a:round/>
                      <a:headEnd type="none" w="med" len="med"/>
                      <a:tailEnd type="none" w="med" len="med"/>
                    </a:lnT>
                    <a:lnB w="28575" cap="flat" cmpd="sng" algn="ctr">
                      <a:solidFill>
                        <a:srgbClr val="212121"/>
                      </a:solidFill>
                      <a:prstDash val="solid"/>
                      <a:round/>
                      <a:headEnd type="none" w="med" len="med"/>
                      <a:tailEnd type="none" w="med" len="med"/>
                    </a:lnB>
                    <a:lnTlToBr w="12700" cmpd="sng">
                      <a:noFill/>
                      <a:prstDash val="solid"/>
                    </a:lnTlToBr>
                    <a:lnBlToTr w="12700" cmpd="sng">
                      <a:noFill/>
                      <a:prstDash val="solid"/>
                    </a:lnBlToTr>
                    <a:solidFill>
                      <a:srgbClr val="1D9A78">
                        <a:lumMod val="20000"/>
                        <a:lumOff val="80000"/>
                      </a:srgbClr>
                    </a:solidFill>
                  </a:tcPr>
                </a:tc>
                <a:extLst>
                  <a:ext uri="{0D108BD9-81ED-4DB2-BD59-A6C34878D82A}">
                    <a16:rowId xmlns:a16="http://schemas.microsoft.com/office/drawing/2014/main" val="3256551014"/>
                  </a:ext>
                </a:extLst>
              </a:tr>
            </a:tbl>
          </a:graphicData>
        </a:graphic>
      </p:graphicFrame>
      <p:cxnSp>
        <p:nvCxnSpPr>
          <p:cNvPr id="31" name="Straight Connector 30">
            <a:extLst>
              <a:ext uri="{FF2B5EF4-FFF2-40B4-BE49-F238E27FC236}">
                <a16:creationId xmlns:a16="http://schemas.microsoft.com/office/drawing/2014/main" id="{B1721875-7CB5-C574-C561-E78DEF23053E}"/>
              </a:ext>
            </a:extLst>
          </p:cNvPr>
          <p:cNvCxnSpPr/>
          <p:nvPr/>
        </p:nvCxnSpPr>
        <p:spPr>
          <a:xfrm>
            <a:off x="10820400" y="4325133"/>
            <a:ext cx="1143000" cy="0"/>
          </a:xfrm>
          <a:prstGeom prst="line">
            <a:avLst/>
          </a:prstGeom>
          <a:noFill/>
          <a:ln w="9525" cap="flat" cmpd="sng" algn="ctr">
            <a:solidFill>
              <a:srgbClr val="909090"/>
            </a:solidFill>
            <a:prstDash val="dash"/>
            <a:miter lim="800000"/>
          </a:ln>
          <a:effectLst/>
        </p:spPr>
      </p:cxnSp>
      <p:cxnSp>
        <p:nvCxnSpPr>
          <p:cNvPr id="32" name="Straight Connector 31">
            <a:extLst>
              <a:ext uri="{FF2B5EF4-FFF2-40B4-BE49-F238E27FC236}">
                <a16:creationId xmlns:a16="http://schemas.microsoft.com/office/drawing/2014/main" id="{F2584BFB-E565-1AFC-0234-5D92DC9E2D33}"/>
              </a:ext>
            </a:extLst>
          </p:cNvPr>
          <p:cNvCxnSpPr/>
          <p:nvPr/>
        </p:nvCxnSpPr>
        <p:spPr>
          <a:xfrm>
            <a:off x="10820400" y="4782333"/>
            <a:ext cx="1143000" cy="0"/>
          </a:xfrm>
          <a:prstGeom prst="line">
            <a:avLst/>
          </a:prstGeom>
          <a:noFill/>
          <a:ln w="9525" cap="flat" cmpd="sng" algn="ctr">
            <a:solidFill>
              <a:srgbClr val="909090"/>
            </a:solidFill>
            <a:prstDash val="dash"/>
            <a:miter lim="800000"/>
          </a:ln>
          <a:effectLst/>
        </p:spPr>
      </p:cxnSp>
      <p:graphicFrame>
        <p:nvGraphicFramePr>
          <p:cNvPr id="33" name="Table 32">
            <a:extLst>
              <a:ext uri="{FF2B5EF4-FFF2-40B4-BE49-F238E27FC236}">
                <a16:creationId xmlns:a16="http://schemas.microsoft.com/office/drawing/2014/main" id="{A4D4B918-2D7A-5EF9-64D7-A367B62B2C6A}"/>
              </a:ext>
            </a:extLst>
          </p:cNvPr>
          <p:cNvGraphicFramePr>
            <a:graphicFrameLocks noGrp="1"/>
          </p:cNvGraphicFramePr>
          <p:nvPr/>
        </p:nvGraphicFramePr>
        <p:xfrm>
          <a:off x="8763000" y="4976133"/>
          <a:ext cx="1143000" cy="1080000"/>
        </p:xfrm>
        <a:graphic>
          <a:graphicData uri="http://schemas.openxmlformats.org/drawingml/2006/table">
            <a:tbl>
              <a:tblPr firstRow="1" bandRow="1"/>
              <a:tblGrid>
                <a:gridCol w="1143000">
                  <a:extLst>
                    <a:ext uri="{9D8B030D-6E8A-4147-A177-3AD203B41FA5}">
                      <a16:colId xmlns:a16="http://schemas.microsoft.com/office/drawing/2014/main" val="2826660745"/>
                    </a:ext>
                  </a:extLst>
                </a:gridCol>
              </a:tblGrid>
              <a:tr h="36000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BSSMAP</a:t>
                      </a:r>
                    </a:p>
                  </a:txBody>
                  <a:tcPr>
                    <a:lnL w="28575" cap="flat" cmpd="sng" algn="ctr">
                      <a:solidFill>
                        <a:srgbClr val="212121"/>
                      </a:solidFill>
                      <a:prstDash val="solid"/>
                      <a:round/>
                      <a:headEnd type="none" w="med" len="med"/>
                      <a:tailEnd type="none" w="med" len="med"/>
                    </a:lnL>
                    <a:lnR w="28575" cap="flat" cmpd="sng" algn="ctr">
                      <a:solidFill>
                        <a:srgbClr val="212121"/>
                      </a:solidFill>
                      <a:prstDash val="solid"/>
                      <a:round/>
                      <a:headEnd type="none" w="med" len="med"/>
                      <a:tailEnd type="none" w="med" len="med"/>
                    </a:lnR>
                    <a:lnT w="28575" cap="flat" cmpd="sng" algn="ctr">
                      <a:solidFill>
                        <a:srgbClr val="212121"/>
                      </a:solidFill>
                      <a:prstDash val="solid"/>
                      <a:round/>
                      <a:headEnd type="none" w="med" len="med"/>
                      <a:tailEnd type="none" w="med" len="med"/>
                    </a:lnT>
                    <a:lnB w="28575" cap="flat" cmpd="sng" algn="ctr">
                      <a:solidFill>
                        <a:srgbClr val="212121"/>
                      </a:solidFill>
                      <a:prstDash val="solid"/>
                      <a:round/>
                      <a:headEnd type="none" w="med" len="med"/>
                      <a:tailEnd type="none" w="med" len="med"/>
                    </a:lnB>
                    <a:lnTlToBr w="12700" cmpd="sng">
                      <a:noFill/>
                      <a:prstDash val="solid"/>
                    </a:lnTlToBr>
                    <a:lnBlToTr w="12700" cmpd="sng">
                      <a:noFill/>
                      <a:prstDash val="solid"/>
                    </a:lnBlToTr>
                    <a:solidFill>
                      <a:srgbClr val="B84742">
                        <a:lumMod val="20000"/>
                        <a:lumOff val="80000"/>
                      </a:srgbClr>
                    </a:solidFill>
                  </a:tcPr>
                </a:tc>
                <a:extLst>
                  <a:ext uri="{0D108BD9-81ED-4DB2-BD59-A6C34878D82A}">
                    <a16:rowId xmlns:a16="http://schemas.microsoft.com/office/drawing/2014/main" val="1214606234"/>
                  </a:ext>
                </a:extLst>
              </a:tr>
              <a:tr h="36000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SCCP</a:t>
                      </a:r>
                      <a:endParaRPr lang="en-US" sz="1400" b="1" dirty="0"/>
                    </a:p>
                  </a:txBody>
                  <a:tcPr>
                    <a:lnL w="28575" cap="flat" cmpd="sng" algn="ctr">
                      <a:solidFill>
                        <a:srgbClr val="212121"/>
                      </a:solidFill>
                      <a:prstDash val="solid"/>
                      <a:round/>
                      <a:headEnd type="none" w="med" len="med"/>
                      <a:tailEnd type="none" w="med" len="med"/>
                    </a:lnL>
                    <a:lnR w="28575" cap="flat" cmpd="sng" algn="ctr">
                      <a:solidFill>
                        <a:srgbClr val="212121"/>
                      </a:solidFill>
                      <a:prstDash val="solid"/>
                      <a:round/>
                      <a:headEnd type="none" w="med" len="med"/>
                      <a:tailEnd type="none" w="med" len="med"/>
                    </a:lnR>
                    <a:lnT w="28575" cap="flat" cmpd="sng" algn="ctr">
                      <a:solidFill>
                        <a:srgbClr val="212121"/>
                      </a:solidFill>
                      <a:prstDash val="solid"/>
                      <a:round/>
                      <a:headEnd type="none" w="med" len="med"/>
                      <a:tailEnd type="none" w="med" len="med"/>
                    </a:lnT>
                    <a:lnB w="28575" cap="flat" cmpd="sng" algn="ctr">
                      <a:solidFill>
                        <a:srgbClr val="212121"/>
                      </a:solidFill>
                      <a:prstDash val="solid"/>
                      <a:round/>
                      <a:headEnd type="none" w="med" len="med"/>
                      <a:tailEnd type="none" w="med" len="med"/>
                    </a:lnB>
                    <a:lnTlToBr w="12700" cmpd="sng">
                      <a:noFill/>
                      <a:prstDash val="solid"/>
                    </a:lnTlToBr>
                    <a:lnBlToTr w="12700" cmpd="sng">
                      <a:noFill/>
                      <a:prstDash val="solid"/>
                    </a:lnBlToTr>
                    <a:solidFill>
                      <a:srgbClr val="B84742">
                        <a:lumMod val="20000"/>
                        <a:lumOff val="80000"/>
                      </a:srgbClr>
                    </a:solidFill>
                  </a:tcPr>
                </a:tc>
                <a:extLst>
                  <a:ext uri="{0D108BD9-81ED-4DB2-BD59-A6C34878D82A}">
                    <a16:rowId xmlns:a16="http://schemas.microsoft.com/office/drawing/2014/main" val="557096008"/>
                  </a:ext>
                </a:extLst>
              </a:tr>
              <a:tr h="36000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MTP</a:t>
                      </a:r>
                      <a:endParaRPr lang="en-US" sz="1400" b="1" dirty="0"/>
                    </a:p>
                  </a:txBody>
                  <a:tcPr>
                    <a:lnL w="28575" cap="flat" cmpd="sng" algn="ctr">
                      <a:solidFill>
                        <a:srgbClr val="212121"/>
                      </a:solidFill>
                      <a:prstDash val="solid"/>
                      <a:round/>
                      <a:headEnd type="none" w="med" len="med"/>
                      <a:tailEnd type="none" w="med" len="med"/>
                    </a:lnL>
                    <a:lnR w="28575" cap="flat" cmpd="sng" algn="ctr">
                      <a:solidFill>
                        <a:srgbClr val="212121"/>
                      </a:solidFill>
                      <a:prstDash val="solid"/>
                      <a:round/>
                      <a:headEnd type="none" w="med" len="med"/>
                      <a:tailEnd type="none" w="med" len="med"/>
                    </a:lnR>
                    <a:lnT w="28575" cap="flat" cmpd="sng" algn="ctr">
                      <a:solidFill>
                        <a:srgbClr val="212121"/>
                      </a:solidFill>
                      <a:prstDash val="solid"/>
                      <a:round/>
                      <a:headEnd type="none" w="med" len="med"/>
                      <a:tailEnd type="none" w="med" len="med"/>
                    </a:lnT>
                    <a:lnB w="28575" cap="flat" cmpd="sng" algn="ctr">
                      <a:solidFill>
                        <a:srgbClr val="212121"/>
                      </a:solidFill>
                      <a:prstDash val="solid"/>
                      <a:round/>
                      <a:headEnd type="none" w="med" len="med"/>
                      <a:tailEnd type="none" w="med" len="med"/>
                    </a:lnB>
                    <a:lnTlToBr w="12700" cmpd="sng">
                      <a:noFill/>
                      <a:prstDash val="solid"/>
                    </a:lnTlToBr>
                    <a:lnBlToTr w="12700" cmpd="sng">
                      <a:noFill/>
                      <a:prstDash val="solid"/>
                    </a:lnBlToTr>
                    <a:solidFill>
                      <a:srgbClr val="B84742">
                        <a:lumMod val="20000"/>
                        <a:lumOff val="80000"/>
                      </a:srgbClr>
                    </a:solidFill>
                  </a:tcPr>
                </a:tc>
                <a:extLst>
                  <a:ext uri="{0D108BD9-81ED-4DB2-BD59-A6C34878D82A}">
                    <a16:rowId xmlns:a16="http://schemas.microsoft.com/office/drawing/2014/main" val="3256551014"/>
                  </a:ext>
                </a:extLst>
              </a:tr>
            </a:tbl>
          </a:graphicData>
        </a:graphic>
      </p:graphicFrame>
      <p:cxnSp>
        <p:nvCxnSpPr>
          <p:cNvPr id="34" name="Straight Connector 33">
            <a:extLst>
              <a:ext uri="{FF2B5EF4-FFF2-40B4-BE49-F238E27FC236}">
                <a16:creationId xmlns:a16="http://schemas.microsoft.com/office/drawing/2014/main" id="{437C79E7-746D-E779-D777-FBEF6FE7016D}"/>
              </a:ext>
            </a:extLst>
          </p:cNvPr>
          <p:cNvCxnSpPr>
            <a:cxnSpLocks/>
            <a:endCxn id="42" idx="2"/>
          </p:cNvCxnSpPr>
          <p:nvPr/>
        </p:nvCxnSpPr>
        <p:spPr>
          <a:xfrm flipV="1">
            <a:off x="6374267" y="4182943"/>
            <a:ext cx="0" cy="2248346"/>
          </a:xfrm>
          <a:prstGeom prst="line">
            <a:avLst/>
          </a:prstGeom>
          <a:noFill/>
          <a:ln w="6350" cap="flat" cmpd="sng" algn="ctr">
            <a:solidFill>
              <a:srgbClr val="909090"/>
            </a:solidFill>
            <a:prstDash val="dash"/>
            <a:miter lim="800000"/>
          </a:ln>
          <a:effectLst/>
        </p:spPr>
      </p:cxnSp>
      <p:cxnSp>
        <p:nvCxnSpPr>
          <p:cNvPr id="35" name="Straight Connector 34">
            <a:extLst>
              <a:ext uri="{FF2B5EF4-FFF2-40B4-BE49-F238E27FC236}">
                <a16:creationId xmlns:a16="http://schemas.microsoft.com/office/drawing/2014/main" id="{B0C677D9-DB74-7BE7-D11D-6EC4CD9FEA77}"/>
              </a:ext>
            </a:extLst>
          </p:cNvPr>
          <p:cNvCxnSpPr>
            <a:cxnSpLocks/>
            <a:endCxn id="43" idx="2"/>
          </p:cNvCxnSpPr>
          <p:nvPr/>
        </p:nvCxnSpPr>
        <p:spPr>
          <a:xfrm flipV="1">
            <a:off x="10287000" y="3807788"/>
            <a:ext cx="0" cy="2248346"/>
          </a:xfrm>
          <a:prstGeom prst="line">
            <a:avLst/>
          </a:prstGeom>
          <a:noFill/>
          <a:ln w="6350" cap="flat" cmpd="sng" algn="ctr">
            <a:solidFill>
              <a:srgbClr val="909090"/>
            </a:solidFill>
            <a:prstDash val="dash"/>
            <a:miter lim="800000"/>
          </a:ln>
          <a:effectLst/>
        </p:spPr>
      </p:cxnSp>
      <p:cxnSp>
        <p:nvCxnSpPr>
          <p:cNvPr id="36" name="Straight Connector 35">
            <a:extLst>
              <a:ext uri="{FF2B5EF4-FFF2-40B4-BE49-F238E27FC236}">
                <a16:creationId xmlns:a16="http://schemas.microsoft.com/office/drawing/2014/main" id="{8087DB9A-5766-95C3-0F9E-3134335349AB}"/>
              </a:ext>
            </a:extLst>
          </p:cNvPr>
          <p:cNvCxnSpPr>
            <a:cxnSpLocks/>
          </p:cNvCxnSpPr>
          <p:nvPr/>
        </p:nvCxnSpPr>
        <p:spPr>
          <a:xfrm flipV="1">
            <a:off x="8305800" y="4782333"/>
            <a:ext cx="0" cy="1273800"/>
          </a:xfrm>
          <a:prstGeom prst="line">
            <a:avLst/>
          </a:prstGeom>
          <a:noFill/>
          <a:ln w="6350" cap="flat" cmpd="sng" algn="ctr">
            <a:solidFill>
              <a:srgbClr val="909090"/>
            </a:solidFill>
            <a:prstDash val="dash"/>
            <a:miter lim="800000"/>
          </a:ln>
          <a:effectLst/>
        </p:spPr>
      </p:cxnSp>
      <p:sp>
        <p:nvSpPr>
          <p:cNvPr id="37" name="TextBox 36">
            <a:extLst>
              <a:ext uri="{FF2B5EF4-FFF2-40B4-BE49-F238E27FC236}">
                <a16:creationId xmlns:a16="http://schemas.microsoft.com/office/drawing/2014/main" id="{8F56FCAB-697B-403C-26C3-9629E3434B30}"/>
              </a:ext>
            </a:extLst>
          </p:cNvPr>
          <p:cNvSpPr txBox="1"/>
          <p:nvPr/>
        </p:nvSpPr>
        <p:spPr>
          <a:xfrm>
            <a:off x="4724400" y="6115455"/>
            <a:ext cx="1600200" cy="338554"/>
          </a:xfrm>
          <a:prstGeom prst="rect">
            <a:avLst/>
          </a:prstGeom>
          <a:noFill/>
        </p:spPr>
        <p:txBody>
          <a:bodyPr wrap="square" rtlCol="0">
            <a:spAutoFit/>
          </a:bodyPr>
          <a:lstStyle/>
          <a:p>
            <a:pPr>
              <a:buClrTx/>
              <a:buFontTx/>
              <a:buNone/>
            </a:pPr>
            <a:r>
              <a:rPr lang="en-US" sz="1600" b="1" kern="1200" dirty="0">
                <a:solidFill>
                  <a:srgbClr val="212121"/>
                </a:solidFill>
                <a:latin typeface="Roboto Condensed"/>
                <a:ea typeface="+mn-ea"/>
                <a:cs typeface="+mn-cs"/>
              </a:rPr>
              <a:t>Mobile Station</a:t>
            </a:r>
          </a:p>
        </p:txBody>
      </p:sp>
      <p:sp>
        <p:nvSpPr>
          <p:cNvPr id="38" name="TextBox 37">
            <a:extLst>
              <a:ext uri="{FF2B5EF4-FFF2-40B4-BE49-F238E27FC236}">
                <a16:creationId xmlns:a16="http://schemas.microsoft.com/office/drawing/2014/main" id="{4573DCB3-1A85-288B-4AC7-607D67400E5B}"/>
              </a:ext>
            </a:extLst>
          </p:cNvPr>
          <p:cNvSpPr txBox="1"/>
          <p:nvPr/>
        </p:nvSpPr>
        <p:spPr>
          <a:xfrm>
            <a:off x="6477000" y="6115455"/>
            <a:ext cx="1600200" cy="338554"/>
          </a:xfrm>
          <a:prstGeom prst="rect">
            <a:avLst/>
          </a:prstGeom>
          <a:noFill/>
        </p:spPr>
        <p:txBody>
          <a:bodyPr wrap="square" rtlCol="0">
            <a:spAutoFit/>
          </a:bodyPr>
          <a:lstStyle/>
          <a:p>
            <a:pPr algn="ctr">
              <a:buClrTx/>
              <a:buFontTx/>
              <a:buNone/>
            </a:pPr>
            <a:r>
              <a:rPr lang="en-US" sz="1600" b="1" kern="1200" dirty="0">
                <a:solidFill>
                  <a:srgbClr val="212121"/>
                </a:solidFill>
                <a:latin typeface="Roboto Condensed"/>
                <a:ea typeface="+mn-ea"/>
                <a:cs typeface="+mn-cs"/>
              </a:rPr>
              <a:t>BTS</a:t>
            </a:r>
          </a:p>
        </p:txBody>
      </p:sp>
      <p:sp>
        <p:nvSpPr>
          <p:cNvPr id="39" name="TextBox 38">
            <a:extLst>
              <a:ext uri="{FF2B5EF4-FFF2-40B4-BE49-F238E27FC236}">
                <a16:creationId xmlns:a16="http://schemas.microsoft.com/office/drawing/2014/main" id="{6EE85973-3520-8ACC-8570-84496A96AD3A}"/>
              </a:ext>
            </a:extLst>
          </p:cNvPr>
          <p:cNvSpPr txBox="1"/>
          <p:nvPr/>
        </p:nvSpPr>
        <p:spPr>
          <a:xfrm>
            <a:off x="8534400" y="6115455"/>
            <a:ext cx="1600200" cy="338554"/>
          </a:xfrm>
          <a:prstGeom prst="rect">
            <a:avLst/>
          </a:prstGeom>
          <a:noFill/>
        </p:spPr>
        <p:txBody>
          <a:bodyPr wrap="square" rtlCol="0">
            <a:spAutoFit/>
          </a:bodyPr>
          <a:lstStyle/>
          <a:p>
            <a:pPr algn="ctr">
              <a:buClrTx/>
              <a:buFontTx/>
              <a:buNone/>
            </a:pPr>
            <a:r>
              <a:rPr lang="en-US" sz="1600" b="1" kern="1200" dirty="0">
                <a:solidFill>
                  <a:srgbClr val="212121"/>
                </a:solidFill>
                <a:latin typeface="Roboto Condensed"/>
                <a:ea typeface="+mn-ea"/>
                <a:cs typeface="+mn-cs"/>
              </a:rPr>
              <a:t>BSC</a:t>
            </a:r>
          </a:p>
        </p:txBody>
      </p:sp>
      <p:sp>
        <p:nvSpPr>
          <p:cNvPr id="40" name="TextBox 39">
            <a:extLst>
              <a:ext uri="{FF2B5EF4-FFF2-40B4-BE49-F238E27FC236}">
                <a16:creationId xmlns:a16="http://schemas.microsoft.com/office/drawing/2014/main" id="{296B43E6-A089-2819-20B0-0F7EEFE9C07F}"/>
              </a:ext>
            </a:extLst>
          </p:cNvPr>
          <p:cNvSpPr txBox="1"/>
          <p:nvPr/>
        </p:nvSpPr>
        <p:spPr>
          <a:xfrm>
            <a:off x="10591800" y="6115455"/>
            <a:ext cx="1600200" cy="338554"/>
          </a:xfrm>
          <a:prstGeom prst="rect">
            <a:avLst/>
          </a:prstGeom>
          <a:noFill/>
        </p:spPr>
        <p:txBody>
          <a:bodyPr wrap="square" rtlCol="0">
            <a:spAutoFit/>
          </a:bodyPr>
          <a:lstStyle/>
          <a:p>
            <a:pPr algn="ctr">
              <a:buClrTx/>
              <a:buFontTx/>
              <a:buNone/>
            </a:pPr>
            <a:r>
              <a:rPr lang="en-US" sz="1600" b="1" kern="1200" dirty="0">
                <a:solidFill>
                  <a:srgbClr val="212121"/>
                </a:solidFill>
                <a:latin typeface="Roboto Condensed"/>
                <a:ea typeface="+mn-ea"/>
                <a:cs typeface="+mn-cs"/>
              </a:rPr>
              <a:t>MSC</a:t>
            </a:r>
          </a:p>
        </p:txBody>
      </p:sp>
      <p:sp>
        <p:nvSpPr>
          <p:cNvPr id="41" name="TextBox 40">
            <a:extLst>
              <a:ext uri="{FF2B5EF4-FFF2-40B4-BE49-F238E27FC236}">
                <a16:creationId xmlns:a16="http://schemas.microsoft.com/office/drawing/2014/main" id="{9A4645E3-2C7B-2D8F-82D0-E2CD164EF8DC}"/>
              </a:ext>
            </a:extLst>
          </p:cNvPr>
          <p:cNvSpPr txBox="1"/>
          <p:nvPr/>
        </p:nvSpPr>
        <p:spPr>
          <a:xfrm>
            <a:off x="7520214" y="4460583"/>
            <a:ext cx="1600200" cy="338554"/>
          </a:xfrm>
          <a:prstGeom prst="rect">
            <a:avLst/>
          </a:prstGeom>
          <a:noFill/>
        </p:spPr>
        <p:txBody>
          <a:bodyPr wrap="square" rtlCol="0">
            <a:spAutoFit/>
          </a:bodyPr>
          <a:lstStyle/>
          <a:p>
            <a:pPr algn="ctr">
              <a:buClrTx/>
              <a:buFontTx/>
              <a:buNone/>
            </a:pPr>
            <a:r>
              <a:rPr lang="en-US" sz="1600" kern="1200" dirty="0" err="1">
                <a:solidFill>
                  <a:srgbClr val="212121"/>
                </a:solidFill>
                <a:latin typeface="Roboto Condensed"/>
                <a:ea typeface="+mn-ea"/>
                <a:cs typeface="+mn-cs"/>
              </a:rPr>
              <a:t>Abis</a:t>
            </a:r>
            <a:endParaRPr lang="en-US" sz="1600" kern="1200" dirty="0">
              <a:solidFill>
                <a:srgbClr val="212121"/>
              </a:solidFill>
              <a:latin typeface="Roboto Condensed"/>
              <a:ea typeface="+mn-ea"/>
              <a:cs typeface="+mn-cs"/>
            </a:endParaRPr>
          </a:p>
        </p:txBody>
      </p:sp>
      <p:sp>
        <p:nvSpPr>
          <p:cNvPr id="42" name="TextBox 41">
            <a:extLst>
              <a:ext uri="{FF2B5EF4-FFF2-40B4-BE49-F238E27FC236}">
                <a16:creationId xmlns:a16="http://schemas.microsoft.com/office/drawing/2014/main" id="{EEF9EE34-85F3-63BA-4C3F-5141C4E396BD}"/>
              </a:ext>
            </a:extLst>
          </p:cNvPr>
          <p:cNvSpPr txBox="1"/>
          <p:nvPr/>
        </p:nvSpPr>
        <p:spPr>
          <a:xfrm>
            <a:off x="5574167" y="3844389"/>
            <a:ext cx="1600200" cy="338554"/>
          </a:xfrm>
          <a:prstGeom prst="rect">
            <a:avLst/>
          </a:prstGeom>
          <a:noFill/>
        </p:spPr>
        <p:txBody>
          <a:bodyPr wrap="square" rtlCol="0">
            <a:spAutoFit/>
          </a:bodyPr>
          <a:lstStyle/>
          <a:p>
            <a:pPr algn="ctr">
              <a:buClrTx/>
              <a:buFontTx/>
              <a:buNone/>
            </a:pPr>
            <a:r>
              <a:rPr lang="en-US" sz="1600" kern="1200" dirty="0">
                <a:solidFill>
                  <a:srgbClr val="212121"/>
                </a:solidFill>
                <a:latin typeface="Roboto Condensed"/>
                <a:ea typeface="+mn-ea"/>
                <a:cs typeface="+mn-cs"/>
              </a:rPr>
              <a:t>Um</a:t>
            </a:r>
          </a:p>
        </p:txBody>
      </p:sp>
      <p:sp>
        <p:nvSpPr>
          <p:cNvPr id="43" name="TextBox 42">
            <a:extLst>
              <a:ext uri="{FF2B5EF4-FFF2-40B4-BE49-F238E27FC236}">
                <a16:creationId xmlns:a16="http://schemas.microsoft.com/office/drawing/2014/main" id="{DC38161E-3565-2677-9803-23CC1F89C407}"/>
              </a:ext>
            </a:extLst>
          </p:cNvPr>
          <p:cNvSpPr txBox="1"/>
          <p:nvPr/>
        </p:nvSpPr>
        <p:spPr>
          <a:xfrm>
            <a:off x="9486900" y="3469234"/>
            <a:ext cx="1600200" cy="338554"/>
          </a:xfrm>
          <a:prstGeom prst="rect">
            <a:avLst/>
          </a:prstGeom>
          <a:noFill/>
        </p:spPr>
        <p:txBody>
          <a:bodyPr wrap="square" rtlCol="0">
            <a:spAutoFit/>
          </a:bodyPr>
          <a:lstStyle/>
          <a:p>
            <a:pPr algn="ctr">
              <a:buClrTx/>
              <a:buFontTx/>
              <a:buNone/>
            </a:pPr>
            <a:r>
              <a:rPr lang="en-US" sz="1600" kern="1200" dirty="0">
                <a:solidFill>
                  <a:srgbClr val="212121"/>
                </a:solidFill>
                <a:latin typeface="Roboto Condensed"/>
                <a:ea typeface="+mn-ea"/>
                <a:cs typeface="+mn-cs"/>
              </a:rPr>
              <a:t>A</a:t>
            </a:r>
          </a:p>
        </p:txBody>
      </p:sp>
      <p:sp>
        <p:nvSpPr>
          <p:cNvPr id="44" name="TextBox 43">
            <a:extLst>
              <a:ext uri="{FF2B5EF4-FFF2-40B4-BE49-F238E27FC236}">
                <a16:creationId xmlns:a16="http://schemas.microsoft.com/office/drawing/2014/main" id="{EA44D55B-57B5-586C-0611-24CA61867424}"/>
              </a:ext>
            </a:extLst>
          </p:cNvPr>
          <p:cNvSpPr txBox="1"/>
          <p:nvPr/>
        </p:nvSpPr>
        <p:spPr>
          <a:xfrm>
            <a:off x="4000499" y="4336789"/>
            <a:ext cx="937077" cy="584775"/>
          </a:xfrm>
          <a:prstGeom prst="rect">
            <a:avLst/>
          </a:prstGeom>
          <a:noFill/>
        </p:spPr>
        <p:txBody>
          <a:bodyPr wrap="square" rtlCol="0">
            <a:spAutoFit/>
          </a:bodyPr>
          <a:lstStyle/>
          <a:p>
            <a:pPr algn="ctr">
              <a:buClrTx/>
              <a:buFontTx/>
              <a:buNone/>
            </a:pPr>
            <a:r>
              <a:rPr lang="en-US" sz="1600" kern="1200" dirty="0">
                <a:solidFill>
                  <a:srgbClr val="212121"/>
                </a:solidFill>
                <a:latin typeface="Roboto Condensed"/>
                <a:ea typeface="+mn-ea"/>
                <a:cs typeface="+mn-cs"/>
              </a:rPr>
              <a:t>GSM </a:t>
            </a:r>
          </a:p>
          <a:p>
            <a:pPr algn="ctr">
              <a:buClrTx/>
              <a:buFontTx/>
              <a:buNone/>
            </a:pPr>
            <a:r>
              <a:rPr lang="en-US" sz="1600" kern="1200" dirty="0">
                <a:solidFill>
                  <a:srgbClr val="212121"/>
                </a:solidFill>
                <a:latin typeface="Roboto Condensed"/>
                <a:ea typeface="+mn-ea"/>
                <a:cs typeface="+mn-cs"/>
              </a:rPr>
              <a:t>Layer 3</a:t>
            </a:r>
          </a:p>
        </p:txBody>
      </p:sp>
      <p:sp>
        <p:nvSpPr>
          <p:cNvPr id="45" name="TextBox 44">
            <a:extLst>
              <a:ext uri="{FF2B5EF4-FFF2-40B4-BE49-F238E27FC236}">
                <a16:creationId xmlns:a16="http://schemas.microsoft.com/office/drawing/2014/main" id="{0FA68193-59C5-DE4F-D199-D5711514061D}"/>
              </a:ext>
            </a:extLst>
          </p:cNvPr>
          <p:cNvSpPr txBox="1"/>
          <p:nvPr/>
        </p:nvSpPr>
        <p:spPr>
          <a:xfrm>
            <a:off x="4008212" y="5358179"/>
            <a:ext cx="937077" cy="338554"/>
          </a:xfrm>
          <a:prstGeom prst="rect">
            <a:avLst/>
          </a:prstGeom>
          <a:noFill/>
        </p:spPr>
        <p:txBody>
          <a:bodyPr wrap="square" rtlCol="0">
            <a:spAutoFit/>
          </a:bodyPr>
          <a:lstStyle/>
          <a:p>
            <a:pPr algn="ctr">
              <a:buClrTx/>
              <a:buFontTx/>
              <a:buNone/>
            </a:pPr>
            <a:r>
              <a:rPr lang="en-US" sz="1600" kern="1200" dirty="0">
                <a:solidFill>
                  <a:srgbClr val="212121"/>
                </a:solidFill>
                <a:latin typeface="Roboto Condensed"/>
                <a:ea typeface="+mn-ea"/>
                <a:cs typeface="+mn-cs"/>
              </a:rPr>
              <a:t> Layer 2</a:t>
            </a:r>
          </a:p>
        </p:txBody>
      </p:sp>
      <p:sp>
        <p:nvSpPr>
          <p:cNvPr id="46" name="TextBox 45">
            <a:extLst>
              <a:ext uri="{FF2B5EF4-FFF2-40B4-BE49-F238E27FC236}">
                <a16:creationId xmlns:a16="http://schemas.microsoft.com/office/drawing/2014/main" id="{ADF7F350-5D05-292D-C583-15960E06D8BD}"/>
              </a:ext>
            </a:extLst>
          </p:cNvPr>
          <p:cNvSpPr txBox="1"/>
          <p:nvPr/>
        </p:nvSpPr>
        <p:spPr>
          <a:xfrm>
            <a:off x="4000499" y="5721480"/>
            <a:ext cx="937077" cy="338554"/>
          </a:xfrm>
          <a:prstGeom prst="rect">
            <a:avLst/>
          </a:prstGeom>
          <a:noFill/>
        </p:spPr>
        <p:txBody>
          <a:bodyPr wrap="square" rtlCol="0">
            <a:spAutoFit/>
          </a:bodyPr>
          <a:lstStyle/>
          <a:p>
            <a:pPr algn="ctr">
              <a:buClrTx/>
              <a:buFontTx/>
              <a:buNone/>
            </a:pPr>
            <a:r>
              <a:rPr lang="en-US" sz="1600" kern="1200" dirty="0">
                <a:solidFill>
                  <a:srgbClr val="212121"/>
                </a:solidFill>
                <a:latin typeface="Roboto Condensed"/>
                <a:ea typeface="+mn-ea"/>
                <a:cs typeface="+mn-cs"/>
              </a:rPr>
              <a:t> Layer 1</a:t>
            </a:r>
          </a:p>
        </p:txBody>
      </p:sp>
      <p:sp>
        <p:nvSpPr>
          <p:cNvPr id="47" name="Rectangle 46">
            <a:extLst>
              <a:ext uri="{FF2B5EF4-FFF2-40B4-BE49-F238E27FC236}">
                <a16:creationId xmlns:a16="http://schemas.microsoft.com/office/drawing/2014/main" id="{89E08515-917A-2B83-5A42-F81CBC4D3B01}"/>
              </a:ext>
            </a:extLst>
          </p:cNvPr>
          <p:cNvSpPr/>
          <p:nvPr/>
        </p:nvSpPr>
        <p:spPr>
          <a:xfrm>
            <a:off x="143326" y="3876024"/>
            <a:ext cx="3933374" cy="2796856"/>
          </a:xfrm>
          <a:prstGeom prst="rect">
            <a:avLst/>
          </a:prstGeom>
        </p:spPr>
        <p:txBody>
          <a:bodyPr wrap="square">
            <a:spAutoFit/>
          </a:bodyPr>
          <a:lstStyle/>
          <a:p>
            <a:pPr marL="1001712" lvl="1" indent="-457200" algn="just">
              <a:lnSpc>
                <a:spcPct val="119000"/>
              </a:lnSpc>
              <a:spcBef>
                <a:spcPts val="500"/>
              </a:spcBef>
              <a:buClr>
                <a:srgbClr val="5430AA"/>
              </a:buClr>
              <a:buFont typeface="Wingdings 3" panose="05040102010807070707" pitchFamily="18" charset="2"/>
              <a:buChar char=""/>
            </a:pPr>
            <a:r>
              <a:rPr lang="en-IN" sz="2100" kern="1200" dirty="0" err="1">
                <a:solidFill>
                  <a:srgbClr val="212121"/>
                </a:solidFill>
                <a:latin typeface="Cambria" panose="02040503050406030204" pitchFamily="18" charset="0"/>
                <a:ea typeface="Cambria" panose="02040503050406030204" pitchFamily="18" charset="0"/>
                <a:cs typeface="+mn-cs"/>
              </a:rPr>
              <a:t>LAPDm</a:t>
            </a:r>
            <a:r>
              <a:rPr lang="en-IN" sz="2100" kern="1200" dirty="0">
                <a:solidFill>
                  <a:srgbClr val="212121"/>
                </a:solidFill>
                <a:latin typeface="Cambria" panose="02040503050406030204" pitchFamily="18" charset="0"/>
                <a:ea typeface="Cambria" panose="02040503050406030204" pitchFamily="18" charset="0"/>
                <a:cs typeface="+mn-cs"/>
              </a:rPr>
              <a:t> is a </a:t>
            </a:r>
            <a:r>
              <a:rPr lang="en-IN" sz="2100" kern="1200" dirty="0">
                <a:solidFill>
                  <a:srgbClr val="5A5A5A"/>
                </a:solidFill>
                <a:latin typeface="Cambria" panose="02040503050406030204" pitchFamily="18" charset="0"/>
                <a:ea typeface="Cambria" panose="02040503050406030204" pitchFamily="18" charset="0"/>
                <a:cs typeface="+mn-cs"/>
              </a:rPr>
              <a:t>data link </a:t>
            </a:r>
            <a:r>
              <a:rPr lang="en-IN" sz="2100" kern="1200" dirty="0">
                <a:solidFill>
                  <a:srgbClr val="5430AA"/>
                </a:solidFill>
                <a:latin typeface="Cambria" panose="02040503050406030204" pitchFamily="18" charset="0"/>
                <a:ea typeface="Cambria" panose="02040503050406030204" pitchFamily="18" charset="0"/>
                <a:cs typeface="+mn-cs"/>
              </a:rPr>
              <a:t>layer</a:t>
            </a:r>
            <a:r>
              <a:rPr lang="en-IN" sz="2100" kern="1200" dirty="0">
                <a:solidFill>
                  <a:srgbClr val="212121"/>
                </a:solidFill>
                <a:latin typeface="Cambria" panose="02040503050406030204" pitchFamily="18" charset="0"/>
                <a:ea typeface="Cambria" panose="02040503050406030204" pitchFamily="18" charset="0"/>
                <a:cs typeface="+mn-cs"/>
              </a:rPr>
              <a:t> </a:t>
            </a:r>
            <a:r>
              <a:rPr lang="en-IN" sz="2100" b="1" kern="1200" dirty="0">
                <a:solidFill>
                  <a:srgbClr val="212121"/>
                </a:solidFill>
                <a:latin typeface="Cambria" panose="02040503050406030204" pitchFamily="18" charset="0"/>
                <a:ea typeface="Cambria" panose="02040503050406030204" pitchFamily="18" charset="0"/>
                <a:cs typeface="+mn-cs"/>
              </a:rPr>
              <a:t>protocol</a:t>
            </a:r>
            <a:r>
              <a:rPr lang="en-IN" sz="2100" kern="1200" dirty="0">
                <a:solidFill>
                  <a:srgbClr val="212121"/>
                </a:solidFill>
                <a:latin typeface="Cambria" panose="02040503050406030204" pitchFamily="18" charset="0"/>
                <a:ea typeface="Cambria" panose="02040503050406030204" pitchFamily="18" charset="0"/>
                <a:cs typeface="+mn-cs"/>
              </a:rPr>
              <a:t> used in GSM cellular networks.</a:t>
            </a:r>
          </a:p>
          <a:p>
            <a:pPr marL="1001712" lvl="1" indent="-457200" algn="just">
              <a:lnSpc>
                <a:spcPct val="119000"/>
              </a:lnSpc>
              <a:spcBef>
                <a:spcPts val="500"/>
              </a:spcBef>
              <a:buClr>
                <a:srgbClr val="5430AA"/>
              </a:buClr>
              <a:buFont typeface="Wingdings 3" panose="05040102010807070707" pitchFamily="18" charset="2"/>
              <a:buChar char=""/>
            </a:pPr>
            <a:r>
              <a:rPr lang="en-US" sz="2100" kern="1200" dirty="0">
                <a:solidFill>
                  <a:srgbClr val="212121"/>
                </a:solidFill>
                <a:latin typeface="Cambria" panose="02040503050406030204" pitchFamily="18" charset="0"/>
                <a:ea typeface="Cambria" panose="02040503050406030204" pitchFamily="18" charset="0"/>
                <a:cs typeface="+mn-cs"/>
              </a:rPr>
              <a:t>It is used in the </a:t>
            </a:r>
            <a:r>
              <a:rPr lang="en-US" sz="2100" kern="1200" dirty="0">
                <a:solidFill>
                  <a:srgbClr val="0070C0"/>
                </a:solidFill>
                <a:latin typeface="Cambria" panose="02040503050406030204" pitchFamily="18" charset="0"/>
                <a:ea typeface="Cambria" panose="02040503050406030204" pitchFamily="18" charset="0"/>
                <a:cs typeface="+mn-cs"/>
              </a:rPr>
              <a:t>radio link</a:t>
            </a:r>
            <a:r>
              <a:rPr lang="en-US" sz="2100" kern="1200" dirty="0">
                <a:solidFill>
                  <a:srgbClr val="212121"/>
                </a:solidFill>
                <a:latin typeface="Cambria" panose="02040503050406030204" pitchFamily="18" charset="0"/>
                <a:ea typeface="Cambria" panose="02040503050406030204" pitchFamily="18" charset="0"/>
                <a:cs typeface="+mn-cs"/>
              </a:rPr>
              <a:t> between the cellular network and the subscriber handset.</a:t>
            </a:r>
            <a:endParaRPr lang="en-IN" sz="2100" kern="1200" dirty="0">
              <a:solidFill>
                <a:srgbClr val="212121"/>
              </a:solidFill>
              <a:latin typeface="Cambria" panose="02040503050406030204" pitchFamily="18" charset="0"/>
              <a:ea typeface="Cambria" panose="02040503050406030204" pitchFamily="18" charset="0"/>
              <a:cs typeface="+mn-cs"/>
            </a:endParaRPr>
          </a:p>
        </p:txBody>
      </p:sp>
    </p:spTree>
    <p:extLst>
      <p:ext uri="{BB962C8B-B14F-4D97-AF65-F5344CB8AC3E}">
        <p14:creationId xmlns:p14="http://schemas.microsoft.com/office/powerpoint/2010/main" val="16627201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r>
              <a:rPr lang="en-US" sz="3067" dirty="0">
                <a:solidFill>
                  <a:srgbClr val="00A4B6"/>
                </a:solidFill>
                <a:latin typeface="Cambria" panose="02040503050406030204" pitchFamily="18" charset="0"/>
                <a:ea typeface="Cambria" panose="02040503050406030204" pitchFamily="18" charset="0"/>
                <a:cs typeface="Proxima Nova"/>
                <a:sym typeface="Proxima Nova"/>
              </a:rPr>
              <a:t>Network Aspect in GSM: Signaling Protocol Structure</a:t>
            </a:r>
          </a:p>
        </p:txBody>
      </p:sp>
      <p:sp>
        <p:nvSpPr>
          <p:cNvPr id="24" name="Content Placeholder 24">
            <a:extLst>
              <a:ext uri="{FF2B5EF4-FFF2-40B4-BE49-F238E27FC236}">
                <a16:creationId xmlns:a16="http://schemas.microsoft.com/office/drawing/2014/main" id="{4B8B22C5-B069-9E06-5F12-6FF5A559109D}"/>
              </a:ext>
            </a:extLst>
          </p:cNvPr>
          <p:cNvSpPr txBox="1">
            <a:spLocks/>
          </p:cNvSpPr>
          <p:nvPr/>
        </p:nvSpPr>
        <p:spPr>
          <a:xfrm>
            <a:off x="172720" y="919022"/>
            <a:ext cx="11929641" cy="5590565"/>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rgbClr val="5430AA"/>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119000"/>
              </a:lnSpc>
              <a:spcBef>
                <a:spcPts val="500"/>
              </a:spcBef>
              <a:buClr>
                <a:srgbClr val="5430AA"/>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119000"/>
              </a:lnSpc>
              <a:spcBef>
                <a:spcPts val="500"/>
              </a:spcBef>
              <a:buClr>
                <a:srgbClr val="5430AA"/>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119000"/>
              </a:lnSpc>
              <a:spcBef>
                <a:spcPts val="500"/>
              </a:spcBef>
              <a:buClr>
                <a:srgbClr val="5430AA"/>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119000"/>
              </a:lnSpc>
              <a:spcBef>
                <a:spcPts val="500"/>
              </a:spcBef>
              <a:buClr>
                <a:srgbClr val="5430AA"/>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None/>
              <a:tabLst/>
              <a:defRPr/>
            </a:pPr>
            <a:r>
              <a:rPr kumimoji="0" lang="en-IN" sz="2200" b="1"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Um interface</a:t>
            </a:r>
          </a:p>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r>
              <a:rPr kumimoji="0" lang="en-IN" sz="22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The </a:t>
            </a:r>
            <a:r>
              <a:rPr kumimoji="0" lang="en-IN" sz="22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Um</a:t>
            </a:r>
            <a:r>
              <a:rPr kumimoji="0" lang="en-IN" sz="22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interface is the </a:t>
            </a:r>
            <a:r>
              <a:rPr kumimoji="0" lang="en-IN" sz="22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air interface </a:t>
            </a:r>
            <a:r>
              <a:rPr kumimoji="0" lang="en-IN" sz="22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of the GSM mobile telephone standard. </a:t>
            </a:r>
          </a:p>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r>
              <a:rPr kumimoji="0" lang="en-IN" sz="22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It is the interface </a:t>
            </a:r>
            <a:r>
              <a:rPr kumimoji="0" lang="en-IN" sz="22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between</a:t>
            </a:r>
            <a:r>
              <a:rPr kumimoji="0" lang="en-IN" sz="22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the mobile station (</a:t>
            </a:r>
            <a:r>
              <a:rPr kumimoji="0" lang="en-IN" sz="22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MS</a:t>
            </a:r>
            <a:r>
              <a:rPr kumimoji="0" lang="en-IN" sz="22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and the Base transceiver station (</a:t>
            </a:r>
            <a:r>
              <a:rPr kumimoji="0" lang="en-IN" sz="22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BTS</a:t>
            </a:r>
            <a:r>
              <a:rPr kumimoji="0" lang="en-IN" sz="22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a:t>
            </a:r>
          </a:p>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r>
              <a:rPr kumimoji="0" lang="en-IN" sz="22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It is known as Um because it is the mobile analog to the </a:t>
            </a:r>
            <a:r>
              <a:rPr kumimoji="0" lang="en-IN" sz="22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U interface </a:t>
            </a:r>
            <a:r>
              <a:rPr kumimoji="0" lang="en-IN" sz="22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of ISDN. </a:t>
            </a:r>
          </a:p>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r>
              <a:rPr kumimoji="0" lang="en-IN" sz="22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Um</a:t>
            </a:r>
            <a:r>
              <a:rPr kumimoji="0" lang="en-IN" sz="22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can also support </a:t>
            </a:r>
            <a:r>
              <a:rPr kumimoji="0" lang="en-IN" sz="22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GPRS</a:t>
            </a:r>
            <a:r>
              <a:rPr kumimoji="0" lang="en-IN" sz="22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packet-oriented communication.</a:t>
            </a:r>
            <a:endParaRPr kumimoji="0" lang="en-US" sz="22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endParaRPr>
          </a:p>
        </p:txBody>
      </p:sp>
      <p:graphicFrame>
        <p:nvGraphicFramePr>
          <p:cNvPr id="25" name="Table 24">
            <a:extLst>
              <a:ext uri="{FF2B5EF4-FFF2-40B4-BE49-F238E27FC236}">
                <a16:creationId xmlns:a16="http://schemas.microsoft.com/office/drawing/2014/main" id="{3C0981C7-665B-E5B3-9B81-3F31A33FD17F}"/>
              </a:ext>
            </a:extLst>
          </p:cNvPr>
          <p:cNvGraphicFramePr>
            <a:graphicFrameLocks noGrp="1"/>
          </p:cNvGraphicFramePr>
          <p:nvPr>
            <p:extLst>
              <p:ext uri="{D42A27DB-BD31-4B8C-83A1-F6EECF244321}">
                <p14:modId xmlns:p14="http://schemas.microsoft.com/office/powerpoint/2010/main" val="3955620517"/>
              </p:ext>
            </p:extLst>
          </p:nvPr>
        </p:nvGraphicFramePr>
        <p:xfrm>
          <a:off x="4614441" y="3847311"/>
          <a:ext cx="1143000" cy="2112000"/>
        </p:xfrm>
        <a:graphic>
          <a:graphicData uri="http://schemas.openxmlformats.org/drawingml/2006/table">
            <a:tbl>
              <a:tblPr firstRow="1" bandRow="1"/>
              <a:tblGrid>
                <a:gridCol w="1143000">
                  <a:extLst>
                    <a:ext uri="{9D8B030D-6E8A-4147-A177-3AD203B41FA5}">
                      <a16:colId xmlns:a16="http://schemas.microsoft.com/office/drawing/2014/main" val="2826660745"/>
                    </a:ext>
                  </a:extLst>
                </a:gridCol>
              </a:tblGrid>
              <a:tr h="136800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CM</a:t>
                      </a:r>
                    </a:p>
                    <a:p>
                      <a:pPr algn="ctr"/>
                      <a:endParaRPr lang="en-US" sz="1400" dirty="0"/>
                    </a:p>
                    <a:p>
                      <a:pPr algn="ctr"/>
                      <a:r>
                        <a:rPr lang="en-US" sz="1400" dirty="0"/>
                        <a:t>MM</a:t>
                      </a:r>
                    </a:p>
                    <a:p>
                      <a:pPr algn="ctr"/>
                      <a:endParaRPr lang="en-US" sz="1400" dirty="0"/>
                    </a:p>
                    <a:p>
                      <a:pPr algn="ctr"/>
                      <a:r>
                        <a:rPr lang="en-US" sz="1400" dirty="0"/>
                        <a:t>RR</a:t>
                      </a:r>
                      <a:endParaRPr lang="en-US" sz="1400" b="1" dirty="0"/>
                    </a:p>
                  </a:txBody>
                  <a:tcPr>
                    <a:lnL w="28575" cap="flat" cmpd="sng" algn="ctr">
                      <a:solidFill>
                        <a:srgbClr val="212121"/>
                      </a:solidFill>
                      <a:prstDash val="solid"/>
                      <a:round/>
                      <a:headEnd type="none" w="med" len="med"/>
                      <a:tailEnd type="none" w="med" len="med"/>
                    </a:lnL>
                    <a:lnR w="28575" cap="flat" cmpd="sng" algn="ctr">
                      <a:solidFill>
                        <a:srgbClr val="212121"/>
                      </a:solidFill>
                      <a:prstDash val="solid"/>
                      <a:round/>
                      <a:headEnd type="none" w="med" len="med"/>
                      <a:tailEnd type="none" w="med" len="med"/>
                    </a:lnR>
                    <a:lnT w="28575" cap="flat" cmpd="sng" algn="ctr">
                      <a:solidFill>
                        <a:srgbClr val="212121"/>
                      </a:solidFill>
                      <a:prstDash val="solid"/>
                      <a:round/>
                      <a:headEnd type="none" w="med" len="med"/>
                      <a:tailEnd type="none" w="med" len="med"/>
                    </a:lnT>
                    <a:lnB w="28575" cap="flat" cmpd="sng" algn="ctr">
                      <a:solidFill>
                        <a:srgbClr val="212121"/>
                      </a:solidFill>
                      <a:prstDash val="solid"/>
                      <a:round/>
                      <a:headEnd type="none" w="med" len="med"/>
                      <a:tailEnd type="none" w="med" len="med"/>
                    </a:lnB>
                    <a:lnTlToBr w="12700" cmpd="sng">
                      <a:noFill/>
                      <a:prstDash val="solid"/>
                    </a:lnTlToBr>
                    <a:lnBlToTr w="12700" cmpd="sng">
                      <a:noFill/>
                      <a:prstDash val="solid"/>
                    </a:lnBlToTr>
                    <a:solidFill>
                      <a:srgbClr val="909090">
                        <a:lumMod val="20000"/>
                        <a:lumOff val="80000"/>
                      </a:srgbClr>
                    </a:solidFill>
                  </a:tcPr>
                </a:tc>
                <a:extLst>
                  <a:ext uri="{0D108BD9-81ED-4DB2-BD59-A6C34878D82A}">
                    <a16:rowId xmlns:a16="http://schemas.microsoft.com/office/drawing/2014/main" val="1214606234"/>
                  </a:ext>
                </a:extLst>
              </a:tr>
              <a:tr h="37200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err="1"/>
                        <a:t>LAPDm</a:t>
                      </a:r>
                      <a:endParaRPr lang="en-US" sz="1400" b="1" dirty="0"/>
                    </a:p>
                  </a:txBody>
                  <a:tcPr>
                    <a:lnL w="28575" cap="flat" cmpd="sng" algn="ctr">
                      <a:solidFill>
                        <a:srgbClr val="212121"/>
                      </a:solidFill>
                      <a:prstDash val="solid"/>
                      <a:round/>
                      <a:headEnd type="none" w="med" len="med"/>
                      <a:tailEnd type="none" w="med" len="med"/>
                    </a:lnL>
                    <a:lnR w="28575" cap="flat" cmpd="sng" algn="ctr">
                      <a:solidFill>
                        <a:srgbClr val="212121"/>
                      </a:solidFill>
                      <a:prstDash val="solid"/>
                      <a:round/>
                      <a:headEnd type="none" w="med" len="med"/>
                      <a:tailEnd type="none" w="med" len="med"/>
                    </a:lnR>
                    <a:lnT w="28575" cap="flat" cmpd="sng" algn="ctr">
                      <a:solidFill>
                        <a:srgbClr val="212121"/>
                      </a:solidFill>
                      <a:prstDash val="solid"/>
                      <a:round/>
                      <a:headEnd type="none" w="med" len="med"/>
                      <a:tailEnd type="none" w="med" len="med"/>
                    </a:lnT>
                    <a:lnB w="28575" cap="flat" cmpd="sng" algn="ctr">
                      <a:solidFill>
                        <a:srgbClr val="212121"/>
                      </a:solidFill>
                      <a:prstDash val="solid"/>
                      <a:round/>
                      <a:headEnd type="none" w="med" len="med"/>
                      <a:tailEnd type="none" w="med" len="med"/>
                    </a:lnB>
                    <a:lnTlToBr w="12700" cmpd="sng">
                      <a:noFill/>
                      <a:prstDash val="solid"/>
                    </a:lnTlToBr>
                    <a:lnBlToTr w="12700" cmpd="sng">
                      <a:noFill/>
                      <a:prstDash val="solid"/>
                    </a:lnBlToTr>
                    <a:solidFill>
                      <a:srgbClr val="909090">
                        <a:lumMod val="20000"/>
                        <a:lumOff val="80000"/>
                      </a:srgbClr>
                    </a:solidFill>
                  </a:tcPr>
                </a:tc>
                <a:extLst>
                  <a:ext uri="{0D108BD9-81ED-4DB2-BD59-A6C34878D82A}">
                    <a16:rowId xmlns:a16="http://schemas.microsoft.com/office/drawing/2014/main" val="557096008"/>
                  </a:ext>
                </a:extLst>
              </a:tr>
              <a:tr h="37200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TDMA</a:t>
                      </a:r>
                      <a:endParaRPr lang="en-US" sz="1400" b="1" dirty="0"/>
                    </a:p>
                  </a:txBody>
                  <a:tcPr>
                    <a:lnL w="28575" cap="flat" cmpd="sng" algn="ctr">
                      <a:solidFill>
                        <a:srgbClr val="212121"/>
                      </a:solidFill>
                      <a:prstDash val="solid"/>
                      <a:round/>
                      <a:headEnd type="none" w="med" len="med"/>
                      <a:tailEnd type="none" w="med" len="med"/>
                    </a:lnL>
                    <a:lnR w="28575" cap="flat" cmpd="sng" algn="ctr">
                      <a:solidFill>
                        <a:srgbClr val="212121"/>
                      </a:solidFill>
                      <a:prstDash val="solid"/>
                      <a:round/>
                      <a:headEnd type="none" w="med" len="med"/>
                      <a:tailEnd type="none" w="med" len="med"/>
                    </a:lnR>
                    <a:lnT w="28575" cap="flat" cmpd="sng" algn="ctr">
                      <a:solidFill>
                        <a:srgbClr val="212121"/>
                      </a:solidFill>
                      <a:prstDash val="solid"/>
                      <a:round/>
                      <a:headEnd type="none" w="med" len="med"/>
                      <a:tailEnd type="none" w="med" len="med"/>
                    </a:lnT>
                    <a:lnB w="28575" cap="flat" cmpd="sng" algn="ctr">
                      <a:solidFill>
                        <a:srgbClr val="212121"/>
                      </a:solidFill>
                      <a:prstDash val="solid"/>
                      <a:round/>
                      <a:headEnd type="none" w="med" len="med"/>
                      <a:tailEnd type="none" w="med" len="med"/>
                    </a:lnB>
                    <a:lnTlToBr w="12700" cmpd="sng">
                      <a:noFill/>
                      <a:prstDash val="solid"/>
                    </a:lnTlToBr>
                    <a:lnBlToTr w="12700" cmpd="sng">
                      <a:noFill/>
                      <a:prstDash val="solid"/>
                    </a:lnBlToTr>
                    <a:solidFill>
                      <a:srgbClr val="909090">
                        <a:lumMod val="20000"/>
                        <a:lumOff val="80000"/>
                      </a:srgbClr>
                    </a:solidFill>
                  </a:tcPr>
                </a:tc>
                <a:extLst>
                  <a:ext uri="{0D108BD9-81ED-4DB2-BD59-A6C34878D82A}">
                    <a16:rowId xmlns:a16="http://schemas.microsoft.com/office/drawing/2014/main" val="3256551014"/>
                  </a:ext>
                </a:extLst>
              </a:tr>
            </a:tbl>
          </a:graphicData>
        </a:graphic>
      </p:graphicFrame>
      <p:cxnSp>
        <p:nvCxnSpPr>
          <p:cNvPr id="26" name="Straight Connector 25">
            <a:extLst>
              <a:ext uri="{FF2B5EF4-FFF2-40B4-BE49-F238E27FC236}">
                <a16:creationId xmlns:a16="http://schemas.microsoft.com/office/drawing/2014/main" id="{3D05004C-A2B6-2AE7-C631-068F895F7924}"/>
              </a:ext>
            </a:extLst>
          </p:cNvPr>
          <p:cNvCxnSpPr/>
          <p:nvPr/>
        </p:nvCxnSpPr>
        <p:spPr>
          <a:xfrm>
            <a:off x="4614441" y="4228311"/>
            <a:ext cx="1143000" cy="0"/>
          </a:xfrm>
          <a:prstGeom prst="line">
            <a:avLst/>
          </a:prstGeom>
          <a:noFill/>
          <a:ln w="9525" cap="flat" cmpd="sng" algn="ctr">
            <a:solidFill>
              <a:srgbClr val="909090"/>
            </a:solidFill>
            <a:prstDash val="dash"/>
            <a:miter lim="800000"/>
          </a:ln>
          <a:effectLst/>
        </p:spPr>
      </p:cxnSp>
      <p:cxnSp>
        <p:nvCxnSpPr>
          <p:cNvPr id="27" name="Straight Connector 26">
            <a:extLst>
              <a:ext uri="{FF2B5EF4-FFF2-40B4-BE49-F238E27FC236}">
                <a16:creationId xmlns:a16="http://schemas.microsoft.com/office/drawing/2014/main" id="{8031BA9B-C546-FC46-7BF9-9411035222CC}"/>
              </a:ext>
            </a:extLst>
          </p:cNvPr>
          <p:cNvCxnSpPr/>
          <p:nvPr/>
        </p:nvCxnSpPr>
        <p:spPr>
          <a:xfrm>
            <a:off x="4614441" y="4685511"/>
            <a:ext cx="1143000" cy="0"/>
          </a:xfrm>
          <a:prstGeom prst="line">
            <a:avLst/>
          </a:prstGeom>
          <a:noFill/>
          <a:ln w="9525" cap="flat" cmpd="sng" algn="ctr">
            <a:solidFill>
              <a:srgbClr val="909090"/>
            </a:solidFill>
            <a:prstDash val="dash"/>
            <a:miter lim="800000"/>
          </a:ln>
          <a:effectLst/>
        </p:spPr>
      </p:cxnSp>
      <p:graphicFrame>
        <p:nvGraphicFramePr>
          <p:cNvPr id="28" name="Table 27">
            <a:extLst>
              <a:ext uri="{FF2B5EF4-FFF2-40B4-BE49-F238E27FC236}">
                <a16:creationId xmlns:a16="http://schemas.microsoft.com/office/drawing/2014/main" id="{A7EC59D8-F4F4-E456-A970-1ED439A697F2}"/>
              </a:ext>
            </a:extLst>
          </p:cNvPr>
          <p:cNvGraphicFramePr>
            <a:graphicFrameLocks noGrp="1"/>
          </p:cNvGraphicFramePr>
          <p:nvPr>
            <p:extLst>
              <p:ext uri="{D42A27DB-BD31-4B8C-83A1-F6EECF244321}">
                <p14:modId xmlns:p14="http://schemas.microsoft.com/office/powerpoint/2010/main" val="154967683"/>
              </p:ext>
            </p:extLst>
          </p:nvPr>
        </p:nvGraphicFramePr>
        <p:xfrm>
          <a:off x="6443241" y="4879311"/>
          <a:ext cx="1143000" cy="1080000"/>
        </p:xfrm>
        <a:graphic>
          <a:graphicData uri="http://schemas.openxmlformats.org/drawingml/2006/table">
            <a:tbl>
              <a:tblPr firstRow="1" bandRow="1"/>
              <a:tblGrid>
                <a:gridCol w="1143000">
                  <a:extLst>
                    <a:ext uri="{9D8B030D-6E8A-4147-A177-3AD203B41FA5}">
                      <a16:colId xmlns:a16="http://schemas.microsoft.com/office/drawing/2014/main" val="2826660745"/>
                    </a:ext>
                  </a:extLst>
                </a:gridCol>
              </a:tblGrid>
              <a:tr h="36000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RR</a:t>
                      </a:r>
                    </a:p>
                  </a:txBody>
                  <a:tcPr>
                    <a:lnL w="28575" cap="flat" cmpd="sng" algn="ctr">
                      <a:solidFill>
                        <a:srgbClr val="212121"/>
                      </a:solidFill>
                      <a:prstDash val="solid"/>
                      <a:round/>
                      <a:headEnd type="none" w="med" len="med"/>
                      <a:tailEnd type="none" w="med" len="med"/>
                    </a:lnL>
                    <a:lnR w="28575" cap="flat" cmpd="sng" algn="ctr">
                      <a:solidFill>
                        <a:srgbClr val="212121"/>
                      </a:solidFill>
                      <a:prstDash val="solid"/>
                      <a:round/>
                      <a:headEnd type="none" w="med" len="med"/>
                      <a:tailEnd type="none" w="med" len="med"/>
                    </a:lnR>
                    <a:lnT w="28575" cap="flat" cmpd="sng" algn="ctr">
                      <a:solidFill>
                        <a:srgbClr val="212121"/>
                      </a:solidFill>
                      <a:prstDash val="solid"/>
                      <a:round/>
                      <a:headEnd type="none" w="med" len="med"/>
                      <a:tailEnd type="none" w="med" len="med"/>
                    </a:lnT>
                    <a:lnB w="28575" cap="flat" cmpd="sng" algn="ctr">
                      <a:solidFill>
                        <a:srgbClr val="212121"/>
                      </a:solidFill>
                      <a:prstDash val="solid"/>
                      <a:round/>
                      <a:headEnd type="none" w="med" len="med"/>
                      <a:tailEnd type="none" w="med" len="med"/>
                    </a:lnB>
                    <a:lnTlToBr w="12700" cmpd="sng">
                      <a:noFill/>
                      <a:prstDash val="solid"/>
                    </a:lnTlToBr>
                    <a:lnBlToTr w="12700" cmpd="sng">
                      <a:noFill/>
                      <a:prstDash val="solid"/>
                    </a:lnBlToTr>
                    <a:solidFill>
                      <a:srgbClr val="8BC145">
                        <a:lumMod val="20000"/>
                        <a:lumOff val="80000"/>
                      </a:srgbClr>
                    </a:solidFill>
                  </a:tcPr>
                </a:tc>
                <a:extLst>
                  <a:ext uri="{0D108BD9-81ED-4DB2-BD59-A6C34878D82A}">
                    <a16:rowId xmlns:a16="http://schemas.microsoft.com/office/drawing/2014/main" val="1214606234"/>
                  </a:ext>
                </a:extLst>
              </a:tr>
              <a:tr h="36000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err="1"/>
                        <a:t>LAPDm</a:t>
                      </a:r>
                      <a:endParaRPr lang="en-US" sz="1400" b="1" dirty="0"/>
                    </a:p>
                  </a:txBody>
                  <a:tcPr>
                    <a:lnL w="28575" cap="flat" cmpd="sng" algn="ctr">
                      <a:solidFill>
                        <a:srgbClr val="212121"/>
                      </a:solidFill>
                      <a:prstDash val="solid"/>
                      <a:round/>
                      <a:headEnd type="none" w="med" len="med"/>
                      <a:tailEnd type="none" w="med" len="med"/>
                    </a:lnL>
                    <a:lnR w="28575" cap="flat" cmpd="sng" algn="ctr">
                      <a:solidFill>
                        <a:srgbClr val="212121"/>
                      </a:solidFill>
                      <a:prstDash val="solid"/>
                      <a:round/>
                      <a:headEnd type="none" w="med" len="med"/>
                      <a:tailEnd type="none" w="med" len="med"/>
                    </a:lnR>
                    <a:lnT w="28575" cap="flat" cmpd="sng" algn="ctr">
                      <a:solidFill>
                        <a:srgbClr val="212121"/>
                      </a:solidFill>
                      <a:prstDash val="solid"/>
                      <a:round/>
                      <a:headEnd type="none" w="med" len="med"/>
                      <a:tailEnd type="none" w="med" len="med"/>
                    </a:lnT>
                    <a:lnB w="28575" cap="flat" cmpd="sng" algn="ctr">
                      <a:solidFill>
                        <a:srgbClr val="212121"/>
                      </a:solidFill>
                      <a:prstDash val="solid"/>
                      <a:round/>
                      <a:headEnd type="none" w="med" len="med"/>
                      <a:tailEnd type="none" w="med" len="med"/>
                    </a:lnB>
                    <a:lnTlToBr w="12700" cmpd="sng">
                      <a:noFill/>
                      <a:prstDash val="solid"/>
                    </a:lnTlToBr>
                    <a:lnBlToTr w="12700" cmpd="sng">
                      <a:noFill/>
                      <a:prstDash val="solid"/>
                    </a:lnBlToTr>
                    <a:solidFill>
                      <a:srgbClr val="8BC145">
                        <a:lumMod val="20000"/>
                        <a:lumOff val="80000"/>
                      </a:srgbClr>
                    </a:solidFill>
                  </a:tcPr>
                </a:tc>
                <a:extLst>
                  <a:ext uri="{0D108BD9-81ED-4DB2-BD59-A6C34878D82A}">
                    <a16:rowId xmlns:a16="http://schemas.microsoft.com/office/drawing/2014/main" val="557096008"/>
                  </a:ext>
                </a:extLst>
              </a:tr>
              <a:tr h="36000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TDMA</a:t>
                      </a:r>
                      <a:endParaRPr lang="en-US" sz="1400" b="1" dirty="0"/>
                    </a:p>
                  </a:txBody>
                  <a:tcPr>
                    <a:lnL w="28575" cap="flat" cmpd="sng" algn="ctr">
                      <a:solidFill>
                        <a:srgbClr val="212121"/>
                      </a:solidFill>
                      <a:prstDash val="solid"/>
                      <a:round/>
                      <a:headEnd type="none" w="med" len="med"/>
                      <a:tailEnd type="none" w="med" len="med"/>
                    </a:lnL>
                    <a:lnR w="28575" cap="flat" cmpd="sng" algn="ctr">
                      <a:solidFill>
                        <a:srgbClr val="212121"/>
                      </a:solidFill>
                      <a:prstDash val="solid"/>
                      <a:round/>
                      <a:headEnd type="none" w="med" len="med"/>
                      <a:tailEnd type="none" w="med" len="med"/>
                    </a:lnR>
                    <a:lnT w="28575" cap="flat" cmpd="sng" algn="ctr">
                      <a:solidFill>
                        <a:srgbClr val="212121"/>
                      </a:solidFill>
                      <a:prstDash val="solid"/>
                      <a:round/>
                      <a:headEnd type="none" w="med" len="med"/>
                      <a:tailEnd type="none" w="med" len="med"/>
                    </a:lnT>
                    <a:lnB w="28575" cap="flat" cmpd="sng" algn="ctr">
                      <a:solidFill>
                        <a:srgbClr val="212121"/>
                      </a:solidFill>
                      <a:prstDash val="solid"/>
                      <a:round/>
                      <a:headEnd type="none" w="med" len="med"/>
                      <a:tailEnd type="none" w="med" len="med"/>
                    </a:lnB>
                    <a:lnTlToBr w="12700" cmpd="sng">
                      <a:noFill/>
                      <a:prstDash val="solid"/>
                    </a:lnTlToBr>
                    <a:lnBlToTr w="12700" cmpd="sng">
                      <a:noFill/>
                      <a:prstDash val="solid"/>
                    </a:lnBlToTr>
                    <a:solidFill>
                      <a:srgbClr val="8BC145">
                        <a:lumMod val="20000"/>
                        <a:lumOff val="80000"/>
                      </a:srgbClr>
                    </a:solidFill>
                  </a:tcPr>
                </a:tc>
                <a:extLst>
                  <a:ext uri="{0D108BD9-81ED-4DB2-BD59-A6C34878D82A}">
                    <a16:rowId xmlns:a16="http://schemas.microsoft.com/office/drawing/2014/main" val="3256551014"/>
                  </a:ext>
                </a:extLst>
              </a:tr>
            </a:tbl>
          </a:graphicData>
        </a:graphic>
      </p:graphicFrame>
      <p:graphicFrame>
        <p:nvGraphicFramePr>
          <p:cNvPr id="29" name="Table 28">
            <a:extLst>
              <a:ext uri="{FF2B5EF4-FFF2-40B4-BE49-F238E27FC236}">
                <a16:creationId xmlns:a16="http://schemas.microsoft.com/office/drawing/2014/main" id="{FC771363-D5F2-76D5-18AA-654748DE5E1D}"/>
              </a:ext>
            </a:extLst>
          </p:cNvPr>
          <p:cNvGraphicFramePr>
            <a:graphicFrameLocks noGrp="1"/>
          </p:cNvGraphicFramePr>
          <p:nvPr>
            <p:extLst>
              <p:ext uri="{D42A27DB-BD31-4B8C-83A1-F6EECF244321}">
                <p14:modId xmlns:p14="http://schemas.microsoft.com/office/powerpoint/2010/main" val="307638209"/>
              </p:ext>
            </p:extLst>
          </p:nvPr>
        </p:nvGraphicFramePr>
        <p:xfrm>
          <a:off x="10558041" y="3847311"/>
          <a:ext cx="1143000" cy="2112000"/>
        </p:xfrm>
        <a:graphic>
          <a:graphicData uri="http://schemas.openxmlformats.org/drawingml/2006/table">
            <a:tbl>
              <a:tblPr firstRow="1" bandRow="1"/>
              <a:tblGrid>
                <a:gridCol w="1143000">
                  <a:extLst>
                    <a:ext uri="{9D8B030D-6E8A-4147-A177-3AD203B41FA5}">
                      <a16:colId xmlns:a16="http://schemas.microsoft.com/office/drawing/2014/main" val="2826660745"/>
                    </a:ext>
                  </a:extLst>
                </a:gridCol>
              </a:tblGrid>
              <a:tr h="136800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CM</a:t>
                      </a:r>
                    </a:p>
                    <a:p>
                      <a:pPr algn="ctr"/>
                      <a:endParaRPr lang="en-US" sz="1400" dirty="0"/>
                    </a:p>
                    <a:p>
                      <a:pPr algn="ctr"/>
                      <a:r>
                        <a:rPr lang="en-US" sz="1400" dirty="0"/>
                        <a:t>MM</a:t>
                      </a:r>
                    </a:p>
                    <a:p>
                      <a:pPr algn="ctr"/>
                      <a:endParaRPr lang="en-US" sz="1400" dirty="0"/>
                    </a:p>
                    <a:p>
                      <a:pPr algn="ctr"/>
                      <a:r>
                        <a:rPr lang="en-US" sz="1400" dirty="0"/>
                        <a:t>BSSMAP</a:t>
                      </a:r>
                      <a:endParaRPr lang="en-US" sz="1400" b="1" dirty="0"/>
                    </a:p>
                  </a:txBody>
                  <a:tcPr>
                    <a:lnL w="28575" cap="flat" cmpd="sng" algn="ctr">
                      <a:solidFill>
                        <a:srgbClr val="212121"/>
                      </a:solidFill>
                      <a:prstDash val="solid"/>
                      <a:round/>
                      <a:headEnd type="none" w="med" len="med"/>
                      <a:tailEnd type="none" w="med" len="med"/>
                    </a:lnL>
                    <a:lnR w="28575" cap="flat" cmpd="sng" algn="ctr">
                      <a:solidFill>
                        <a:srgbClr val="212121"/>
                      </a:solidFill>
                      <a:prstDash val="solid"/>
                      <a:round/>
                      <a:headEnd type="none" w="med" len="med"/>
                      <a:tailEnd type="none" w="med" len="med"/>
                    </a:lnR>
                    <a:lnT w="28575" cap="flat" cmpd="sng" algn="ctr">
                      <a:solidFill>
                        <a:srgbClr val="212121"/>
                      </a:solidFill>
                      <a:prstDash val="solid"/>
                      <a:round/>
                      <a:headEnd type="none" w="med" len="med"/>
                      <a:tailEnd type="none" w="med" len="med"/>
                    </a:lnT>
                    <a:lnB w="28575" cap="flat" cmpd="sng" algn="ctr">
                      <a:solidFill>
                        <a:srgbClr val="212121"/>
                      </a:solidFill>
                      <a:prstDash val="solid"/>
                      <a:round/>
                      <a:headEnd type="none" w="med" len="med"/>
                      <a:tailEnd type="none" w="med" len="med"/>
                    </a:lnB>
                    <a:lnTlToBr w="12700" cmpd="sng">
                      <a:noFill/>
                      <a:prstDash val="solid"/>
                    </a:lnTlToBr>
                    <a:lnBlToTr w="12700" cmpd="sng">
                      <a:noFill/>
                      <a:prstDash val="solid"/>
                    </a:lnBlToTr>
                    <a:solidFill>
                      <a:srgbClr val="1D9A78">
                        <a:lumMod val="20000"/>
                        <a:lumOff val="80000"/>
                      </a:srgbClr>
                    </a:solidFill>
                  </a:tcPr>
                </a:tc>
                <a:extLst>
                  <a:ext uri="{0D108BD9-81ED-4DB2-BD59-A6C34878D82A}">
                    <a16:rowId xmlns:a16="http://schemas.microsoft.com/office/drawing/2014/main" val="1214606234"/>
                  </a:ext>
                </a:extLst>
              </a:tr>
              <a:tr h="37200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SCCP</a:t>
                      </a:r>
                      <a:endParaRPr lang="en-US" sz="1400" b="1" dirty="0"/>
                    </a:p>
                  </a:txBody>
                  <a:tcPr>
                    <a:lnL w="28575" cap="flat" cmpd="sng" algn="ctr">
                      <a:solidFill>
                        <a:srgbClr val="212121"/>
                      </a:solidFill>
                      <a:prstDash val="solid"/>
                      <a:round/>
                      <a:headEnd type="none" w="med" len="med"/>
                      <a:tailEnd type="none" w="med" len="med"/>
                    </a:lnL>
                    <a:lnR w="28575" cap="flat" cmpd="sng" algn="ctr">
                      <a:solidFill>
                        <a:srgbClr val="212121"/>
                      </a:solidFill>
                      <a:prstDash val="solid"/>
                      <a:round/>
                      <a:headEnd type="none" w="med" len="med"/>
                      <a:tailEnd type="none" w="med" len="med"/>
                    </a:lnR>
                    <a:lnT w="28575" cap="flat" cmpd="sng" algn="ctr">
                      <a:solidFill>
                        <a:srgbClr val="212121"/>
                      </a:solidFill>
                      <a:prstDash val="solid"/>
                      <a:round/>
                      <a:headEnd type="none" w="med" len="med"/>
                      <a:tailEnd type="none" w="med" len="med"/>
                    </a:lnT>
                    <a:lnB w="28575" cap="flat" cmpd="sng" algn="ctr">
                      <a:solidFill>
                        <a:srgbClr val="212121"/>
                      </a:solidFill>
                      <a:prstDash val="solid"/>
                      <a:round/>
                      <a:headEnd type="none" w="med" len="med"/>
                      <a:tailEnd type="none" w="med" len="med"/>
                    </a:lnB>
                    <a:lnTlToBr w="12700" cmpd="sng">
                      <a:noFill/>
                      <a:prstDash val="solid"/>
                    </a:lnTlToBr>
                    <a:lnBlToTr w="12700" cmpd="sng">
                      <a:noFill/>
                      <a:prstDash val="solid"/>
                    </a:lnBlToTr>
                    <a:solidFill>
                      <a:srgbClr val="1D9A78">
                        <a:lumMod val="20000"/>
                        <a:lumOff val="80000"/>
                      </a:srgbClr>
                    </a:solidFill>
                  </a:tcPr>
                </a:tc>
                <a:extLst>
                  <a:ext uri="{0D108BD9-81ED-4DB2-BD59-A6C34878D82A}">
                    <a16:rowId xmlns:a16="http://schemas.microsoft.com/office/drawing/2014/main" val="557096008"/>
                  </a:ext>
                </a:extLst>
              </a:tr>
              <a:tr h="37200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MTP</a:t>
                      </a:r>
                      <a:endParaRPr lang="en-US" sz="1400" b="1" dirty="0"/>
                    </a:p>
                  </a:txBody>
                  <a:tcPr>
                    <a:lnL w="28575" cap="flat" cmpd="sng" algn="ctr">
                      <a:solidFill>
                        <a:srgbClr val="212121"/>
                      </a:solidFill>
                      <a:prstDash val="solid"/>
                      <a:round/>
                      <a:headEnd type="none" w="med" len="med"/>
                      <a:tailEnd type="none" w="med" len="med"/>
                    </a:lnL>
                    <a:lnR w="28575" cap="flat" cmpd="sng" algn="ctr">
                      <a:solidFill>
                        <a:srgbClr val="212121"/>
                      </a:solidFill>
                      <a:prstDash val="solid"/>
                      <a:round/>
                      <a:headEnd type="none" w="med" len="med"/>
                      <a:tailEnd type="none" w="med" len="med"/>
                    </a:lnR>
                    <a:lnT w="28575" cap="flat" cmpd="sng" algn="ctr">
                      <a:solidFill>
                        <a:srgbClr val="212121"/>
                      </a:solidFill>
                      <a:prstDash val="solid"/>
                      <a:round/>
                      <a:headEnd type="none" w="med" len="med"/>
                      <a:tailEnd type="none" w="med" len="med"/>
                    </a:lnT>
                    <a:lnB w="28575" cap="flat" cmpd="sng" algn="ctr">
                      <a:solidFill>
                        <a:srgbClr val="212121"/>
                      </a:solidFill>
                      <a:prstDash val="solid"/>
                      <a:round/>
                      <a:headEnd type="none" w="med" len="med"/>
                      <a:tailEnd type="none" w="med" len="med"/>
                    </a:lnB>
                    <a:lnTlToBr w="12700" cmpd="sng">
                      <a:noFill/>
                      <a:prstDash val="solid"/>
                    </a:lnTlToBr>
                    <a:lnBlToTr w="12700" cmpd="sng">
                      <a:noFill/>
                      <a:prstDash val="solid"/>
                    </a:lnBlToTr>
                    <a:solidFill>
                      <a:srgbClr val="1D9A78">
                        <a:lumMod val="20000"/>
                        <a:lumOff val="80000"/>
                      </a:srgbClr>
                    </a:solidFill>
                  </a:tcPr>
                </a:tc>
                <a:extLst>
                  <a:ext uri="{0D108BD9-81ED-4DB2-BD59-A6C34878D82A}">
                    <a16:rowId xmlns:a16="http://schemas.microsoft.com/office/drawing/2014/main" val="3256551014"/>
                  </a:ext>
                </a:extLst>
              </a:tr>
            </a:tbl>
          </a:graphicData>
        </a:graphic>
      </p:graphicFrame>
      <p:cxnSp>
        <p:nvCxnSpPr>
          <p:cNvPr id="30" name="Straight Connector 29">
            <a:extLst>
              <a:ext uri="{FF2B5EF4-FFF2-40B4-BE49-F238E27FC236}">
                <a16:creationId xmlns:a16="http://schemas.microsoft.com/office/drawing/2014/main" id="{54BED911-3026-26BB-90F7-CA6B94249ECB}"/>
              </a:ext>
            </a:extLst>
          </p:cNvPr>
          <p:cNvCxnSpPr/>
          <p:nvPr/>
        </p:nvCxnSpPr>
        <p:spPr>
          <a:xfrm>
            <a:off x="10558041" y="4228311"/>
            <a:ext cx="1143000" cy="0"/>
          </a:xfrm>
          <a:prstGeom prst="line">
            <a:avLst/>
          </a:prstGeom>
          <a:noFill/>
          <a:ln w="9525" cap="flat" cmpd="sng" algn="ctr">
            <a:solidFill>
              <a:srgbClr val="909090"/>
            </a:solidFill>
            <a:prstDash val="dash"/>
            <a:miter lim="800000"/>
          </a:ln>
          <a:effectLst/>
        </p:spPr>
      </p:cxnSp>
      <p:cxnSp>
        <p:nvCxnSpPr>
          <p:cNvPr id="31" name="Straight Connector 30">
            <a:extLst>
              <a:ext uri="{FF2B5EF4-FFF2-40B4-BE49-F238E27FC236}">
                <a16:creationId xmlns:a16="http://schemas.microsoft.com/office/drawing/2014/main" id="{F06EBFBE-A463-FCFD-2707-ED837074CDE2}"/>
              </a:ext>
            </a:extLst>
          </p:cNvPr>
          <p:cNvCxnSpPr/>
          <p:nvPr/>
        </p:nvCxnSpPr>
        <p:spPr>
          <a:xfrm>
            <a:off x="10558041" y="4685511"/>
            <a:ext cx="1143000" cy="0"/>
          </a:xfrm>
          <a:prstGeom prst="line">
            <a:avLst/>
          </a:prstGeom>
          <a:noFill/>
          <a:ln w="9525" cap="flat" cmpd="sng" algn="ctr">
            <a:solidFill>
              <a:srgbClr val="909090"/>
            </a:solidFill>
            <a:prstDash val="dash"/>
            <a:miter lim="800000"/>
          </a:ln>
          <a:effectLst/>
        </p:spPr>
      </p:cxnSp>
      <p:graphicFrame>
        <p:nvGraphicFramePr>
          <p:cNvPr id="32" name="Table 31">
            <a:extLst>
              <a:ext uri="{FF2B5EF4-FFF2-40B4-BE49-F238E27FC236}">
                <a16:creationId xmlns:a16="http://schemas.microsoft.com/office/drawing/2014/main" id="{3A8EA91B-E055-500B-8099-5881928344C9}"/>
              </a:ext>
            </a:extLst>
          </p:cNvPr>
          <p:cNvGraphicFramePr>
            <a:graphicFrameLocks noGrp="1"/>
          </p:cNvGraphicFramePr>
          <p:nvPr>
            <p:extLst>
              <p:ext uri="{D42A27DB-BD31-4B8C-83A1-F6EECF244321}">
                <p14:modId xmlns:p14="http://schemas.microsoft.com/office/powerpoint/2010/main" val="2387323562"/>
              </p:ext>
            </p:extLst>
          </p:nvPr>
        </p:nvGraphicFramePr>
        <p:xfrm>
          <a:off x="8500641" y="4879311"/>
          <a:ext cx="1143000" cy="1080000"/>
        </p:xfrm>
        <a:graphic>
          <a:graphicData uri="http://schemas.openxmlformats.org/drawingml/2006/table">
            <a:tbl>
              <a:tblPr firstRow="1" bandRow="1"/>
              <a:tblGrid>
                <a:gridCol w="1143000">
                  <a:extLst>
                    <a:ext uri="{9D8B030D-6E8A-4147-A177-3AD203B41FA5}">
                      <a16:colId xmlns:a16="http://schemas.microsoft.com/office/drawing/2014/main" val="2826660745"/>
                    </a:ext>
                  </a:extLst>
                </a:gridCol>
              </a:tblGrid>
              <a:tr h="36000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BSSMAP</a:t>
                      </a:r>
                    </a:p>
                  </a:txBody>
                  <a:tcPr>
                    <a:lnL w="28575" cap="flat" cmpd="sng" algn="ctr">
                      <a:solidFill>
                        <a:srgbClr val="212121"/>
                      </a:solidFill>
                      <a:prstDash val="solid"/>
                      <a:round/>
                      <a:headEnd type="none" w="med" len="med"/>
                      <a:tailEnd type="none" w="med" len="med"/>
                    </a:lnL>
                    <a:lnR w="28575" cap="flat" cmpd="sng" algn="ctr">
                      <a:solidFill>
                        <a:srgbClr val="212121"/>
                      </a:solidFill>
                      <a:prstDash val="solid"/>
                      <a:round/>
                      <a:headEnd type="none" w="med" len="med"/>
                      <a:tailEnd type="none" w="med" len="med"/>
                    </a:lnR>
                    <a:lnT w="28575" cap="flat" cmpd="sng" algn="ctr">
                      <a:solidFill>
                        <a:srgbClr val="212121"/>
                      </a:solidFill>
                      <a:prstDash val="solid"/>
                      <a:round/>
                      <a:headEnd type="none" w="med" len="med"/>
                      <a:tailEnd type="none" w="med" len="med"/>
                    </a:lnT>
                    <a:lnB w="28575" cap="flat" cmpd="sng" algn="ctr">
                      <a:solidFill>
                        <a:srgbClr val="212121"/>
                      </a:solidFill>
                      <a:prstDash val="solid"/>
                      <a:round/>
                      <a:headEnd type="none" w="med" len="med"/>
                      <a:tailEnd type="none" w="med" len="med"/>
                    </a:lnB>
                    <a:lnTlToBr w="12700" cmpd="sng">
                      <a:noFill/>
                      <a:prstDash val="solid"/>
                    </a:lnTlToBr>
                    <a:lnBlToTr w="12700" cmpd="sng">
                      <a:noFill/>
                      <a:prstDash val="solid"/>
                    </a:lnBlToTr>
                    <a:solidFill>
                      <a:srgbClr val="B84742">
                        <a:lumMod val="20000"/>
                        <a:lumOff val="80000"/>
                      </a:srgbClr>
                    </a:solidFill>
                  </a:tcPr>
                </a:tc>
                <a:extLst>
                  <a:ext uri="{0D108BD9-81ED-4DB2-BD59-A6C34878D82A}">
                    <a16:rowId xmlns:a16="http://schemas.microsoft.com/office/drawing/2014/main" val="1214606234"/>
                  </a:ext>
                </a:extLst>
              </a:tr>
              <a:tr h="36000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SCCP</a:t>
                      </a:r>
                      <a:endParaRPr lang="en-US" sz="1400" b="1" dirty="0"/>
                    </a:p>
                  </a:txBody>
                  <a:tcPr>
                    <a:lnL w="28575" cap="flat" cmpd="sng" algn="ctr">
                      <a:solidFill>
                        <a:srgbClr val="212121"/>
                      </a:solidFill>
                      <a:prstDash val="solid"/>
                      <a:round/>
                      <a:headEnd type="none" w="med" len="med"/>
                      <a:tailEnd type="none" w="med" len="med"/>
                    </a:lnL>
                    <a:lnR w="28575" cap="flat" cmpd="sng" algn="ctr">
                      <a:solidFill>
                        <a:srgbClr val="212121"/>
                      </a:solidFill>
                      <a:prstDash val="solid"/>
                      <a:round/>
                      <a:headEnd type="none" w="med" len="med"/>
                      <a:tailEnd type="none" w="med" len="med"/>
                    </a:lnR>
                    <a:lnT w="28575" cap="flat" cmpd="sng" algn="ctr">
                      <a:solidFill>
                        <a:srgbClr val="212121"/>
                      </a:solidFill>
                      <a:prstDash val="solid"/>
                      <a:round/>
                      <a:headEnd type="none" w="med" len="med"/>
                      <a:tailEnd type="none" w="med" len="med"/>
                    </a:lnT>
                    <a:lnB w="28575" cap="flat" cmpd="sng" algn="ctr">
                      <a:solidFill>
                        <a:srgbClr val="212121"/>
                      </a:solidFill>
                      <a:prstDash val="solid"/>
                      <a:round/>
                      <a:headEnd type="none" w="med" len="med"/>
                      <a:tailEnd type="none" w="med" len="med"/>
                    </a:lnB>
                    <a:lnTlToBr w="12700" cmpd="sng">
                      <a:noFill/>
                      <a:prstDash val="solid"/>
                    </a:lnTlToBr>
                    <a:lnBlToTr w="12700" cmpd="sng">
                      <a:noFill/>
                      <a:prstDash val="solid"/>
                    </a:lnBlToTr>
                    <a:solidFill>
                      <a:srgbClr val="B84742">
                        <a:lumMod val="20000"/>
                        <a:lumOff val="80000"/>
                      </a:srgbClr>
                    </a:solidFill>
                  </a:tcPr>
                </a:tc>
                <a:extLst>
                  <a:ext uri="{0D108BD9-81ED-4DB2-BD59-A6C34878D82A}">
                    <a16:rowId xmlns:a16="http://schemas.microsoft.com/office/drawing/2014/main" val="557096008"/>
                  </a:ext>
                </a:extLst>
              </a:tr>
              <a:tr h="36000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MTP</a:t>
                      </a:r>
                      <a:endParaRPr lang="en-US" sz="1400" b="1" dirty="0"/>
                    </a:p>
                  </a:txBody>
                  <a:tcPr>
                    <a:lnL w="28575" cap="flat" cmpd="sng" algn="ctr">
                      <a:solidFill>
                        <a:srgbClr val="212121"/>
                      </a:solidFill>
                      <a:prstDash val="solid"/>
                      <a:round/>
                      <a:headEnd type="none" w="med" len="med"/>
                      <a:tailEnd type="none" w="med" len="med"/>
                    </a:lnL>
                    <a:lnR w="28575" cap="flat" cmpd="sng" algn="ctr">
                      <a:solidFill>
                        <a:srgbClr val="212121"/>
                      </a:solidFill>
                      <a:prstDash val="solid"/>
                      <a:round/>
                      <a:headEnd type="none" w="med" len="med"/>
                      <a:tailEnd type="none" w="med" len="med"/>
                    </a:lnR>
                    <a:lnT w="28575" cap="flat" cmpd="sng" algn="ctr">
                      <a:solidFill>
                        <a:srgbClr val="212121"/>
                      </a:solidFill>
                      <a:prstDash val="solid"/>
                      <a:round/>
                      <a:headEnd type="none" w="med" len="med"/>
                      <a:tailEnd type="none" w="med" len="med"/>
                    </a:lnT>
                    <a:lnB w="28575" cap="flat" cmpd="sng" algn="ctr">
                      <a:solidFill>
                        <a:srgbClr val="212121"/>
                      </a:solidFill>
                      <a:prstDash val="solid"/>
                      <a:round/>
                      <a:headEnd type="none" w="med" len="med"/>
                      <a:tailEnd type="none" w="med" len="med"/>
                    </a:lnB>
                    <a:lnTlToBr w="12700" cmpd="sng">
                      <a:noFill/>
                      <a:prstDash val="solid"/>
                    </a:lnTlToBr>
                    <a:lnBlToTr w="12700" cmpd="sng">
                      <a:noFill/>
                      <a:prstDash val="solid"/>
                    </a:lnBlToTr>
                    <a:solidFill>
                      <a:srgbClr val="B84742">
                        <a:lumMod val="20000"/>
                        <a:lumOff val="80000"/>
                      </a:srgbClr>
                    </a:solidFill>
                  </a:tcPr>
                </a:tc>
                <a:extLst>
                  <a:ext uri="{0D108BD9-81ED-4DB2-BD59-A6C34878D82A}">
                    <a16:rowId xmlns:a16="http://schemas.microsoft.com/office/drawing/2014/main" val="3256551014"/>
                  </a:ext>
                </a:extLst>
              </a:tr>
            </a:tbl>
          </a:graphicData>
        </a:graphic>
      </p:graphicFrame>
      <p:cxnSp>
        <p:nvCxnSpPr>
          <p:cNvPr id="33" name="Straight Connector 32">
            <a:extLst>
              <a:ext uri="{FF2B5EF4-FFF2-40B4-BE49-F238E27FC236}">
                <a16:creationId xmlns:a16="http://schemas.microsoft.com/office/drawing/2014/main" id="{A0052850-1C16-8430-D099-25DCBDC2AA94}"/>
              </a:ext>
            </a:extLst>
          </p:cNvPr>
          <p:cNvCxnSpPr>
            <a:cxnSpLocks/>
            <a:endCxn id="41" idx="2"/>
          </p:cNvCxnSpPr>
          <p:nvPr/>
        </p:nvCxnSpPr>
        <p:spPr>
          <a:xfrm flipV="1">
            <a:off x="6062241" y="3710966"/>
            <a:ext cx="0" cy="2248346"/>
          </a:xfrm>
          <a:prstGeom prst="line">
            <a:avLst/>
          </a:prstGeom>
          <a:noFill/>
          <a:ln w="6350" cap="flat" cmpd="sng" algn="ctr">
            <a:solidFill>
              <a:srgbClr val="909090"/>
            </a:solidFill>
            <a:prstDash val="dash"/>
            <a:miter lim="800000"/>
          </a:ln>
          <a:effectLst/>
        </p:spPr>
      </p:cxnSp>
      <p:cxnSp>
        <p:nvCxnSpPr>
          <p:cNvPr id="34" name="Straight Connector 33">
            <a:extLst>
              <a:ext uri="{FF2B5EF4-FFF2-40B4-BE49-F238E27FC236}">
                <a16:creationId xmlns:a16="http://schemas.microsoft.com/office/drawing/2014/main" id="{CC7947D2-C950-A125-0C1C-BB5EDC214098}"/>
              </a:ext>
            </a:extLst>
          </p:cNvPr>
          <p:cNvCxnSpPr>
            <a:cxnSpLocks/>
            <a:endCxn id="42" idx="2"/>
          </p:cNvCxnSpPr>
          <p:nvPr/>
        </p:nvCxnSpPr>
        <p:spPr>
          <a:xfrm flipV="1">
            <a:off x="10024641" y="3710966"/>
            <a:ext cx="0" cy="2248346"/>
          </a:xfrm>
          <a:prstGeom prst="line">
            <a:avLst/>
          </a:prstGeom>
          <a:noFill/>
          <a:ln w="6350" cap="flat" cmpd="sng" algn="ctr">
            <a:solidFill>
              <a:srgbClr val="909090"/>
            </a:solidFill>
            <a:prstDash val="dash"/>
            <a:miter lim="800000"/>
          </a:ln>
          <a:effectLst/>
        </p:spPr>
      </p:cxnSp>
      <p:cxnSp>
        <p:nvCxnSpPr>
          <p:cNvPr id="35" name="Straight Connector 34">
            <a:extLst>
              <a:ext uri="{FF2B5EF4-FFF2-40B4-BE49-F238E27FC236}">
                <a16:creationId xmlns:a16="http://schemas.microsoft.com/office/drawing/2014/main" id="{19227F33-64D2-BDC0-33AC-4823CF40694C}"/>
              </a:ext>
            </a:extLst>
          </p:cNvPr>
          <p:cNvCxnSpPr>
            <a:cxnSpLocks/>
          </p:cNvCxnSpPr>
          <p:nvPr/>
        </p:nvCxnSpPr>
        <p:spPr>
          <a:xfrm flipV="1">
            <a:off x="8043441" y="4685511"/>
            <a:ext cx="0" cy="1273800"/>
          </a:xfrm>
          <a:prstGeom prst="line">
            <a:avLst/>
          </a:prstGeom>
          <a:noFill/>
          <a:ln w="6350" cap="flat" cmpd="sng" algn="ctr">
            <a:solidFill>
              <a:srgbClr val="909090"/>
            </a:solidFill>
            <a:prstDash val="dash"/>
            <a:miter lim="800000"/>
          </a:ln>
          <a:effectLst/>
        </p:spPr>
      </p:cxnSp>
      <p:sp>
        <p:nvSpPr>
          <p:cNvPr id="36" name="TextBox 35">
            <a:extLst>
              <a:ext uri="{FF2B5EF4-FFF2-40B4-BE49-F238E27FC236}">
                <a16:creationId xmlns:a16="http://schemas.microsoft.com/office/drawing/2014/main" id="{A3E67E27-BABD-7109-4702-B715936F45C4}"/>
              </a:ext>
            </a:extLst>
          </p:cNvPr>
          <p:cNvSpPr txBox="1"/>
          <p:nvPr/>
        </p:nvSpPr>
        <p:spPr>
          <a:xfrm>
            <a:off x="4462041" y="6018633"/>
            <a:ext cx="1600200" cy="338554"/>
          </a:xfrm>
          <a:prstGeom prst="rect">
            <a:avLst/>
          </a:prstGeom>
          <a:noFill/>
        </p:spPr>
        <p:txBody>
          <a:bodyPr wrap="square" rtlCol="0">
            <a:spAutoFit/>
          </a:bodyPr>
          <a:lstStyle/>
          <a:p>
            <a:pPr>
              <a:buClrTx/>
              <a:buFontTx/>
              <a:buNone/>
            </a:pPr>
            <a:r>
              <a:rPr lang="en-US" sz="1600" b="1" kern="1200" dirty="0">
                <a:solidFill>
                  <a:srgbClr val="212121"/>
                </a:solidFill>
                <a:latin typeface="Roboto Condensed"/>
                <a:ea typeface="+mn-ea"/>
                <a:cs typeface="+mn-cs"/>
              </a:rPr>
              <a:t>Mobile Station</a:t>
            </a:r>
          </a:p>
        </p:txBody>
      </p:sp>
      <p:sp>
        <p:nvSpPr>
          <p:cNvPr id="37" name="TextBox 36">
            <a:extLst>
              <a:ext uri="{FF2B5EF4-FFF2-40B4-BE49-F238E27FC236}">
                <a16:creationId xmlns:a16="http://schemas.microsoft.com/office/drawing/2014/main" id="{0523E11E-6F96-8A73-2135-478266CD3B63}"/>
              </a:ext>
            </a:extLst>
          </p:cNvPr>
          <p:cNvSpPr txBox="1"/>
          <p:nvPr/>
        </p:nvSpPr>
        <p:spPr>
          <a:xfrm>
            <a:off x="6214641" y="6018633"/>
            <a:ext cx="1600200" cy="338554"/>
          </a:xfrm>
          <a:prstGeom prst="rect">
            <a:avLst/>
          </a:prstGeom>
          <a:noFill/>
        </p:spPr>
        <p:txBody>
          <a:bodyPr wrap="square" rtlCol="0">
            <a:spAutoFit/>
          </a:bodyPr>
          <a:lstStyle/>
          <a:p>
            <a:pPr algn="ctr">
              <a:buClrTx/>
              <a:buFontTx/>
              <a:buNone/>
            </a:pPr>
            <a:r>
              <a:rPr lang="en-US" sz="1600" b="1" kern="1200" dirty="0">
                <a:solidFill>
                  <a:srgbClr val="212121"/>
                </a:solidFill>
                <a:latin typeface="Roboto Condensed"/>
                <a:ea typeface="+mn-ea"/>
                <a:cs typeface="+mn-cs"/>
              </a:rPr>
              <a:t>BTS</a:t>
            </a:r>
          </a:p>
        </p:txBody>
      </p:sp>
      <p:sp>
        <p:nvSpPr>
          <p:cNvPr id="38" name="TextBox 37">
            <a:extLst>
              <a:ext uri="{FF2B5EF4-FFF2-40B4-BE49-F238E27FC236}">
                <a16:creationId xmlns:a16="http://schemas.microsoft.com/office/drawing/2014/main" id="{98B539B7-A0B3-8FE5-7A88-9F604E1C4419}"/>
              </a:ext>
            </a:extLst>
          </p:cNvPr>
          <p:cNvSpPr txBox="1"/>
          <p:nvPr/>
        </p:nvSpPr>
        <p:spPr>
          <a:xfrm>
            <a:off x="8272041" y="6018633"/>
            <a:ext cx="1600200" cy="338554"/>
          </a:xfrm>
          <a:prstGeom prst="rect">
            <a:avLst/>
          </a:prstGeom>
          <a:noFill/>
        </p:spPr>
        <p:txBody>
          <a:bodyPr wrap="square" rtlCol="0">
            <a:spAutoFit/>
          </a:bodyPr>
          <a:lstStyle/>
          <a:p>
            <a:pPr algn="ctr">
              <a:buClrTx/>
              <a:buFontTx/>
              <a:buNone/>
            </a:pPr>
            <a:r>
              <a:rPr lang="en-US" sz="1600" b="1" kern="1200" dirty="0">
                <a:solidFill>
                  <a:srgbClr val="212121"/>
                </a:solidFill>
                <a:latin typeface="Roboto Condensed"/>
                <a:ea typeface="+mn-ea"/>
                <a:cs typeface="+mn-cs"/>
              </a:rPr>
              <a:t>BSC</a:t>
            </a:r>
          </a:p>
        </p:txBody>
      </p:sp>
      <p:sp>
        <p:nvSpPr>
          <p:cNvPr id="39" name="TextBox 38">
            <a:extLst>
              <a:ext uri="{FF2B5EF4-FFF2-40B4-BE49-F238E27FC236}">
                <a16:creationId xmlns:a16="http://schemas.microsoft.com/office/drawing/2014/main" id="{FBD91C78-4A77-BB6D-8023-D371A33F032B}"/>
              </a:ext>
            </a:extLst>
          </p:cNvPr>
          <p:cNvSpPr txBox="1"/>
          <p:nvPr/>
        </p:nvSpPr>
        <p:spPr>
          <a:xfrm>
            <a:off x="10329441" y="6018633"/>
            <a:ext cx="1600200" cy="338554"/>
          </a:xfrm>
          <a:prstGeom prst="rect">
            <a:avLst/>
          </a:prstGeom>
          <a:noFill/>
        </p:spPr>
        <p:txBody>
          <a:bodyPr wrap="square" rtlCol="0">
            <a:spAutoFit/>
          </a:bodyPr>
          <a:lstStyle/>
          <a:p>
            <a:pPr algn="ctr">
              <a:buClrTx/>
              <a:buFontTx/>
              <a:buNone/>
            </a:pPr>
            <a:r>
              <a:rPr lang="en-US" sz="1600" b="1" kern="1200" dirty="0">
                <a:solidFill>
                  <a:srgbClr val="212121"/>
                </a:solidFill>
                <a:latin typeface="Roboto Condensed"/>
                <a:ea typeface="+mn-ea"/>
                <a:cs typeface="+mn-cs"/>
              </a:rPr>
              <a:t>MSC</a:t>
            </a:r>
          </a:p>
        </p:txBody>
      </p:sp>
      <p:sp>
        <p:nvSpPr>
          <p:cNvPr id="40" name="TextBox 39">
            <a:extLst>
              <a:ext uri="{FF2B5EF4-FFF2-40B4-BE49-F238E27FC236}">
                <a16:creationId xmlns:a16="http://schemas.microsoft.com/office/drawing/2014/main" id="{16301B90-B9FC-FDC5-6688-CC4E7A64C186}"/>
              </a:ext>
            </a:extLst>
          </p:cNvPr>
          <p:cNvSpPr txBox="1"/>
          <p:nvPr/>
        </p:nvSpPr>
        <p:spPr>
          <a:xfrm>
            <a:off x="7257855" y="4363761"/>
            <a:ext cx="1600200" cy="338554"/>
          </a:xfrm>
          <a:prstGeom prst="rect">
            <a:avLst/>
          </a:prstGeom>
          <a:noFill/>
        </p:spPr>
        <p:txBody>
          <a:bodyPr wrap="square" rtlCol="0">
            <a:spAutoFit/>
          </a:bodyPr>
          <a:lstStyle/>
          <a:p>
            <a:pPr algn="ctr">
              <a:buClrTx/>
              <a:buFontTx/>
              <a:buNone/>
            </a:pPr>
            <a:r>
              <a:rPr lang="en-US" sz="1600" kern="1200" dirty="0" err="1">
                <a:solidFill>
                  <a:srgbClr val="212121"/>
                </a:solidFill>
                <a:latin typeface="Roboto Condensed"/>
                <a:ea typeface="+mn-ea"/>
                <a:cs typeface="+mn-cs"/>
              </a:rPr>
              <a:t>Abis</a:t>
            </a:r>
            <a:endParaRPr lang="en-US" sz="1600" kern="1200" dirty="0">
              <a:solidFill>
                <a:srgbClr val="212121"/>
              </a:solidFill>
              <a:latin typeface="Roboto Condensed"/>
              <a:ea typeface="+mn-ea"/>
              <a:cs typeface="+mn-cs"/>
            </a:endParaRPr>
          </a:p>
        </p:txBody>
      </p:sp>
      <p:sp>
        <p:nvSpPr>
          <p:cNvPr id="41" name="TextBox 40">
            <a:extLst>
              <a:ext uri="{FF2B5EF4-FFF2-40B4-BE49-F238E27FC236}">
                <a16:creationId xmlns:a16="http://schemas.microsoft.com/office/drawing/2014/main" id="{1583318D-0055-ED8F-E7DF-320CC686E3F6}"/>
              </a:ext>
            </a:extLst>
          </p:cNvPr>
          <p:cNvSpPr txBox="1"/>
          <p:nvPr/>
        </p:nvSpPr>
        <p:spPr>
          <a:xfrm>
            <a:off x="5262141" y="3372412"/>
            <a:ext cx="1600200" cy="338554"/>
          </a:xfrm>
          <a:prstGeom prst="rect">
            <a:avLst/>
          </a:prstGeom>
          <a:noFill/>
        </p:spPr>
        <p:txBody>
          <a:bodyPr wrap="square" rtlCol="0">
            <a:spAutoFit/>
          </a:bodyPr>
          <a:lstStyle/>
          <a:p>
            <a:pPr algn="ctr">
              <a:buClrTx/>
              <a:buFontTx/>
              <a:buNone/>
            </a:pPr>
            <a:r>
              <a:rPr lang="en-US" sz="1600" kern="1200" dirty="0">
                <a:solidFill>
                  <a:srgbClr val="212121"/>
                </a:solidFill>
                <a:latin typeface="Roboto Condensed"/>
                <a:ea typeface="+mn-ea"/>
                <a:cs typeface="+mn-cs"/>
              </a:rPr>
              <a:t>Um</a:t>
            </a:r>
          </a:p>
        </p:txBody>
      </p:sp>
      <p:sp>
        <p:nvSpPr>
          <p:cNvPr id="42" name="TextBox 41">
            <a:extLst>
              <a:ext uri="{FF2B5EF4-FFF2-40B4-BE49-F238E27FC236}">
                <a16:creationId xmlns:a16="http://schemas.microsoft.com/office/drawing/2014/main" id="{3A463E80-ACDB-517E-1C79-DBADFD7BA8A5}"/>
              </a:ext>
            </a:extLst>
          </p:cNvPr>
          <p:cNvSpPr txBox="1"/>
          <p:nvPr/>
        </p:nvSpPr>
        <p:spPr>
          <a:xfrm>
            <a:off x="9224541" y="3372412"/>
            <a:ext cx="1600200" cy="338554"/>
          </a:xfrm>
          <a:prstGeom prst="rect">
            <a:avLst/>
          </a:prstGeom>
          <a:noFill/>
        </p:spPr>
        <p:txBody>
          <a:bodyPr wrap="square" rtlCol="0">
            <a:spAutoFit/>
          </a:bodyPr>
          <a:lstStyle/>
          <a:p>
            <a:pPr algn="ctr">
              <a:buClrTx/>
              <a:buFontTx/>
              <a:buNone/>
            </a:pPr>
            <a:r>
              <a:rPr lang="en-US" sz="1600" kern="1200" dirty="0">
                <a:solidFill>
                  <a:srgbClr val="212121"/>
                </a:solidFill>
                <a:latin typeface="Roboto Condensed"/>
                <a:ea typeface="+mn-ea"/>
                <a:cs typeface="+mn-cs"/>
              </a:rPr>
              <a:t>A</a:t>
            </a:r>
          </a:p>
        </p:txBody>
      </p:sp>
      <p:sp>
        <p:nvSpPr>
          <p:cNvPr id="43" name="TextBox 42">
            <a:extLst>
              <a:ext uri="{FF2B5EF4-FFF2-40B4-BE49-F238E27FC236}">
                <a16:creationId xmlns:a16="http://schemas.microsoft.com/office/drawing/2014/main" id="{B265A35E-CADA-A25E-D95E-A91194080238}"/>
              </a:ext>
            </a:extLst>
          </p:cNvPr>
          <p:cNvSpPr txBox="1"/>
          <p:nvPr/>
        </p:nvSpPr>
        <p:spPr>
          <a:xfrm>
            <a:off x="3738140" y="4239967"/>
            <a:ext cx="937077" cy="584775"/>
          </a:xfrm>
          <a:prstGeom prst="rect">
            <a:avLst/>
          </a:prstGeom>
          <a:noFill/>
        </p:spPr>
        <p:txBody>
          <a:bodyPr wrap="square" rtlCol="0">
            <a:spAutoFit/>
          </a:bodyPr>
          <a:lstStyle/>
          <a:p>
            <a:pPr algn="ctr">
              <a:buClrTx/>
              <a:buFontTx/>
              <a:buNone/>
            </a:pPr>
            <a:r>
              <a:rPr lang="en-US" sz="1600" kern="1200" dirty="0">
                <a:solidFill>
                  <a:srgbClr val="212121"/>
                </a:solidFill>
                <a:latin typeface="Roboto Condensed"/>
                <a:ea typeface="+mn-ea"/>
                <a:cs typeface="+mn-cs"/>
              </a:rPr>
              <a:t>GSM </a:t>
            </a:r>
          </a:p>
          <a:p>
            <a:pPr algn="ctr">
              <a:buClrTx/>
              <a:buFontTx/>
              <a:buNone/>
            </a:pPr>
            <a:r>
              <a:rPr lang="en-US" sz="1600" kern="1200" dirty="0">
                <a:solidFill>
                  <a:srgbClr val="212121"/>
                </a:solidFill>
                <a:latin typeface="Roboto Condensed"/>
                <a:ea typeface="+mn-ea"/>
                <a:cs typeface="+mn-cs"/>
              </a:rPr>
              <a:t>Layer 3</a:t>
            </a:r>
          </a:p>
        </p:txBody>
      </p:sp>
      <p:sp>
        <p:nvSpPr>
          <p:cNvPr id="44" name="TextBox 43">
            <a:extLst>
              <a:ext uri="{FF2B5EF4-FFF2-40B4-BE49-F238E27FC236}">
                <a16:creationId xmlns:a16="http://schemas.microsoft.com/office/drawing/2014/main" id="{FD22568D-1DE0-399A-635C-FDA4028AB991}"/>
              </a:ext>
            </a:extLst>
          </p:cNvPr>
          <p:cNvSpPr txBox="1"/>
          <p:nvPr/>
        </p:nvSpPr>
        <p:spPr>
          <a:xfrm>
            <a:off x="3745853" y="5261357"/>
            <a:ext cx="937077" cy="338554"/>
          </a:xfrm>
          <a:prstGeom prst="rect">
            <a:avLst/>
          </a:prstGeom>
          <a:noFill/>
        </p:spPr>
        <p:txBody>
          <a:bodyPr wrap="square" rtlCol="0">
            <a:spAutoFit/>
          </a:bodyPr>
          <a:lstStyle/>
          <a:p>
            <a:pPr algn="ctr">
              <a:buClrTx/>
              <a:buFontTx/>
              <a:buNone/>
            </a:pPr>
            <a:r>
              <a:rPr lang="en-US" sz="1600" kern="1200" dirty="0">
                <a:solidFill>
                  <a:srgbClr val="212121"/>
                </a:solidFill>
                <a:latin typeface="Roboto Condensed"/>
                <a:ea typeface="+mn-ea"/>
                <a:cs typeface="+mn-cs"/>
              </a:rPr>
              <a:t> Layer 2</a:t>
            </a:r>
          </a:p>
        </p:txBody>
      </p:sp>
      <p:sp>
        <p:nvSpPr>
          <p:cNvPr id="45" name="TextBox 44">
            <a:extLst>
              <a:ext uri="{FF2B5EF4-FFF2-40B4-BE49-F238E27FC236}">
                <a16:creationId xmlns:a16="http://schemas.microsoft.com/office/drawing/2014/main" id="{BDBFE486-4D9D-8DAE-B018-1909D296C78E}"/>
              </a:ext>
            </a:extLst>
          </p:cNvPr>
          <p:cNvSpPr txBox="1"/>
          <p:nvPr/>
        </p:nvSpPr>
        <p:spPr>
          <a:xfrm>
            <a:off x="3738140" y="5624658"/>
            <a:ext cx="937077" cy="338554"/>
          </a:xfrm>
          <a:prstGeom prst="rect">
            <a:avLst/>
          </a:prstGeom>
          <a:noFill/>
        </p:spPr>
        <p:txBody>
          <a:bodyPr wrap="square" rtlCol="0">
            <a:spAutoFit/>
          </a:bodyPr>
          <a:lstStyle/>
          <a:p>
            <a:pPr algn="ctr">
              <a:buClrTx/>
              <a:buFontTx/>
              <a:buNone/>
            </a:pPr>
            <a:r>
              <a:rPr lang="en-US" sz="1600" kern="1200" dirty="0">
                <a:solidFill>
                  <a:srgbClr val="212121"/>
                </a:solidFill>
                <a:latin typeface="Roboto Condensed"/>
                <a:ea typeface="+mn-ea"/>
                <a:cs typeface="+mn-cs"/>
              </a:rPr>
              <a:t> Layer 1</a:t>
            </a:r>
          </a:p>
        </p:txBody>
      </p:sp>
    </p:spTree>
    <p:extLst>
      <p:ext uri="{BB962C8B-B14F-4D97-AF65-F5344CB8AC3E}">
        <p14:creationId xmlns:p14="http://schemas.microsoft.com/office/powerpoint/2010/main" val="424322494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r>
              <a:rPr lang="en-US" sz="3067" dirty="0">
                <a:solidFill>
                  <a:srgbClr val="00A4B6"/>
                </a:solidFill>
                <a:latin typeface="Cambria" panose="02040503050406030204" pitchFamily="18" charset="0"/>
                <a:ea typeface="Cambria" panose="02040503050406030204" pitchFamily="18" charset="0"/>
                <a:cs typeface="Proxima Nova"/>
                <a:sym typeface="Proxima Nova"/>
              </a:rPr>
              <a:t>Network Aspect in GSM: Signaling Protocol Structure</a:t>
            </a:r>
          </a:p>
        </p:txBody>
      </p:sp>
      <p:sp>
        <p:nvSpPr>
          <p:cNvPr id="24" name="Content Placeholder 24">
            <a:extLst>
              <a:ext uri="{FF2B5EF4-FFF2-40B4-BE49-F238E27FC236}">
                <a16:creationId xmlns:a16="http://schemas.microsoft.com/office/drawing/2014/main" id="{C18B0AA1-AD3D-1AA6-F565-42B40D2C7FBB}"/>
              </a:ext>
            </a:extLst>
          </p:cNvPr>
          <p:cNvSpPr txBox="1">
            <a:spLocks/>
          </p:cNvSpPr>
          <p:nvPr/>
        </p:nvSpPr>
        <p:spPr>
          <a:xfrm>
            <a:off x="141340" y="914244"/>
            <a:ext cx="11929641" cy="5590565"/>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rgbClr val="5430AA"/>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5430AA"/>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5430AA"/>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5430AA"/>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5430AA"/>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None/>
              <a:tabLst/>
              <a:defRPr/>
            </a:pPr>
            <a:r>
              <a:rPr kumimoji="0" lang="en-IN" sz="2200" b="1"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BSC Protocols: </a:t>
            </a:r>
            <a:r>
              <a:rPr kumimoji="0" lang="en-IN" sz="22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Uses a different set of protocols after receiving the data from </a:t>
            </a:r>
            <a:r>
              <a:rPr kumimoji="0" lang="en-IN" sz="22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BTS</a:t>
            </a:r>
            <a:r>
              <a:rPr kumimoji="0" lang="en-IN" sz="22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a:t>
            </a:r>
            <a:endParaRPr kumimoji="0" lang="en-IN" sz="2200" b="1"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endParaRPr>
          </a:p>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r>
              <a:rPr kumimoji="0" lang="en-IN" sz="2200" b="1" i="0" u="none" strike="noStrike" kern="1200" cap="none" spc="0" normalizeH="0" baseline="0" noProof="0" dirty="0" err="1">
                <a:ln>
                  <a:noFill/>
                </a:ln>
                <a:solidFill>
                  <a:srgbClr val="212121"/>
                </a:solidFill>
                <a:effectLst/>
                <a:uLnTx/>
                <a:uFillTx/>
                <a:latin typeface="Cambria" panose="02040503050406030204" pitchFamily="18" charset="0"/>
                <a:ea typeface="Cambria" panose="02040503050406030204" pitchFamily="18" charset="0"/>
              </a:rPr>
              <a:t>Abis</a:t>
            </a:r>
            <a:r>
              <a:rPr kumimoji="0" lang="en-IN" sz="2200" b="1"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interface</a:t>
            </a:r>
            <a:r>
              <a:rPr kumimoji="0" lang="en-IN" sz="22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Used </a:t>
            </a:r>
            <a:r>
              <a:rPr kumimoji="0" lang="en-IN" sz="22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between</a:t>
            </a:r>
            <a:r>
              <a:rPr kumimoji="0" lang="en-IN" sz="22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the </a:t>
            </a:r>
            <a:r>
              <a:rPr kumimoji="0" lang="en-IN" sz="22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BTS</a:t>
            </a:r>
            <a:r>
              <a:rPr kumimoji="0" lang="en-IN" sz="22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and </a:t>
            </a:r>
            <a:r>
              <a:rPr kumimoji="0" lang="en-IN" sz="22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BSC</a:t>
            </a:r>
            <a:r>
              <a:rPr kumimoji="0" lang="en-IN" sz="22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a:t>
            </a:r>
          </a:p>
          <a:p>
            <a:pPr marL="809625" marR="0" lvl="1" indent="-352425" algn="just" defTabSz="914400" rtl="0" eaLnBrk="1" fontAlgn="auto" latinLnBrk="0" hangingPunct="1">
              <a:lnSpc>
                <a:spcPct val="90000"/>
              </a:lnSpc>
              <a:spcBef>
                <a:spcPts val="500"/>
              </a:spcBef>
              <a:spcAft>
                <a:spcPts val="0"/>
              </a:spcAft>
              <a:buClr>
                <a:srgbClr val="5430AA"/>
              </a:buClr>
              <a:buSzTx/>
              <a:buFont typeface="Wingdings 3" panose="05040102010807070707" pitchFamily="18" charset="2"/>
              <a:buChar char=""/>
              <a:tabLst/>
              <a:defRPr/>
            </a:pPr>
            <a:r>
              <a:rPr kumimoji="0" lang="en-IN" sz="22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Allows control of the radio </a:t>
            </a:r>
            <a:r>
              <a:rPr kumimoji="0" lang="en-IN" sz="22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equipment</a:t>
            </a:r>
            <a:r>
              <a:rPr kumimoji="0" lang="en-IN" sz="22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and radio </a:t>
            </a:r>
            <a:r>
              <a:rPr kumimoji="0" lang="en-IN" sz="22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frequency</a:t>
            </a:r>
            <a:r>
              <a:rPr kumimoji="0" lang="en-IN" sz="22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allocation in the </a:t>
            </a:r>
            <a:r>
              <a:rPr kumimoji="0" lang="en-IN" sz="22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BTS</a:t>
            </a:r>
            <a:r>
              <a:rPr kumimoji="0" lang="en-IN" sz="22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a:t>
            </a:r>
          </a:p>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r>
              <a:rPr kumimoji="0" lang="en-IN" sz="2200" b="1"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BSSMAP: </a:t>
            </a:r>
            <a:r>
              <a:rPr kumimoji="0" lang="fr-FR" sz="22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Base Station System Management Application Part</a:t>
            </a:r>
          </a:p>
          <a:p>
            <a:pPr marL="809625" marR="0" lvl="1" indent="-352425" algn="just" defTabSz="914400" rtl="0" eaLnBrk="1" fontAlgn="auto" latinLnBrk="0" hangingPunct="1">
              <a:lnSpc>
                <a:spcPct val="90000"/>
              </a:lnSpc>
              <a:spcBef>
                <a:spcPts val="500"/>
              </a:spcBef>
              <a:spcAft>
                <a:spcPts val="0"/>
              </a:spcAft>
              <a:buClr>
                <a:srgbClr val="5430AA"/>
              </a:buClr>
              <a:buSzTx/>
              <a:buFont typeface="Wingdings 3" panose="05040102010807070707" pitchFamily="18" charset="2"/>
              <a:buChar char=""/>
              <a:tabLst/>
              <a:defRPr/>
            </a:pPr>
            <a:r>
              <a:rPr kumimoji="0" lang="en-IN" sz="22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Designed for </a:t>
            </a:r>
            <a:r>
              <a:rPr kumimoji="0" lang="en-IN" sz="22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signalling</a:t>
            </a:r>
            <a:r>
              <a:rPr kumimoji="0" lang="en-IN" sz="22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over the </a:t>
            </a:r>
            <a:r>
              <a:rPr kumimoji="0" lang="en-IN" sz="22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A interface</a:t>
            </a:r>
          </a:p>
          <a:p>
            <a:pPr marL="809625" marR="0" lvl="1" indent="-352425" algn="just" defTabSz="914400" rtl="0" eaLnBrk="1" fontAlgn="auto" latinLnBrk="0" hangingPunct="1">
              <a:lnSpc>
                <a:spcPct val="90000"/>
              </a:lnSpc>
              <a:spcBef>
                <a:spcPts val="500"/>
              </a:spcBef>
              <a:spcAft>
                <a:spcPts val="0"/>
              </a:spcAft>
              <a:buClr>
                <a:srgbClr val="5430AA"/>
              </a:buClr>
              <a:buSzTx/>
              <a:buFont typeface="Wingdings 3" panose="05040102010807070707" pitchFamily="18" charset="2"/>
              <a:buChar char=""/>
              <a:tabLst/>
              <a:defRPr/>
            </a:pPr>
            <a:r>
              <a:rPr kumimoji="0" lang="en-IN" sz="22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Supports</a:t>
            </a:r>
            <a:r>
              <a:rPr kumimoji="0" lang="en-IN" sz="22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both </a:t>
            </a:r>
            <a:r>
              <a:rPr kumimoji="0" lang="en-IN" sz="22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connectionless</a:t>
            </a:r>
            <a:r>
              <a:rPr kumimoji="0" lang="en-IN" sz="22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and </a:t>
            </a:r>
            <a:r>
              <a:rPr kumimoji="0" lang="en-IN" sz="22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connection-oriented </a:t>
            </a:r>
            <a:r>
              <a:rPr kumimoji="0" lang="en-IN" sz="22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services provided by the </a:t>
            </a:r>
            <a:r>
              <a:rPr kumimoji="0" lang="en-IN" sz="22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SCCP</a:t>
            </a:r>
          </a:p>
          <a:p>
            <a:pPr marL="809625" marR="0" lvl="1" indent="-352425" algn="just" defTabSz="914400" rtl="0" eaLnBrk="1" fontAlgn="auto" latinLnBrk="0" hangingPunct="1">
              <a:lnSpc>
                <a:spcPct val="90000"/>
              </a:lnSpc>
              <a:spcBef>
                <a:spcPts val="500"/>
              </a:spcBef>
              <a:spcAft>
                <a:spcPts val="0"/>
              </a:spcAft>
              <a:buClr>
                <a:srgbClr val="5430AA"/>
              </a:buClr>
              <a:buSzTx/>
              <a:buFont typeface="Wingdings 3" panose="05040102010807070707" pitchFamily="18" charset="2"/>
              <a:buChar char=""/>
              <a:tabLst/>
              <a:defRPr/>
            </a:pPr>
            <a:r>
              <a:rPr kumimoji="0" lang="en-IN" sz="22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Supports</a:t>
            </a:r>
            <a:r>
              <a:rPr kumimoji="0" lang="en-IN" sz="22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message transfer between the </a:t>
            </a:r>
            <a:r>
              <a:rPr kumimoji="0" lang="en-IN" sz="22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MSC</a:t>
            </a:r>
            <a:r>
              <a:rPr kumimoji="0" lang="en-IN" sz="22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and the </a:t>
            </a:r>
            <a:r>
              <a:rPr kumimoji="0" lang="en-IN" sz="22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MS</a:t>
            </a:r>
            <a:endParaRPr kumimoji="0" lang="fr-FR" sz="22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endParaRPr>
          </a:p>
        </p:txBody>
      </p:sp>
      <p:graphicFrame>
        <p:nvGraphicFramePr>
          <p:cNvPr id="25" name="Table 24">
            <a:extLst>
              <a:ext uri="{FF2B5EF4-FFF2-40B4-BE49-F238E27FC236}">
                <a16:creationId xmlns:a16="http://schemas.microsoft.com/office/drawing/2014/main" id="{85049787-AE03-AE37-EA15-12E7D7B9D884}"/>
              </a:ext>
            </a:extLst>
          </p:cNvPr>
          <p:cNvGraphicFramePr>
            <a:graphicFrameLocks noGrp="1"/>
          </p:cNvGraphicFramePr>
          <p:nvPr>
            <p:extLst>
              <p:ext uri="{D42A27DB-BD31-4B8C-83A1-F6EECF244321}">
                <p14:modId xmlns:p14="http://schemas.microsoft.com/office/powerpoint/2010/main" val="3596048199"/>
              </p:ext>
            </p:extLst>
          </p:nvPr>
        </p:nvGraphicFramePr>
        <p:xfrm>
          <a:off x="4614441" y="4055857"/>
          <a:ext cx="1143000" cy="2112000"/>
        </p:xfrm>
        <a:graphic>
          <a:graphicData uri="http://schemas.openxmlformats.org/drawingml/2006/table">
            <a:tbl>
              <a:tblPr firstRow="1" bandRow="1"/>
              <a:tblGrid>
                <a:gridCol w="1143000">
                  <a:extLst>
                    <a:ext uri="{9D8B030D-6E8A-4147-A177-3AD203B41FA5}">
                      <a16:colId xmlns:a16="http://schemas.microsoft.com/office/drawing/2014/main" val="2826660745"/>
                    </a:ext>
                  </a:extLst>
                </a:gridCol>
              </a:tblGrid>
              <a:tr h="136800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CM</a:t>
                      </a:r>
                    </a:p>
                    <a:p>
                      <a:pPr algn="ctr"/>
                      <a:endParaRPr lang="en-US" sz="1400" dirty="0"/>
                    </a:p>
                    <a:p>
                      <a:pPr algn="ctr"/>
                      <a:r>
                        <a:rPr lang="en-US" sz="1400" dirty="0"/>
                        <a:t>MM</a:t>
                      </a:r>
                    </a:p>
                    <a:p>
                      <a:pPr algn="ctr"/>
                      <a:endParaRPr lang="en-US" sz="1400" dirty="0"/>
                    </a:p>
                    <a:p>
                      <a:pPr algn="ctr"/>
                      <a:r>
                        <a:rPr lang="en-US" sz="1400" dirty="0"/>
                        <a:t>RR</a:t>
                      </a:r>
                      <a:endParaRPr lang="en-US" sz="1400" b="1" dirty="0"/>
                    </a:p>
                  </a:txBody>
                  <a:tcPr>
                    <a:lnL w="28575" cap="flat" cmpd="sng" algn="ctr">
                      <a:solidFill>
                        <a:srgbClr val="212121"/>
                      </a:solidFill>
                      <a:prstDash val="solid"/>
                      <a:round/>
                      <a:headEnd type="none" w="med" len="med"/>
                      <a:tailEnd type="none" w="med" len="med"/>
                    </a:lnL>
                    <a:lnR w="28575" cap="flat" cmpd="sng" algn="ctr">
                      <a:solidFill>
                        <a:srgbClr val="212121"/>
                      </a:solidFill>
                      <a:prstDash val="solid"/>
                      <a:round/>
                      <a:headEnd type="none" w="med" len="med"/>
                      <a:tailEnd type="none" w="med" len="med"/>
                    </a:lnR>
                    <a:lnT w="28575" cap="flat" cmpd="sng" algn="ctr">
                      <a:solidFill>
                        <a:srgbClr val="212121"/>
                      </a:solidFill>
                      <a:prstDash val="solid"/>
                      <a:round/>
                      <a:headEnd type="none" w="med" len="med"/>
                      <a:tailEnd type="none" w="med" len="med"/>
                    </a:lnT>
                    <a:lnB w="28575" cap="flat" cmpd="sng" algn="ctr">
                      <a:solidFill>
                        <a:srgbClr val="212121"/>
                      </a:solidFill>
                      <a:prstDash val="solid"/>
                      <a:round/>
                      <a:headEnd type="none" w="med" len="med"/>
                      <a:tailEnd type="none" w="med" len="med"/>
                    </a:lnB>
                    <a:lnTlToBr w="12700" cmpd="sng">
                      <a:noFill/>
                      <a:prstDash val="solid"/>
                    </a:lnTlToBr>
                    <a:lnBlToTr w="12700" cmpd="sng">
                      <a:noFill/>
                      <a:prstDash val="solid"/>
                    </a:lnBlToTr>
                    <a:solidFill>
                      <a:srgbClr val="909090">
                        <a:lumMod val="20000"/>
                        <a:lumOff val="80000"/>
                      </a:srgbClr>
                    </a:solidFill>
                  </a:tcPr>
                </a:tc>
                <a:extLst>
                  <a:ext uri="{0D108BD9-81ED-4DB2-BD59-A6C34878D82A}">
                    <a16:rowId xmlns:a16="http://schemas.microsoft.com/office/drawing/2014/main" val="1214606234"/>
                  </a:ext>
                </a:extLst>
              </a:tr>
              <a:tr h="37200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err="1"/>
                        <a:t>LAPDm</a:t>
                      </a:r>
                      <a:endParaRPr lang="en-US" sz="1400" b="1" dirty="0"/>
                    </a:p>
                  </a:txBody>
                  <a:tcPr>
                    <a:lnL w="28575" cap="flat" cmpd="sng" algn="ctr">
                      <a:solidFill>
                        <a:srgbClr val="212121"/>
                      </a:solidFill>
                      <a:prstDash val="solid"/>
                      <a:round/>
                      <a:headEnd type="none" w="med" len="med"/>
                      <a:tailEnd type="none" w="med" len="med"/>
                    </a:lnL>
                    <a:lnR w="28575" cap="flat" cmpd="sng" algn="ctr">
                      <a:solidFill>
                        <a:srgbClr val="212121"/>
                      </a:solidFill>
                      <a:prstDash val="solid"/>
                      <a:round/>
                      <a:headEnd type="none" w="med" len="med"/>
                      <a:tailEnd type="none" w="med" len="med"/>
                    </a:lnR>
                    <a:lnT w="28575" cap="flat" cmpd="sng" algn="ctr">
                      <a:solidFill>
                        <a:srgbClr val="212121"/>
                      </a:solidFill>
                      <a:prstDash val="solid"/>
                      <a:round/>
                      <a:headEnd type="none" w="med" len="med"/>
                      <a:tailEnd type="none" w="med" len="med"/>
                    </a:lnT>
                    <a:lnB w="28575" cap="flat" cmpd="sng" algn="ctr">
                      <a:solidFill>
                        <a:srgbClr val="212121"/>
                      </a:solidFill>
                      <a:prstDash val="solid"/>
                      <a:round/>
                      <a:headEnd type="none" w="med" len="med"/>
                      <a:tailEnd type="none" w="med" len="med"/>
                    </a:lnB>
                    <a:lnTlToBr w="12700" cmpd="sng">
                      <a:noFill/>
                      <a:prstDash val="solid"/>
                    </a:lnTlToBr>
                    <a:lnBlToTr w="12700" cmpd="sng">
                      <a:noFill/>
                      <a:prstDash val="solid"/>
                    </a:lnBlToTr>
                    <a:solidFill>
                      <a:srgbClr val="909090">
                        <a:lumMod val="20000"/>
                        <a:lumOff val="80000"/>
                      </a:srgbClr>
                    </a:solidFill>
                  </a:tcPr>
                </a:tc>
                <a:extLst>
                  <a:ext uri="{0D108BD9-81ED-4DB2-BD59-A6C34878D82A}">
                    <a16:rowId xmlns:a16="http://schemas.microsoft.com/office/drawing/2014/main" val="557096008"/>
                  </a:ext>
                </a:extLst>
              </a:tr>
              <a:tr h="37200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TDMA</a:t>
                      </a:r>
                      <a:endParaRPr lang="en-US" sz="1400" b="1" dirty="0"/>
                    </a:p>
                  </a:txBody>
                  <a:tcPr>
                    <a:lnL w="28575" cap="flat" cmpd="sng" algn="ctr">
                      <a:solidFill>
                        <a:srgbClr val="212121"/>
                      </a:solidFill>
                      <a:prstDash val="solid"/>
                      <a:round/>
                      <a:headEnd type="none" w="med" len="med"/>
                      <a:tailEnd type="none" w="med" len="med"/>
                    </a:lnL>
                    <a:lnR w="28575" cap="flat" cmpd="sng" algn="ctr">
                      <a:solidFill>
                        <a:srgbClr val="212121"/>
                      </a:solidFill>
                      <a:prstDash val="solid"/>
                      <a:round/>
                      <a:headEnd type="none" w="med" len="med"/>
                      <a:tailEnd type="none" w="med" len="med"/>
                    </a:lnR>
                    <a:lnT w="28575" cap="flat" cmpd="sng" algn="ctr">
                      <a:solidFill>
                        <a:srgbClr val="212121"/>
                      </a:solidFill>
                      <a:prstDash val="solid"/>
                      <a:round/>
                      <a:headEnd type="none" w="med" len="med"/>
                      <a:tailEnd type="none" w="med" len="med"/>
                    </a:lnT>
                    <a:lnB w="28575" cap="flat" cmpd="sng" algn="ctr">
                      <a:solidFill>
                        <a:srgbClr val="212121"/>
                      </a:solidFill>
                      <a:prstDash val="solid"/>
                      <a:round/>
                      <a:headEnd type="none" w="med" len="med"/>
                      <a:tailEnd type="none" w="med" len="med"/>
                    </a:lnB>
                    <a:lnTlToBr w="12700" cmpd="sng">
                      <a:noFill/>
                      <a:prstDash val="solid"/>
                    </a:lnTlToBr>
                    <a:lnBlToTr w="12700" cmpd="sng">
                      <a:noFill/>
                      <a:prstDash val="solid"/>
                    </a:lnBlToTr>
                    <a:solidFill>
                      <a:srgbClr val="909090">
                        <a:lumMod val="20000"/>
                        <a:lumOff val="80000"/>
                      </a:srgbClr>
                    </a:solidFill>
                  </a:tcPr>
                </a:tc>
                <a:extLst>
                  <a:ext uri="{0D108BD9-81ED-4DB2-BD59-A6C34878D82A}">
                    <a16:rowId xmlns:a16="http://schemas.microsoft.com/office/drawing/2014/main" val="3256551014"/>
                  </a:ext>
                </a:extLst>
              </a:tr>
            </a:tbl>
          </a:graphicData>
        </a:graphic>
      </p:graphicFrame>
      <p:cxnSp>
        <p:nvCxnSpPr>
          <p:cNvPr id="26" name="Straight Connector 25">
            <a:extLst>
              <a:ext uri="{FF2B5EF4-FFF2-40B4-BE49-F238E27FC236}">
                <a16:creationId xmlns:a16="http://schemas.microsoft.com/office/drawing/2014/main" id="{F762ED02-FA1B-0271-5DC9-063D8D6CAAE1}"/>
              </a:ext>
            </a:extLst>
          </p:cNvPr>
          <p:cNvCxnSpPr/>
          <p:nvPr/>
        </p:nvCxnSpPr>
        <p:spPr>
          <a:xfrm>
            <a:off x="4614441" y="4436857"/>
            <a:ext cx="1143000" cy="0"/>
          </a:xfrm>
          <a:prstGeom prst="line">
            <a:avLst/>
          </a:prstGeom>
          <a:noFill/>
          <a:ln w="9525" cap="flat" cmpd="sng" algn="ctr">
            <a:solidFill>
              <a:srgbClr val="909090"/>
            </a:solidFill>
            <a:prstDash val="dash"/>
            <a:miter lim="800000"/>
          </a:ln>
          <a:effectLst/>
        </p:spPr>
      </p:cxnSp>
      <p:cxnSp>
        <p:nvCxnSpPr>
          <p:cNvPr id="27" name="Straight Connector 26">
            <a:extLst>
              <a:ext uri="{FF2B5EF4-FFF2-40B4-BE49-F238E27FC236}">
                <a16:creationId xmlns:a16="http://schemas.microsoft.com/office/drawing/2014/main" id="{26F6CC65-D756-C1B9-CE93-827909271FF1}"/>
              </a:ext>
            </a:extLst>
          </p:cNvPr>
          <p:cNvCxnSpPr/>
          <p:nvPr/>
        </p:nvCxnSpPr>
        <p:spPr>
          <a:xfrm>
            <a:off x="4614441" y="4894057"/>
            <a:ext cx="1143000" cy="0"/>
          </a:xfrm>
          <a:prstGeom prst="line">
            <a:avLst/>
          </a:prstGeom>
          <a:noFill/>
          <a:ln w="9525" cap="flat" cmpd="sng" algn="ctr">
            <a:solidFill>
              <a:srgbClr val="909090"/>
            </a:solidFill>
            <a:prstDash val="dash"/>
            <a:miter lim="800000"/>
          </a:ln>
          <a:effectLst/>
        </p:spPr>
      </p:cxnSp>
      <p:graphicFrame>
        <p:nvGraphicFramePr>
          <p:cNvPr id="28" name="Table 27">
            <a:extLst>
              <a:ext uri="{FF2B5EF4-FFF2-40B4-BE49-F238E27FC236}">
                <a16:creationId xmlns:a16="http://schemas.microsoft.com/office/drawing/2014/main" id="{C794004F-0CAD-EF6A-219F-34A317B9B04F}"/>
              </a:ext>
            </a:extLst>
          </p:cNvPr>
          <p:cNvGraphicFramePr>
            <a:graphicFrameLocks noGrp="1"/>
          </p:cNvGraphicFramePr>
          <p:nvPr>
            <p:extLst>
              <p:ext uri="{D42A27DB-BD31-4B8C-83A1-F6EECF244321}">
                <p14:modId xmlns:p14="http://schemas.microsoft.com/office/powerpoint/2010/main" val="2920428750"/>
              </p:ext>
            </p:extLst>
          </p:nvPr>
        </p:nvGraphicFramePr>
        <p:xfrm>
          <a:off x="6443241" y="5087857"/>
          <a:ext cx="1143000" cy="1080000"/>
        </p:xfrm>
        <a:graphic>
          <a:graphicData uri="http://schemas.openxmlformats.org/drawingml/2006/table">
            <a:tbl>
              <a:tblPr firstRow="1" bandRow="1"/>
              <a:tblGrid>
                <a:gridCol w="1143000">
                  <a:extLst>
                    <a:ext uri="{9D8B030D-6E8A-4147-A177-3AD203B41FA5}">
                      <a16:colId xmlns:a16="http://schemas.microsoft.com/office/drawing/2014/main" val="2826660745"/>
                    </a:ext>
                  </a:extLst>
                </a:gridCol>
              </a:tblGrid>
              <a:tr h="36000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RR</a:t>
                      </a:r>
                    </a:p>
                  </a:txBody>
                  <a:tcPr>
                    <a:lnL w="28575" cap="flat" cmpd="sng" algn="ctr">
                      <a:solidFill>
                        <a:srgbClr val="212121"/>
                      </a:solidFill>
                      <a:prstDash val="solid"/>
                      <a:round/>
                      <a:headEnd type="none" w="med" len="med"/>
                      <a:tailEnd type="none" w="med" len="med"/>
                    </a:lnL>
                    <a:lnR w="28575" cap="flat" cmpd="sng" algn="ctr">
                      <a:solidFill>
                        <a:srgbClr val="212121"/>
                      </a:solidFill>
                      <a:prstDash val="solid"/>
                      <a:round/>
                      <a:headEnd type="none" w="med" len="med"/>
                      <a:tailEnd type="none" w="med" len="med"/>
                    </a:lnR>
                    <a:lnT w="28575" cap="flat" cmpd="sng" algn="ctr">
                      <a:solidFill>
                        <a:srgbClr val="212121"/>
                      </a:solidFill>
                      <a:prstDash val="solid"/>
                      <a:round/>
                      <a:headEnd type="none" w="med" len="med"/>
                      <a:tailEnd type="none" w="med" len="med"/>
                    </a:lnT>
                    <a:lnB w="28575" cap="flat" cmpd="sng" algn="ctr">
                      <a:solidFill>
                        <a:srgbClr val="212121"/>
                      </a:solidFill>
                      <a:prstDash val="solid"/>
                      <a:round/>
                      <a:headEnd type="none" w="med" len="med"/>
                      <a:tailEnd type="none" w="med" len="med"/>
                    </a:lnB>
                    <a:lnTlToBr w="12700" cmpd="sng">
                      <a:noFill/>
                      <a:prstDash val="solid"/>
                    </a:lnTlToBr>
                    <a:lnBlToTr w="12700" cmpd="sng">
                      <a:noFill/>
                      <a:prstDash val="solid"/>
                    </a:lnBlToTr>
                    <a:solidFill>
                      <a:srgbClr val="8BC145">
                        <a:lumMod val="20000"/>
                        <a:lumOff val="80000"/>
                      </a:srgbClr>
                    </a:solidFill>
                  </a:tcPr>
                </a:tc>
                <a:extLst>
                  <a:ext uri="{0D108BD9-81ED-4DB2-BD59-A6C34878D82A}">
                    <a16:rowId xmlns:a16="http://schemas.microsoft.com/office/drawing/2014/main" val="1214606234"/>
                  </a:ext>
                </a:extLst>
              </a:tr>
              <a:tr h="36000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err="1"/>
                        <a:t>LAPDm</a:t>
                      </a:r>
                      <a:endParaRPr lang="en-US" sz="1400" b="1" dirty="0"/>
                    </a:p>
                  </a:txBody>
                  <a:tcPr>
                    <a:lnL w="28575" cap="flat" cmpd="sng" algn="ctr">
                      <a:solidFill>
                        <a:srgbClr val="212121"/>
                      </a:solidFill>
                      <a:prstDash val="solid"/>
                      <a:round/>
                      <a:headEnd type="none" w="med" len="med"/>
                      <a:tailEnd type="none" w="med" len="med"/>
                    </a:lnL>
                    <a:lnR w="28575" cap="flat" cmpd="sng" algn="ctr">
                      <a:solidFill>
                        <a:srgbClr val="212121"/>
                      </a:solidFill>
                      <a:prstDash val="solid"/>
                      <a:round/>
                      <a:headEnd type="none" w="med" len="med"/>
                      <a:tailEnd type="none" w="med" len="med"/>
                    </a:lnR>
                    <a:lnT w="28575" cap="flat" cmpd="sng" algn="ctr">
                      <a:solidFill>
                        <a:srgbClr val="212121"/>
                      </a:solidFill>
                      <a:prstDash val="solid"/>
                      <a:round/>
                      <a:headEnd type="none" w="med" len="med"/>
                      <a:tailEnd type="none" w="med" len="med"/>
                    </a:lnT>
                    <a:lnB w="28575" cap="flat" cmpd="sng" algn="ctr">
                      <a:solidFill>
                        <a:srgbClr val="212121"/>
                      </a:solidFill>
                      <a:prstDash val="solid"/>
                      <a:round/>
                      <a:headEnd type="none" w="med" len="med"/>
                      <a:tailEnd type="none" w="med" len="med"/>
                    </a:lnB>
                    <a:lnTlToBr w="12700" cmpd="sng">
                      <a:noFill/>
                      <a:prstDash val="solid"/>
                    </a:lnTlToBr>
                    <a:lnBlToTr w="12700" cmpd="sng">
                      <a:noFill/>
                      <a:prstDash val="solid"/>
                    </a:lnBlToTr>
                    <a:solidFill>
                      <a:srgbClr val="8BC145">
                        <a:lumMod val="20000"/>
                        <a:lumOff val="80000"/>
                      </a:srgbClr>
                    </a:solidFill>
                  </a:tcPr>
                </a:tc>
                <a:extLst>
                  <a:ext uri="{0D108BD9-81ED-4DB2-BD59-A6C34878D82A}">
                    <a16:rowId xmlns:a16="http://schemas.microsoft.com/office/drawing/2014/main" val="557096008"/>
                  </a:ext>
                </a:extLst>
              </a:tr>
              <a:tr h="36000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TDMA</a:t>
                      </a:r>
                      <a:endParaRPr lang="en-US" sz="1400" b="1" dirty="0"/>
                    </a:p>
                  </a:txBody>
                  <a:tcPr>
                    <a:lnL w="28575" cap="flat" cmpd="sng" algn="ctr">
                      <a:solidFill>
                        <a:srgbClr val="212121"/>
                      </a:solidFill>
                      <a:prstDash val="solid"/>
                      <a:round/>
                      <a:headEnd type="none" w="med" len="med"/>
                      <a:tailEnd type="none" w="med" len="med"/>
                    </a:lnL>
                    <a:lnR w="28575" cap="flat" cmpd="sng" algn="ctr">
                      <a:solidFill>
                        <a:srgbClr val="212121"/>
                      </a:solidFill>
                      <a:prstDash val="solid"/>
                      <a:round/>
                      <a:headEnd type="none" w="med" len="med"/>
                      <a:tailEnd type="none" w="med" len="med"/>
                    </a:lnR>
                    <a:lnT w="28575" cap="flat" cmpd="sng" algn="ctr">
                      <a:solidFill>
                        <a:srgbClr val="212121"/>
                      </a:solidFill>
                      <a:prstDash val="solid"/>
                      <a:round/>
                      <a:headEnd type="none" w="med" len="med"/>
                      <a:tailEnd type="none" w="med" len="med"/>
                    </a:lnT>
                    <a:lnB w="28575" cap="flat" cmpd="sng" algn="ctr">
                      <a:solidFill>
                        <a:srgbClr val="212121"/>
                      </a:solidFill>
                      <a:prstDash val="solid"/>
                      <a:round/>
                      <a:headEnd type="none" w="med" len="med"/>
                      <a:tailEnd type="none" w="med" len="med"/>
                    </a:lnB>
                    <a:lnTlToBr w="12700" cmpd="sng">
                      <a:noFill/>
                      <a:prstDash val="solid"/>
                    </a:lnTlToBr>
                    <a:lnBlToTr w="12700" cmpd="sng">
                      <a:noFill/>
                      <a:prstDash val="solid"/>
                    </a:lnBlToTr>
                    <a:solidFill>
                      <a:srgbClr val="8BC145">
                        <a:lumMod val="20000"/>
                        <a:lumOff val="80000"/>
                      </a:srgbClr>
                    </a:solidFill>
                  </a:tcPr>
                </a:tc>
                <a:extLst>
                  <a:ext uri="{0D108BD9-81ED-4DB2-BD59-A6C34878D82A}">
                    <a16:rowId xmlns:a16="http://schemas.microsoft.com/office/drawing/2014/main" val="3256551014"/>
                  </a:ext>
                </a:extLst>
              </a:tr>
            </a:tbl>
          </a:graphicData>
        </a:graphic>
      </p:graphicFrame>
      <p:graphicFrame>
        <p:nvGraphicFramePr>
          <p:cNvPr id="29" name="Table 28">
            <a:extLst>
              <a:ext uri="{FF2B5EF4-FFF2-40B4-BE49-F238E27FC236}">
                <a16:creationId xmlns:a16="http://schemas.microsoft.com/office/drawing/2014/main" id="{D7C37879-A90B-5602-D335-EC67F7611372}"/>
              </a:ext>
            </a:extLst>
          </p:cNvPr>
          <p:cNvGraphicFramePr>
            <a:graphicFrameLocks noGrp="1"/>
          </p:cNvGraphicFramePr>
          <p:nvPr>
            <p:extLst>
              <p:ext uri="{D42A27DB-BD31-4B8C-83A1-F6EECF244321}">
                <p14:modId xmlns:p14="http://schemas.microsoft.com/office/powerpoint/2010/main" val="868704113"/>
              </p:ext>
            </p:extLst>
          </p:nvPr>
        </p:nvGraphicFramePr>
        <p:xfrm>
          <a:off x="10558041" y="4055857"/>
          <a:ext cx="1143000" cy="2112000"/>
        </p:xfrm>
        <a:graphic>
          <a:graphicData uri="http://schemas.openxmlformats.org/drawingml/2006/table">
            <a:tbl>
              <a:tblPr firstRow="1" bandRow="1"/>
              <a:tblGrid>
                <a:gridCol w="1143000">
                  <a:extLst>
                    <a:ext uri="{9D8B030D-6E8A-4147-A177-3AD203B41FA5}">
                      <a16:colId xmlns:a16="http://schemas.microsoft.com/office/drawing/2014/main" val="2826660745"/>
                    </a:ext>
                  </a:extLst>
                </a:gridCol>
              </a:tblGrid>
              <a:tr h="136800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CM</a:t>
                      </a:r>
                    </a:p>
                    <a:p>
                      <a:pPr algn="ctr"/>
                      <a:endParaRPr lang="en-US" sz="1400" dirty="0"/>
                    </a:p>
                    <a:p>
                      <a:pPr algn="ctr"/>
                      <a:r>
                        <a:rPr lang="en-US" sz="1400" dirty="0"/>
                        <a:t>MM</a:t>
                      </a:r>
                    </a:p>
                    <a:p>
                      <a:pPr algn="ctr"/>
                      <a:endParaRPr lang="en-US" sz="1400" dirty="0"/>
                    </a:p>
                    <a:p>
                      <a:pPr algn="ctr"/>
                      <a:r>
                        <a:rPr lang="en-US" sz="1400" dirty="0"/>
                        <a:t>BSSMAP</a:t>
                      </a:r>
                      <a:endParaRPr lang="en-US" sz="1400" b="1" dirty="0"/>
                    </a:p>
                  </a:txBody>
                  <a:tcPr>
                    <a:lnL w="28575" cap="flat" cmpd="sng" algn="ctr">
                      <a:solidFill>
                        <a:srgbClr val="212121"/>
                      </a:solidFill>
                      <a:prstDash val="solid"/>
                      <a:round/>
                      <a:headEnd type="none" w="med" len="med"/>
                      <a:tailEnd type="none" w="med" len="med"/>
                    </a:lnL>
                    <a:lnR w="28575" cap="flat" cmpd="sng" algn="ctr">
                      <a:solidFill>
                        <a:srgbClr val="212121"/>
                      </a:solidFill>
                      <a:prstDash val="solid"/>
                      <a:round/>
                      <a:headEnd type="none" w="med" len="med"/>
                      <a:tailEnd type="none" w="med" len="med"/>
                    </a:lnR>
                    <a:lnT w="28575" cap="flat" cmpd="sng" algn="ctr">
                      <a:solidFill>
                        <a:srgbClr val="212121"/>
                      </a:solidFill>
                      <a:prstDash val="solid"/>
                      <a:round/>
                      <a:headEnd type="none" w="med" len="med"/>
                      <a:tailEnd type="none" w="med" len="med"/>
                    </a:lnT>
                    <a:lnB w="28575" cap="flat" cmpd="sng" algn="ctr">
                      <a:solidFill>
                        <a:srgbClr val="212121"/>
                      </a:solidFill>
                      <a:prstDash val="solid"/>
                      <a:round/>
                      <a:headEnd type="none" w="med" len="med"/>
                      <a:tailEnd type="none" w="med" len="med"/>
                    </a:lnB>
                    <a:lnTlToBr w="12700" cmpd="sng">
                      <a:noFill/>
                      <a:prstDash val="solid"/>
                    </a:lnTlToBr>
                    <a:lnBlToTr w="12700" cmpd="sng">
                      <a:noFill/>
                      <a:prstDash val="solid"/>
                    </a:lnBlToTr>
                    <a:solidFill>
                      <a:srgbClr val="1D9A78">
                        <a:lumMod val="20000"/>
                        <a:lumOff val="80000"/>
                      </a:srgbClr>
                    </a:solidFill>
                  </a:tcPr>
                </a:tc>
                <a:extLst>
                  <a:ext uri="{0D108BD9-81ED-4DB2-BD59-A6C34878D82A}">
                    <a16:rowId xmlns:a16="http://schemas.microsoft.com/office/drawing/2014/main" val="1214606234"/>
                  </a:ext>
                </a:extLst>
              </a:tr>
              <a:tr h="37200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SCCP</a:t>
                      </a:r>
                      <a:endParaRPr lang="en-US" sz="1400" b="1" dirty="0"/>
                    </a:p>
                  </a:txBody>
                  <a:tcPr>
                    <a:lnL w="28575" cap="flat" cmpd="sng" algn="ctr">
                      <a:solidFill>
                        <a:srgbClr val="212121"/>
                      </a:solidFill>
                      <a:prstDash val="solid"/>
                      <a:round/>
                      <a:headEnd type="none" w="med" len="med"/>
                      <a:tailEnd type="none" w="med" len="med"/>
                    </a:lnL>
                    <a:lnR w="28575" cap="flat" cmpd="sng" algn="ctr">
                      <a:solidFill>
                        <a:srgbClr val="212121"/>
                      </a:solidFill>
                      <a:prstDash val="solid"/>
                      <a:round/>
                      <a:headEnd type="none" w="med" len="med"/>
                      <a:tailEnd type="none" w="med" len="med"/>
                    </a:lnR>
                    <a:lnT w="28575" cap="flat" cmpd="sng" algn="ctr">
                      <a:solidFill>
                        <a:srgbClr val="212121"/>
                      </a:solidFill>
                      <a:prstDash val="solid"/>
                      <a:round/>
                      <a:headEnd type="none" w="med" len="med"/>
                      <a:tailEnd type="none" w="med" len="med"/>
                    </a:lnT>
                    <a:lnB w="28575" cap="flat" cmpd="sng" algn="ctr">
                      <a:solidFill>
                        <a:srgbClr val="212121"/>
                      </a:solidFill>
                      <a:prstDash val="solid"/>
                      <a:round/>
                      <a:headEnd type="none" w="med" len="med"/>
                      <a:tailEnd type="none" w="med" len="med"/>
                    </a:lnB>
                    <a:lnTlToBr w="12700" cmpd="sng">
                      <a:noFill/>
                      <a:prstDash val="solid"/>
                    </a:lnTlToBr>
                    <a:lnBlToTr w="12700" cmpd="sng">
                      <a:noFill/>
                      <a:prstDash val="solid"/>
                    </a:lnBlToTr>
                    <a:solidFill>
                      <a:srgbClr val="1D9A78">
                        <a:lumMod val="20000"/>
                        <a:lumOff val="80000"/>
                      </a:srgbClr>
                    </a:solidFill>
                  </a:tcPr>
                </a:tc>
                <a:extLst>
                  <a:ext uri="{0D108BD9-81ED-4DB2-BD59-A6C34878D82A}">
                    <a16:rowId xmlns:a16="http://schemas.microsoft.com/office/drawing/2014/main" val="557096008"/>
                  </a:ext>
                </a:extLst>
              </a:tr>
              <a:tr h="37200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MTP</a:t>
                      </a:r>
                      <a:endParaRPr lang="en-US" sz="1400" b="1" dirty="0"/>
                    </a:p>
                  </a:txBody>
                  <a:tcPr>
                    <a:lnL w="28575" cap="flat" cmpd="sng" algn="ctr">
                      <a:solidFill>
                        <a:srgbClr val="212121"/>
                      </a:solidFill>
                      <a:prstDash val="solid"/>
                      <a:round/>
                      <a:headEnd type="none" w="med" len="med"/>
                      <a:tailEnd type="none" w="med" len="med"/>
                    </a:lnL>
                    <a:lnR w="28575" cap="flat" cmpd="sng" algn="ctr">
                      <a:solidFill>
                        <a:srgbClr val="212121"/>
                      </a:solidFill>
                      <a:prstDash val="solid"/>
                      <a:round/>
                      <a:headEnd type="none" w="med" len="med"/>
                      <a:tailEnd type="none" w="med" len="med"/>
                    </a:lnR>
                    <a:lnT w="28575" cap="flat" cmpd="sng" algn="ctr">
                      <a:solidFill>
                        <a:srgbClr val="212121"/>
                      </a:solidFill>
                      <a:prstDash val="solid"/>
                      <a:round/>
                      <a:headEnd type="none" w="med" len="med"/>
                      <a:tailEnd type="none" w="med" len="med"/>
                    </a:lnT>
                    <a:lnB w="28575" cap="flat" cmpd="sng" algn="ctr">
                      <a:solidFill>
                        <a:srgbClr val="212121"/>
                      </a:solidFill>
                      <a:prstDash val="solid"/>
                      <a:round/>
                      <a:headEnd type="none" w="med" len="med"/>
                      <a:tailEnd type="none" w="med" len="med"/>
                    </a:lnB>
                    <a:lnTlToBr w="12700" cmpd="sng">
                      <a:noFill/>
                      <a:prstDash val="solid"/>
                    </a:lnTlToBr>
                    <a:lnBlToTr w="12700" cmpd="sng">
                      <a:noFill/>
                      <a:prstDash val="solid"/>
                    </a:lnBlToTr>
                    <a:solidFill>
                      <a:srgbClr val="1D9A78">
                        <a:lumMod val="20000"/>
                        <a:lumOff val="80000"/>
                      </a:srgbClr>
                    </a:solidFill>
                  </a:tcPr>
                </a:tc>
                <a:extLst>
                  <a:ext uri="{0D108BD9-81ED-4DB2-BD59-A6C34878D82A}">
                    <a16:rowId xmlns:a16="http://schemas.microsoft.com/office/drawing/2014/main" val="3256551014"/>
                  </a:ext>
                </a:extLst>
              </a:tr>
            </a:tbl>
          </a:graphicData>
        </a:graphic>
      </p:graphicFrame>
      <p:cxnSp>
        <p:nvCxnSpPr>
          <p:cNvPr id="30" name="Straight Connector 29">
            <a:extLst>
              <a:ext uri="{FF2B5EF4-FFF2-40B4-BE49-F238E27FC236}">
                <a16:creationId xmlns:a16="http://schemas.microsoft.com/office/drawing/2014/main" id="{CDEB9601-19EA-FEB7-63B0-74C3CD7359C2}"/>
              </a:ext>
            </a:extLst>
          </p:cNvPr>
          <p:cNvCxnSpPr/>
          <p:nvPr/>
        </p:nvCxnSpPr>
        <p:spPr>
          <a:xfrm>
            <a:off x="10558041" y="4436857"/>
            <a:ext cx="1143000" cy="0"/>
          </a:xfrm>
          <a:prstGeom prst="line">
            <a:avLst/>
          </a:prstGeom>
          <a:noFill/>
          <a:ln w="9525" cap="flat" cmpd="sng" algn="ctr">
            <a:solidFill>
              <a:srgbClr val="909090"/>
            </a:solidFill>
            <a:prstDash val="dash"/>
            <a:miter lim="800000"/>
          </a:ln>
          <a:effectLst/>
        </p:spPr>
      </p:cxnSp>
      <p:cxnSp>
        <p:nvCxnSpPr>
          <p:cNvPr id="31" name="Straight Connector 30">
            <a:extLst>
              <a:ext uri="{FF2B5EF4-FFF2-40B4-BE49-F238E27FC236}">
                <a16:creationId xmlns:a16="http://schemas.microsoft.com/office/drawing/2014/main" id="{463DEEAA-20F5-8CBD-43AE-F646B4792D63}"/>
              </a:ext>
            </a:extLst>
          </p:cNvPr>
          <p:cNvCxnSpPr/>
          <p:nvPr/>
        </p:nvCxnSpPr>
        <p:spPr>
          <a:xfrm>
            <a:off x="10558041" y="4894057"/>
            <a:ext cx="1143000" cy="0"/>
          </a:xfrm>
          <a:prstGeom prst="line">
            <a:avLst/>
          </a:prstGeom>
          <a:noFill/>
          <a:ln w="9525" cap="flat" cmpd="sng" algn="ctr">
            <a:solidFill>
              <a:srgbClr val="909090"/>
            </a:solidFill>
            <a:prstDash val="dash"/>
            <a:miter lim="800000"/>
          </a:ln>
          <a:effectLst/>
        </p:spPr>
      </p:cxnSp>
      <p:graphicFrame>
        <p:nvGraphicFramePr>
          <p:cNvPr id="32" name="Table 31">
            <a:extLst>
              <a:ext uri="{FF2B5EF4-FFF2-40B4-BE49-F238E27FC236}">
                <a16:creationId xmlns:a16="http://schemas.microsoft.com/office/drawing/2014/main" id="{1049E2C0-5FAF-4F09-FA24-3A15E9FEFE20}"/>
              </a:ext>
            </a:extLst>
          </p:cNvPr>
          <p:cNvGraphicFramePr>
            <a:graphicFrameLocks noGrp="1"/>
          </p:cNvGraphicFramePr>
          <p:nvPr>
            <p:extLst>
              <p:ext uri="{D42A27DB-BD31-4B8C-83A1-F6EECF244321}">
                <p14:modId xmlns:p14="http://schemas.microsoft.com/office/powerpoint/2010/main" val="3646175872"/>
              </p:ext>
            </p:extLst>
          </p:nvPr>
        </p:nvGraphicFramePr>
        <p:xfrm>
          <a:off x="8500641" y="5087857"/>
          <a:ext cx="1143000" cy="1080000"/>
        </p:xfrm>
        <a:graphic>
          <a:graphicData uri="http://schemas.openxmlformats.org/drawingml/2006/table">
            <a:tbl>
              <a:tblPr firstRow="1" bandRow="1"/>
              <a:tblGrid>
                <a:gridCol w="1143000">
                  <a:extLst>
                    <a:ext uri="{9D8B030D-6E8A-4147-A177-3AD203B41FA5}">
                      <a16:colId xmlns:a16="http://schemas.microsoft.com/office/drawing/2014/main" val="2826660745"/>
                    </a:ext>
                  </a:extLst>
                </a:gridCol>
              </a:tblGrid>
              <a:tr h="36000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BSSMAP</a:t>
                      </a:r>
                    </a:p>
                  </a:txBody>
                  <a:tcPr>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solidFill>
                      <a:srgbClr val="B84742">
                        <a:lumMod val="20000"/>
                        <a:lumOff val="80000"/>
                      </a:srgbClr>
                    </a:solidFill>
                  </a:tcPr>
                </a:tc>
                <a:extLst>
                  <a:ext uri="{0D108BD9-81ED-4DB2-BD59-A6C34878D82A}">
                    <a16:rowId xmlns:a16="http://schemas.microsoft.com/office/drawing/2014/main" val="1214606234"/>
                  </a:ext>
                </a:extLst>
              </a:tr>
              <a:tr h="36000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SCCP</a:t>
                      </a:r>
                      <a:endParaRPr lang="en-US" sz="1400" b="1" dirty="0"/>
                    </a:p>
                  </a:txBody>
                  <a:tcPr>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solidFill>
                      <a:srgbClr val="B84742">
                        <a:lumMod val="20000"/>
                        <a:lumOff val="80000"/>
                      </a:srgbClr>
                    </a:solidFill>
                  </a:tcPr>
                </a:tc>
                <a:extLst>
                  <a:ext uri="{0D108BD9-81ED-4DB2-BD59-A6C34878D82A}">
                    <a16:rowId xmlns:a16="http://schemas.microsoft.com/office/drawing/2014/main" val="557096008"/>
                  </a:ext>
                </a:extLst>
              </a:tr>
              <a:tr h="36000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MTP</a:t>
                      </a:r>
                      <a:endParaRPr lang="en-US" sz="1400" b="1" dirty="0"/>
                    </a:p>
                  </a:txBody>
                  <a:tcPr>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solidFill>
                      <a:srgbClr val="B84742">
                        <a:lumMod val="20000"/>
                        <a:lumOff val="80000"/>
                      </a:srgbClr>
                    </a:solidFill>
                  </a:tcPr>
                </a:tc>
                <a:extLst>
                  <a:ext uri="{0D108BD9-81ED-4DB2-BD59-A6C34878D82A}">
                    <a16:rowId xmlns:a16="http://schemas.microsoft.com/office/drawing/2014/main" val="3256551014"/>
                  </a:ext>
                </a:extLst>
              </a:tr>
            </a:tbl>
          </a:graphicData>
        </a:graphic>
      </p:graphicFrame>
      <p:cxnSp>
        <p:nvCxnSpPr>
          <p:cNvPr id="33" name="Straight Connector 32">
            <a:extLst>
              <a:ext uri="{FF2B5EF4-FFF2-40B4-BE49-F238E27FC236}">
                <a16:creationId xmlns:a16="http://schemas.microsoft.com/office/drawing/2014/main" id="{47F91B9D-8ED4-7C4A-C530-6A09405A58C0}"/>
              </a:ext>
            </a:extLst>
          </p:cNvPr>
          <p:cNvCxnSpPr>
            <a:cxnSpLocks/>
            <a:endCxn id="41" idx="2"/>
          </p:cNvCxnSpPr>
          <p:nvPr/>
        </p:nvCxnSpPr>
        <p:spPr>
          <a:xfrm flipV="1">
            <a:off x="6062241" y="3919512"/>
            <a:ext cx="0" cy="2248346"/>
          </a:xfrm>
          <a:prstGeom prst="line">
            <a:avLst/>
          </a:prstGeom>
          <a:noFill/>
          <a:ln w="6350" cap="flat" cmpd="sng" algn="ctr">
            <a:solidFill>
              <a:srgbClr val="909090"/>
            </a:solidFill>
            <a:prstDash val="dash"/>
            <a:miter lim="800000"/>
          </a:ln>
          <a:effectLst/>
        </p:spPr>
      </p:cxnSp>
      <p:cxnSp>
        <p:nvCxnSpPr>
          <p:cNvPr id="34" name="Straight Connector 33">
            <a:extLst>
              <a:ext uri="{FF2B5EF4-FFF2-40B4-BE49-F238E27FC236}">
                <a16:creationId xmlns:a16="http://schemas.microsoft.com/office/drawing/2014/main" id="{1E330325-AD42-8030-9674-0DB54CEBAE38}"/>
              </a:ext>
            </a:extLst>
          </p:cNvPr>
          <p:cNvCxnSpPr>
            <a:cxnSpLocks/>
            <a:endCxn id="42" idx="2"/>
          </p:cNvCxnSpPr>
          <p:nvPr/>
        </p:nvCxnSpPr>
        <p:spPr>
          <a:xfrm flipV="1">
            <a:off x="10024641" y="3919512"/>
            <a:ext cx="0" cy="2248346"/>
          </a:xfrm>
          <a:prstGeom prst="line">
            <a:avLst/>
          </a:prstGeom>
          <a:noFill/>
          <a:ln w="6350" cap="flat" cmpd="sng" algn="ctr">
            <a:solidFill>
              <a:srgbClr val="909090"/>
            </a:solidFill>
            <a:prstDash val="dash"/>
            <a:miter lim="800000"/>
          </a:ln>
          <a:effectLst/>
        </p:spPr>
      </p:cxnSp>
      <p:cxnSp>
        <p:nvCxnSpPr>
          <p:cNvPr id="35" name="Straight Connector 34">
            <a:extLst>
              <a:ext uri="{FF2B5EF4-FFF2-40B4-BE49-F238E27FC236}">
                <a16:creationId xmlns:a16="http://schemas.microsoft.com/office/drawing/2014/main" id="{A4922D39-B07D-88AD-BFA2-EB5CE01B4003}"/>
              </a:ext>
            </a:extLst>
          </p:cNvPr>
          <p:cNvCxnSpPr>
            <a:cxnSpLocks/>
          </p:cNvCxnSpPr>
          <p:nvPr/>
        </p:nvCxnSpPr>
        <p:spPr>
          <a:xfrm flipV="1">
            <a:off x="8043441" y="4894057"/>
            <a:ext cx="0" cy="1273800"/>
          </a:xfrm>
          <a:prstGeom prst="line">
            <a:avLst/>
          </a:prstGeom>
          <a:noFill/>
          <a:ln w="6350" cap="flat" cmpd="sng" algn="ctr">
            <a:solidFill>
              <a:srgbClr val="909090"/>
            </a:solidFill>
            <a:prstDash val="dash"/>
            <a:miter lim="800000"/>
          </a:ln>
          <a:effectLst/>
        </p:spPr>
      </p:cxnSp>
      <p:sp>
        <p:nvSpPr>
          <p:cNvPr id="36" name="TextBox 35">
            <a:extLst>
              <a:ext uri="{FF2B5EF4-FFF2-40B4-BE49-F238E27FC236}">
                <a16:creationId xmlns:a16="http://schemas.microsoft.com/office/drawing/2014/main" id="{A8649E6D-47E2-72FB-F2C2-4B09DC5E4D94}"/>
              </a:ext>
            </a:extLst>
          </p:cNvPr>
          <p:cNvSpPr txBox="1"/>
          <p:nvPr/>
        </p:nvSpPr>
        <p:spPr>
          <a:xfrm>
            <a:off x="4462041" y="6227179"/>
            <a:ext cx="1600200" cy="338554"/>
          </a:xfrm>
          <a:prstGeom prst="rect">
            <a:avLst/>
          </a:prstGeom>
          <a:noFill/>
        </p:spPr>
        <p:txBody>
          <a:bodyPr wrap="square" rtlCol="0">
            <a:spAutoFit/>
          </a:bodyPr>
          <a:lstStyle/>
          <a:p>
            <a:pPr>
              <a:buClrTx/>
              <a:buFontTx/>
              <a:buNone/>
            </a:pPr>
            <a:r>
              <a:rPr lang="en-US" sz="1600" b="1" kern="1200" dirty="0">
                <a:solidFill>
                  <a:srgbClr val="212121"/>
                </a:solidFill>
                <a:latin typeface="Roboto Condensed"/>
                <a:ea typeface="+mn-ea"/>
                <a:cs typeface="+mn-cs"/>
              </a:rPr>
              <a:t>Mobile Station</a:t>
            </a:r>
          </a:p>
        </p:txBody>
      </p:sp>
      <p:sp>
        <p:nvSpPr>
          <p:cNvPr id="37" name="TextBox 36">
            <a:extLst>
              <a:ext uri="{FF2B5EF4-FFF2-40B4-BE49-F238E27FC236}">
                <a16:creationId xmlns:a16="http://schemas.microsoft.com/office/drawing/2014/main" id="{6711D910-AAD2-791E-A0B4-AB337C407ADA}"/>
              </a:ext>
            </a:extLst>
          </p:cNvPr>
          <p:cNvSpPr txBox="1"/>
          <p:nvPr/>
        </p:nvSpPr>
        <p:spPr>
          <a:xfrm>
            <a:off x="6214641" y="6227179"/>
            <a:ext cx="1600200" cy="338554"/>
          </a:xfrm>
          <a:prstGeom prst="rect">
            <a:avLst/>
          </a:prstGeom>
          <a:noFill/>
        </p:spPr>
        <p:txBody>
          <a:bodyPr wrap="square" rtlCol="0">
            <a:spAutoFit/>
          </a:bodyPr>
          <a:lstStyle/>
          <a:p>
            <a:pPr algn="ctr">
              <a:buClrTx/>
              <a:buFontTx/>
              <a:buNone/>
            </a:pPr>
            <a:r>
              <a:rPr lang="en-US" sz="1600" b="1" kern="1200" dirty="0">
                <a:solidFill>
                  <a:srgbClr val="212121"/>
                </a:solidFill>
                <a:latin typeface="Roboto Condensed"/>
                <a:ea typeface="+mn-ea"/>
                <a:cs typeface="+mn-cs"/>
              </a:rPr>
              <a:t>BTS</a:t>
            </a:r>
          </a:p>
        </p:txBody>
      </p:sp>
      <p:sp>
        <p:nvSpPr>
          <p:cNvPr id="38" name="TextBox 37">
            <a:extLst>
              <a:ext uri="{FF2B5EF4-FFF2-40B4-BE49-F238E27FC236}">
                <a16:creationId xmlns:a16="http://schemas.microsoft.com/office/drawing/2014/main" id="{43EAD768-5359-781B-645C-8BCDB5E45B58}"/>
              </a:ext>
            </a:extLst>
          </p:cNvPr>
          <p:cNvSpPr txBox="1"/>
          <p:nvPr/>
        </p:nvSpPr>
        <p:spPr>
          <a:xfrm>
            <a:off x="8272041" y="6227179"/>
            <a:ext cx="1600200" cy="338554"/>
          </a:xfrm>
          <a:prstGeom prst="rect">
            <a:avLst/>
          </a:prstGeom>
          <a:noFill/>
        </p:spPr>
        <p:txBody>
          <a:bodyPr wrap="square" rtlCol="0">
            <a:spAutoFit/>
          </a:bodyPr>
          <a:lstStyle/>
          <a:p>
            <a:pPr algn="ctr">
              <a:buClrTx/>
              <a:buFontTx/>
              <a:buNone/>
            </a:pPr>
            <a:r>
              <a:rPr lang="en-US" sz="1600" b="1" kern="1200" dirty="0">
                <a:solidFill>
                  <a:srgbClr val="212121"/>
                </a:solidFill>
                <a:latin typeface="Roboto Condensed"/>
                <a:ea typeface="+mn-ea"/>
                <a:cs typeface="+mn-cs"/>
              </a:rPr>
              <a:t>BSC</a:t>
            </a:r>
          </a:p>
        </p:txBody>
      </p:sp>
      <p:sp>
        <p:nvSpPr>
          <p:cNvPr id="39" name="TextBox 38">
            <a:extLst>
              <a:ext uri="{FF2B5EF4-FFF2-40B4-BE49-F238E27FC236}">
                <a16:creationId xmlns:a16="http://schemas.microsoft.com/office/drawing/2014/main" id="{7C96B776-DBEA-EBFB-9C0D-4631C43CB8BF}"/>
              </a:ext>
            </a:extLst>
          </p:cNvPr>
          <p:cNvSpPr txBox="1"/>
          <p:nvPr/>
        </p:nvSpPr>
        <p:spPr>
          <a:xfrm>
            <a:off x="10329441" y="6227179"/>
            <a:ext cx="1600200" cy="338554"/>
          </a:xfrm>
          <a:prstGeom prst="rect">
            <a:avLst/>
          </a:prstGeom>
          <a:noFill/>
        </p:spPr>
        <p:txBody>
          <a:bodyPr wrap="square" rtlCol="0">
            <a:spAutoFit/>
          </a:bodyPr>
          <a:lstStyle/>
          <a:p>
            <a:pPr algn="ctr">
              <a:buClrTx/>
              <a:buFontTx/>
              <a:buNone/>
            </a:pPr>
            <a:r>
              <a:rPr lang="en-US" sz="1600" b="1" kern="1200" dirty="0">
                <a:solidFill>
                  <a:srgbClr val="212121"/>
                </a:solidFill>
                <a:latin typeface="Roboto Condensed"/>
                <a:ea typeface="+mn-ea"/>
                <a:cs typeface="+mn-cs"/>
              </a:rPr>
              <a:t>MSC</a:t>
            </a:r>
          </a:p>
        </p:txBody>
      </p:sp>
      <p:sp>
        <p:nvSpPr>
          <p:cNvPr id="40" name="TextBox 39">
            <a:extLst>
              <a:ext uri="{FF2B5EF4-FFF2-40B4-BE49-F238E27FC236}">
                <a16:creationId xmlns:a16="http://schemas.microsoft.com/office/drawing/2014/main" id="{313C1416-BFD9-D468-C365-CB3C977B7789}"/>
              </a:ext>
            </a:extLst>
          </p:cNvPr>
          <p:cNvSpPr txBox="1"/>
          <p:nvPr/>
        </p:nvSpPr>
        <p:spPr>
          <a:xfrm>
            <a:off x="7257855" y="4572307"/>
            <a:ext cx="1600200" cy="338554"/>
          </a:xfrm>
          <a:prstGeom prst="rect">
            <a:avLst/>
          </a:prstGeom>
          <a:noFill/>
        </p:spPr>
        <p:txBody>
          <a:bodyPr wrap="square" rtlCol="0">
            <a:spAutoFit/>
          </a:bodyPr>
          <a:lstStyle/>
          <a:p>
            <a:pPr algn="ctr">
              <a:buClrTx/>
              <a:buFontTx/>
              <a:buNone/>
            </a:pPr>
            <a:r>
              <a:rPr lang="en-US" sz="1600" kern="1200" dirty="0" err="1">
                <a:solidFill>
                  <a:srgbClr val="212121"/>
                </a:solidFill>
                <a:latin typeface="Roboto Condensed"/>
                <a:ea typeface="+mn-ea"/>
                <a:cs typeface="+mn-cs"/>
              </a:rPr>
              <a:t>Abis</a:t>
            </a:r>
            <a:endParaRPr lang="en-US" sz="1600" kern="1200" dirty="0">
              <a:solidFill>
                <a:srgbClr val="212121"/>
              </a:solidFill>
              <a:latin typeface="Roboto Condensed"/>
              <a:ea typeface="+mn-ea"/>
              <a:cs typeface="+mn-cs"/>
            </a:endParaRPr>
          </a:p>
        </p:txBody>
      </p:sp>
      <p:sp>
        <p:nvSpPr>
          <p:cNvPr id="41" name="TextBox 40">
            <a:extLst>
              <a:ext uri="{FF2B5EF4-FFF2-40B4-BE49-F238E27FC236}">
                <a16:creationId xmlns:a16="http://schemas.microsoft.com/office/drawing/2014/main" id="{04E89278-116D-2383-6163-CB67D7003E53}"/>
              </a:ext>
            </a:extLst>
          </p:cNvPr>
          <p:cNvSpPr txBox="1"/>
          <p:nvPr/>
        </p:nvSpPr>
        <p:spPr>
          <a:xfrm>
            <a:off x="5262141" y="3580958"/>
            <a:ext cx="1600200" cy="338554"/>
          </a:xfrm>
          <a:prstGeom prst="rect">
            <a:avLst/>
          </a:prstGeom>
          <a:noFill/>
        </p:spPr>
        <p:txBody>
          <a:bodyPr wrap="square" rtlCol="0">
            <a:spAutoFit/>
          </a:bodyPr>
          <a:lstStyle/>
          <a:p>
            <a:pPr algn="ctr">
              <a:buClrTx/>
              <a:buFontTx/>
              <a:buNone/>
            </a:pPr>
            <a:r>
              <a:rPr lang="en-US" sz="1600" kern="1200" dirty="0">
                <a:solidFill>
                  <a:srgbClr val="212121"/>
                </a:solidFill>
                <a:latin typeface="Roboto Condensed"/>
                <a:ea typeface="+mn-ea"/>
                <a:cs typeface="+mn-cs"/>
              </a:rPr>
              <a:t>Um</a:t>
            </a:r>
          </a:p>
        </p:txBody>
      </p:sp>
      <p:sp>
        <p:nvSpPr>
          <p:cNvPr id="42" name="TextBox 41">
            <a:extLst>
              <a:ext uri="{FF2B5EF4-FFF2-40B4-BE49-F238E27FC236}">
                <a16:creationId xmlns:a16="http://schemas.microsoft.com/office/drawing/2014/main" id="{8066F9A5-986E-8B80-02F9-31AF65EDAAE0}"/>
              </a:ext>
            </a:extLst>
          </p:cNvPr>
          <p:cNvSpPr txBox="1"/>
          <p:nvPr/>
        </p:nvSpPr>
        <p:spPr>
          <a:xfrm>
            <a:off x="9224541" y="3580958"/>
            <a:ext cx="1600200" cy="338554"/>
          </a:xfrm>
          <a:prstGeom prst="rect">
            <a:avLst/>
          </a:prstGeom>
          <a:noFill/>
        </p:spPr>
        <p:txBody>
          <a:bodyPr wrap="square" rtlCol="0">
            <a:spAutoFit/>
          </a:bodyPr>
          <a:lstStyle/>
          <a:p>
            <a:pPr algn="ctr">
              <a:buClrTx/>
              <a:buFontTx/>
              <a:buNone/>
            </a:pPr>
            <a:r>
              <a:rPr lang="en-US" sz="1600" kern="1200" dirty="0">
                <a:solidFill>
                  <a:srgbClr val="212121"/>
                </a:solidFill>
                <a:latin typeface="Roboto Condensed"/>
                <a:ea typeface="+mn-ea"/>
                <a:cs typeface="+mn-cs"/>
              </a:rPr>
              <a:t>A</a:t>
            </a:r>
          </a:p>
        </p:txBody>
      </p:sp>
      <p:sp>
        <p:nvSpPr>
          <p:cNvPr id="43" name="TextBox 42">
            <a:extLst>
              <a:ext uri="{FF2B5EF4-FFF2-40B4-BE49-F238E27FC236}">
                <a16:creationId xmlns:a16="http://schemas.microsoft.com/office/drawing/2014/main" id="{EC1A57C8-092A-8F53-CC13-A7AC0C72B5CB}"/>
              </a:ext>
            </a:extLst>
          </p:cNvPr>
          <p:cNvSpPr txBox="1"/>
          <p:nvPr/>
        </p:nvSpPr>
        <p:spPr>
          <a:xfrm>
            <a:off x="3738140" y="4448513"/>
            <a:ext cx="937077" cy="584775"/>
          </a:xfrm>
          <a:prstGeom prst="rect">
            <a:avLst/>
          </a:prstGeom>
          <a:noFill/>
        </p:spPr>
        <p:txBody>
          <a:bodyPr wrap="square" rtlCol="0">
            <a:spAutoFit/>
          </a:bodyPr>
          <a:lstStyle/>
          <a:p>
            <a:pPr algn="ctr">
              <a:buClrTx/>
              <a:buFontTx/>
              <a:buNone/>
            </a:pPr>
            <a:r>
              <a:rPr lang="en-US" sz="1600" kern="1200" dirty="0">
                <a:solidFill>
                  <a:srgbClr val="212121"/>
                </a:solidFill>
                <a:latin typeface="Roboto Condensed"/>
                <a:ea typeface="+mn-ea"/>
                <a:cs typeface="+mn-cs"/>
              </a:rPr>
              <a:t>GSM </a:t>
            </a:r>
          </a:p>
          <a:p>
            <a:pPr algn="ctr">
              <a:buClrTx/>
              <a:buFontTx/>
              <a:buNone/>
            </a:pPr>
            <a:r>
              <a:rPr lang="en-US" sz="1600" kern="1200" dirty="0">
                <a:solidFill>
                  <a:srgbClr val="212121"/>
                </a:solidFill>
                <a:latin typeface="Roboto Condensed"/>
                <a:ea typeface="+mn-ea"/>
                <a:cs typeface="+mn-cs"/>
              </a:rPr>
              <a:t>Layer 3</a:t>
            </a:r>
          </a:p>
        </p:txBody>
      </p:sp>
      <p:sp>
        <p:nvSpPr>
          <p:cNvPr id="44" name="TextBox 43">
            <a:extLst>
              <a:ext uri="{FF2B5EF4-FFF2-40B4-BE49-F238E27FC236}">
                <a16:creationId xmlns:a16="http://schemas.microsoft.com/office/drawing/2014/main" id="{D6C402D1-488B-D7E1-79E4-316D0BAECE16}"/>
              </a:ext>
            </a:extLst>
          </p:cNvPr>
          <p:cNvSpPr txBox="1"/>
          <p:nvPr/>
        </p:nvSpPr>
        <p:spPr>
          <a:xfrm>
            <a:off x="3745853" y="5469903"/>
            <a:ext cx="937077" cy="338554"/>
          </a:xfrm>
          <a:prstGeom prst="rect">
            <a:avLst/>
          </a:prstGeom>
          <a:noFill/>
        </p:spPr>
        <p:txBody>
          <a:bodyPr wrap="square" rtlCol="0">
            <a:spAutoFit/>
          </a:bodyPr>
          <a:lstStyle/>
          <a:p>
            <a:pPr algn="ctr">
              <a:buClrTx/>
              <a:buFontTx/>
              <a:buNone/>
            </a:pPr>
            <a:r>
              <a:rPr lang="en-US" sz="1600" kern="1200" dirty="0">
                <a:solidFill>
                  <a:srgbClr val="212121"/>
                </a:solidFill>
                <a:latin typeface="Roboto Condensed"/>
                <a:ea typeface="+mn-ea"/>
                <a:cs typeface="+mn-cs"/>
              </a:rPr>
              <a:t> Layer 2</a:t>
            </a:r>
          </a:p>
        </p:txBody>
      </p:sp>
      <p:sp>
        <p:nvSpPr>
          <p:cNvPr id="45" name="TextBox 44">
            <a:extLst>
              <a:ext uri="{FF2B5EF4-FFF2-40B4-BE49-F238E27FC236}">
                <a16:creationId xmlns:a16="http://schemas.microsoft.com/office/drawing/2014/main" id="{0B6FDA50-5B72-D5CD-019C-DDF123589E31}"/>
              </a:ext>
            </a:extLst>
          </p:cNvPr>
          <p:cNvSpPr txBox="1"/>
          <p:nvPr/>
        </p:nvSpPr>
        <p:spPr>
          <a:xfrm>
            <a:off x="3738140" y="5833204"/>
            <a:ext cx="937077" cy="338554"/>
          </a:xfrm>
          <a:prstGeom prst="rect">
            <a:avLst/>
          </a:prstGeom>
          <a:noFill/>
        </p:spPr>
        <p:txBody>
          <a:bodyPr wrap="square" rtlCol="0">
            <a:spAutoFit/>
          </a:bodyPr>
          <a:lstStyle/>
          <a:p>
            <a:pPr algn="ctr">
              <a:buClrTx/>
              <a:buFontTx/>
              <a:buNone/>
            </a:pPr>
            <a:r>
              <a:rPr lang="en-US" sz="1600" kern="1200" dirty="0">
                <a:solidFill>
                  <a:srgbClr val="212121"/>
                </a:solidFill>
                <a:latin typeface="Roboto Condensed"/>
                <a:ea typeface="+mn-ea"/>
                <a:cs typeface="+mn-cs"/>
              </a:rPr>
              <a:t> Layer 1</a:t>
            </a:r>
          </a:p>
        </p:txBody>
      </p:sp>
    </p:spTree>
    <p:extLst>
      <p:ext uri="{BB962C8B-B14F-4D97-AF65-F5344CB8AC3E}">
        <p14:creationId xmlns:p14="http://schemas.microsoft.com/office/powerpoint/2010/main" val="3738483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pPr lvl="0"/>
            <a:r>
              <a:rPr lang="en-US" sz="3067" dirty="0">
                <a:solidFill>
                  <a:srgbClr val="00A4B6"/>
                </a:solidFill>
                <a:latin typeface="Cambria" panose="02040503050406030204" pitchFamily="18" charset="0"/>
                <a:ea typeface="Cambria" panose="02040503050406030204" pitchFamily="18" charset="0"/>
                <a:cs typeface="Proxima Nova"/>
                <a:sym typeface="Proxima Nova"/>
              </a:rPr>
              <a:t>Introduction to GSM</a:t>
            </a:r>
            <a:endParaRPr sz="3067" dirty="0">
              <a:solidFill>
                <a:srgbClr val="00A4B6"/>
              </a:solidFill>
              <a:latin typeface="Cambria" panose="02040503050406030204" pitchFamily="18" charset="0"/>
              <a:ea typeface="Cambria" panose="02040503050406030204" pitchFamily="18" charset="0"/>
              <a:cs typeface="Proxima Nova"/>
              <a:sym typeface="Proxima Nova"/>
            </a:endParaRPr>
          </a:p>
        </p:txBody>
      </p:sp>
      <p:sp>
        <p:nvSpPr>
          <p:cNvPr id="12" name="Content Placeholder 2">
            <a:extLst>
              <a:ext uri="{FF2B5EF4-FFF2-40B4-BE49-F238E27FC236}">
                <a16:creationId xmlns:a16="http://schemas.microsoft.com/office/drawing/2014/main" id="{6C9497E0-E633-CFDC-B461-27C6827733AB}"/>
              </a:ext>
            </a:extLst>
          </p:cNvPr>
          <p:cNvSpPr txBox="1">
            <a:spLocks/>
          </p:cNvSpPr>
          <p:nvPr/>
        </p:nvSpPr>
        <p:spPr>
          <a:xfrm>
            <a:off x="131181" y="966270"/>
            <a:ext cx="7909582" cy="5487739"/>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rgbClr val="5430AA"/>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5430AA"/>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5430AA"/>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5430AA"/>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5430AA"/>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r>
              <a:rPr kumimoji="0" lang="en-IN"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In GSM, geographical area is divided into </a:t>
            </a:r>
            <a:r>
              <a:rPr kumimoji="0" lang="en-IN" sz="24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hexagonal cells</a:t>
            </a:r>
            <a:r>
              <a:rPr kumimoji="0" lang="en-IN"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whose size depends upon power of transmitter and load on transmitter (number of end user).</a:t>
            </a:r>
          </a:p>
          <a:p>
            <a:pPr marL="0" marR="0" lvl="0" indent="0" algn="just" defTabSz="914400" rtl="0" eaLnBrk="1" fontAlgn="auto" latinLnBrk="0" hangingPunct="1">
              <a:lnSpc>
                <a:spcPct val="90000"/>
              </a:lnSpc>
              <a:spcBef>
                <a:spcPts val="1000"/>
              </a:spcBef>
              <a:spcAft>
                <a:spcPts val="0"/>
              </a:spcAft>
              <a:buClr>
                <a:srgbClr val="5430AA"/>
              </a:buClr>
              <a:buSzTx/>
              <a:buNone/>
              <a:tabLst/>
              <a:defRPr/>
            </a:pPr>
            <a:endParaRPr kumimoji="0" lang="en-IN"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endParaRPr>
          </a:p>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r>
              <a:rPr kumimoji="0" lang="en-IN"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At the centre of cell, there is a </a:t>
            </a:r>
            <a:r>
              <a:rPr kumimoji="0" lang="en-IN" sz="24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base station </a:t>
            </a:r>
            <a:r>
              <a:rPr kumimoji="0" lang="en-IN"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consisting of a </a:t>
            </a:r>
            <a:r>
              <a:rPr kumimoji="0" lang="en-IN" sz="24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transceiver</a:t>
            </a:r>
            <a:r>
              <a:rPr kumimoji="0" lang="en-IN"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(combination of transmitter and receiver) and an </a:t>
            </a:r>
            <a:r>
              <a:rPr kumimoji="0" lang="en-IN" sz="24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antenna</a:t>
            </a:r>
            <a:r>
              <a:rPr kumimoji="0" lang="en-IN"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a:t>
            </a:r>
          </a:p>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endParaRPr kumimoji="0" lang="en-IN" sz="2400" b="0" i="0" u="none" strike="noStrike" kern="1200" cap="none" spc="0" normalizeH="0" baseline="0" noProof="0" dirty="0">
              <a:ln>
                <a:noFill/>
              </a:ln>
              <a:solidFill>
                <a:srgbClr val="212121"/>
              </a:solidFill>
              <a:effectLst/>
              <a:uLnTx/>
              <a:uFillTx/>
              <a:latin typeface="Roboto Condensed"/>
              <a:ea typeface="+mn-ea"/>
              <a:cs typeface="+mn-cs"/>
            </a:endParaRPr>
          </a:p>
        </p:txBody>
      </p:sp>
      <p:pic>
        <p:nvPicPr>
          <p:cNvPr id="13" name="Picture 2" descr="1. A cluster of cells in a cellular network | Download Scientific ...">
            <a:extLst>
              <a:ext uri="{FF2B5EF4-FFF2-40B4-BE49-F238E27FC236}">
                <a16:creationId xmlns:a16="http://schemas.microsoft.com/office/drawing/2014/main" id="{337A25FE-2CDF-BE96-8DFB-91DF5F46E8F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66284" y="1127761"/>
            <a:ext cx="3888880" cy="39197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262049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r>
              <a:rPr lang="en-US" sz="3067" dirty="0">
                <a:solidFill>
                  <a:srgbClr val="00A4B6"/>
                </a:solidFill>
                <a:latin typeface="Cambria" panose="02040503050406030204" pitchFamily="18" charset="0"/>
                <a:ea typeface="Cambria" panose="02040503050406030204" pitchFamily="18" charset="0"/>
                <a:cs typeface="Proxima Nova"/>
                <a:sym typeface="Proxima Nova"/>
              </a:rPr>
              <a:t>Network Aspect in GSM: Signaling Protocol Structure</a:t>
            </a:r>
          </a:p>
        </p:txBody>
      </p:sp>
      <p:sp>
        <p:nvSpPr>
          <p:cNvPr id="24" name="Content Placeholder 24">
            <a:extLst>
              <a:ext uri="{FF2B5EF4-FFF2-40B4-BE49-F238E27FC236}">
                <a16:creationId xmlns:a16="http://schemas.microsoft.com/office/drawing/2014/main" id="{2C0C2E10-5424-8BFD-EDE7-0C3FA52567FF}"/>
              </a:ext>
            </a:extLst>
          </p:cNvPr>
          <p:cNvSpPr txBox="1">
            <a:spLocks/>
          </p:cNvSpPr>
          <p:nvPr/>
        </p:nvSpPr>
        <p:spPr>
          <a:xfrm>
            <a:off x="131180" y="863444"/>
            <a:ext cx="11929641" cy="5590565"/>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rgbClr val="5430AA"/>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5430AA"/>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5430AA"/>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5430AA"/>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5430AA"/>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None/>
              <a:tabLst/>
              <a:defRPr/>
            </a:pPr>
            <a:r>
              <a:rPr kumimoji="0" lang="en-IN" sz="2400" b="1"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BSC Protocols: </a:t>
            </a:r>
            <a:r>
              <a:rPr kumimoji="0" lang="en-IN"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Uses a different set of protocols after receiving the data from  BTS.</a:t>
            </a:r>
            <a:endParaRPr kumimoji="0" lang="en-IN" sz="2400" b="1"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endParaRPr>
          </a:p>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r>
              <a:rPr kumimoji="0" lang="en-US" sz="2400" b="1"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SCCP: </a:t>
            </a:r>
            <a:r>
              <a:rPr kumimoji="0" lang="en-IN"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Signalling Connection Control Part (SSCP) is a network layer protocol </a:t>
            </a:r>
          </a:p>
          <a:p>
            <a:pPr marL="809625" marR="0" lvl="1" indent="-352425" algn="just" defTabSz="914400" rtl="0" eaLnBrk="1" fontAlgn="auto" latinLnBrk="0" hangingPunct="1">
              <a:lnSpc>
                <a:spcPct val="90000"/>
              </a:lnSpc>
              <a:spcBef>
                <a:spcPts val="500"/>
              </a:spcBef>
              <a:spcAft>
                <a:spcPts val="0"/>
              </a:spcAft>
              <a:buClr>
                <a:srgbClr val="5430AA"/>
              </a:buClr>
              <a:buSzTx/>
              <a:buFont typeface="Wingdings 3" panose="05040102010807070707" pitchFamily="18" charset="2"/>
              <a:buChar char=""/>
              <a:tabLst/>
              <a:defRPr/>
            </a:pPr>
            <a:r>
              <a:rPr kumimoji="0" lang="en-IN" sz="20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Provides extended </a:t>
            </a:r>
            <a:r>
              <a:rPr kumimoji="0" lang="en-IN" sz="20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routing</a:t>
            </a:r>
            <a:r>
              <a:rPr kumimoji="0" lang="en-IN" sz="20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a:t>
            </a:r>
            <a:r>
              <a:rPr kumimoji="0" lang="en-IN" sz="20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flow control</a:t>
            </a:r>
            <a:r>
              <a:rPr kumimoji="0" lang="en-IN" sz="20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a:t>
            </a:r>
            <a:r>
              <a:rPr kumimoji="0" lang="en-IN" sz="20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segmentation, connection-orientation</a:t>
            </a:r>
            <a:r>
              <a:rPr kumimoji="0" lang="en-IN" sz="20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and </a:t>
            </a:r>
            <a:r>
              <a:rPr kumimoji="0" lang="en-IN" sz="20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error correction </a:t>
            </a:r>
            <a:r>
              <a:rPr kumimoji="0" lang="en-IN" sz="20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facilities in </a:t>
            </a:r>
            <a:r>
              <a:rPr kumimoji="0" lang="en-IN" sz="2000" b="0" i="0" u="none" strike="noStrike" kern="1200" cap="none" spc="0" normalizeH="0" baseline="0" noProof="0" dirty="0" err="1">
                <a:ln>
                  <a:noFill/>
                </a:ln>
                <a:solidFill>
                  <a:srgbClr val="212121"/>
                </a:solidFill>
                <a:effectLst/>
                <a:uLnTx/>
                <a:uFillTx/>
                <a:latin typeface="Cambria" panose="02040503050406030204" pitchFamily="18" charset="0"/>
                <a:ea typeface="Cambria" panose="02040503050406030204" pitchFamily="18" charset="0"/>
              </a:rPr>
              <a:t>Signaling</a:t>
            </a:r>
            <a:r>
              <a:rPr kumimoji="0" lang="en-IN" sz="20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System 7 (</a:t>
            </a:r>
            <a:r>
              <a:rPr kumimoji="0" lang="en-IN" sz="20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SS7</a:t>
            </a:r>
            <a:r>
              <a:rPr kumimoji="0" lang="en-IN" sz="20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telecommunications networks. </a:t>
            </a:r>
          </a:p>
          <a:p>
            <a:pPr marL="809625" marR="0" lvl="1" indent="-352425" algn="just" defTabSz="914400" rtl="0" eaLnBrk="1" fontAlgn="auto" latinLnBrk="0" hangingPunct="1">
              <a:lnSpc>
                <a:spcPct val="90000"/>
              </a:lnSpc>
              <a:spcBef>
                <a:spcPts val="500"/>
              </a:spcBef>
              <a:spcAft>
                <a:spcPts val="0"/>
              </a:spcAft>
              <a:buClr>
                <a:srgbClr val="5430AA"/>
              </a:buClr>
              <a:buSzTx/>
              <a:buFont typeface="Wingdings 3" panose="05040102010807070707" pitchFamily="18" charset="2"/>
              <a:buChar char=""/>
              <a:tabLst/>
              <a:defRPr/>
            </a:pPr>
            <a:r>
              <a:rPr kumimoji="0" lang="en-IN" sz="20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SCCP relies on the services of </a:t>
            </a:r>
            <a:r>
              <a:rPr kumimoji="0" lang="en-IN" sz="20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MTP</a:t>
            </a:r>
            <a:r>
              <a:rPr kumimoji="0" lang="en-IN" sz="20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for basic routing and error detection.</a:t>
            </a:r>
          </a:p>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r>
              <a:rPr kumimoji="0" lang="en-US" sz="2400" b="1"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MTP</a:t>
            </a:r>
            <a:r>
              <a:rPr kumimoji="0" lang="en-US"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Message Transfer Part</a:t>
            </a:r>
          </a:p>
          <a:p>
            <a:pPr marL="809625" marR="0" lvl="1" indent="-352425" algn="just" defTabSz="914400" rtl="0" eaLnBrk="1" fontAlgn="auto" latinLnBrk="0" hangingPunct="1">
              <a:lnSpc>
                <a:spcPct val="90000"/>
              </a:lnSpc>
              <a:spcBef>
                <a:spcPts val="500"/>
              </a:spcBef>
              <a:spcAft>
                <a:spcPts val="0"/>
              </a:spcAft>
              <a:buClr>
                <a:srgbClr val="5430AA"/>
              </a:buClr>
              <a:buSzTx/>
              <a:buFont typeface="Wingdings 3" panose="05040102010807070707" pitchFamily="18" charset="2"/>
              <a:buChar char=""/>
              <a:tabLst/>
              <a:defRPr/>
            </a:pPr>
            <a:r>
              <a:rPr kumimoji="0" lang="en-IN" sz="20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Part of the Signalling System 7 (SS7) used for </a:t>
            </a:r>
            <a:r>
              <a:rPr kumimoji="0" lang="en-IN" sz="20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communication</a:t>
            </a:r>
            <a:r>
              <a:rPr kumimoji="0" lang="en-IN" sz="20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in Public Switched Telephone Networks (</a:t>
            </a:r>
            <a:r>
              <a:rPr kumimoji="0" lang="en-IN" sz="20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PSTN</a:t>
            </a:r>
            <a:r>
              <a:rPr kumimoji="0" lang="en-IN" sz="20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a:t>
            </a:r>
          </a:p>
          <a:p>
            <a:pPr marL="809625" marR="0" lvl="1" indent="-352425" algn="just" defTabSz="914400" rtl="0" eaLnBrk="1" fontAlgn="auto" latinLnBrk="0" hangingPunct="1">
              <a:lnSpc>
                <a:spcPct val="90000"/>
              </a:lnSpc>
              <a:spcBef>
                <a:spcPts val="500"/>
              </a:spcBef>
              <a:spcAft>
                <a:spcPts val="0"/>
              </a:spcAft>
              <a:buClr>
                <a:srgbClr val="5430AA"/>
              </a:buClr>
              <a:buSzTx/>
              <a:buFont typeface="Wingdings 3" panose="05040102010807070707" pitchFamily="18" charset="2"/>
              <a:buChar char=""/>
              <a:tabLst/>
              <a:defRPr/>
            </a:pPr>
            <a:r>
              <a:rPr kumimoji="0" lang="en-IN" sz="20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MTP is responsible for </a:t>
            </a:r>
            <a:r>
              <a:rPr kumimoji="0" lang="en-IN" sz="20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reliable, unduplicated</a:t>
            </a:r>
            <a:r>
              <a:rPr kumimoji="0" lang="en-IN" sz="20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and </a:t>
            </a:r>
            <a:r>
              <a:rPr kumimoji="0" lang="en-IN" sz="20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in-sequence transport </a:t>
            </a:r>
            <a:r>
              <a:rPr kumimoji="0" lang="en-IN" sz="20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of SS7 messages between communication partners.</a:t>
            </a:r>
            <a:endParaRPr kumimoji="0" lang="fr-FR" sz="20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endParaRPr>
          </a:p>
        </p:txBody>
      </p:sp>
      <p:graphicFrame>
        <p:nvGraphicFramePr>
          <p:cNvPr id="25" name="Table 24">
            <a:extLst>
              <a:ext uri="{FF2B5EF4-FFF2-40B4-BE49-F238E27FC236}">
                <a16:creationId xmlns:a16="http://schemas.microsoft.com/office/drawing/2014/main" id="{9F073796-F5BC-B05B-E010-3AA3B1A6E0F8}"/>
              </a:ext>
            </a:extLst>
          </p:cNvPr>
          <p:cNvGraphicFramePr>
            <a:graphicFrameLocks noGrp="1"/>
          </p:cNvGraphicFramePr>
          <p:nvPr>
            <p:extLst>
              <p:ext uri="{D42A27DB-BD31-4B8C-83A1-F6EECF244321}">
                <p14:modId xmlns:p14="http://schemas.microsoft.com/office/powerpoint/2010/main" val="1690597108"/>
              </p:ext>
            </p:extLst>
          </p:nvPr>
        </p:nvGraphicFramePr>
        <p:xfrm>
          <a:off x="4614441" y="4168151"/>
          <a:ext cx="1143000" cy="2112000"/>
        </p:xfrm>
        <a:graphic>
          <a:graphicData uri="http://schemas.openxmlformats.org/drawingml/2006/table">
            <a:tbl>
              <a:tblPr firstRow="1" bandRow="1"/>
              <a:tblGrid>
                <a:gridCol w="1143000">
                  <a:extLst>
                    <a:ext uri="{9D8B030D-6E8A-4147-A177-3AD203B41FA5}">
                      <a16:colId xmlns:a16="http://schemas.microsoft.com/office/drawing/2014/main" val="2826660745"/>
                    </a:ext>
                  </a:extLst>
                </a:gridCol>
              </a:tblGrid>
              <a:tr h="136800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CM</a:t>
                      </a:r>
                    </a:p>
                    <a:p>
                      <a:pPr algn="ctr"/>
                      <a:endParaRPr lang="en-US" sz="1400" dirty="0"/>
                    </a:p>
                    <a:p>
                      <a:pPr algn="ctr"/>
                      <a:r>
                        <a:rPr lang="en-US" sz="1400" dirty="0"/>
                        <a:t>MM</a:t>
                      </a:r>
                    </a:p>
                    <a:p>
                      <a:pPr algn="ctr"/>
                      <a:endParaRPr lang="en-US" sz="1400" dirty="0"/>
                    </a:p>
                    <a:p>
                      <a:pPr algn="ctr"/>
                      <a:r>
                        <a:rPr lang="en-US" sz="1400" dirty="0"/>
                        <a:t>RR</a:t>
                      </a:r>
                      <a:endParaRPr lang="en-US" sz="1400" b="1" dirty="0"/>
                    </a:p>
                  </a:txBody>
                  <a:tcPr>
                    <a:lnL w="28575" cap="flat" cmpd="sng" algn="ctr">
                      <a:solidFill>
                        <a:srgbClr val="212121"/>
                      </a:solidFill>
                      <a:prstDash val="solid"/>
                      <a:round/>
                      <a:headEnd type="none" w="med" len="med"/>
                      <a:tailEnd type="none" w="med" len="med"/>
                    </a:lnL>
                    <a:lnR w="28575" cap="flat" cmpd="sng" algn="ctr">
                      <a:solidFill>
                        <a:srgbClr val="212121"/>
                      </a:solidFill>
                      <a:prstDash val="solid"/>
                      <a:round/>
                      <a:headEnd type="none" w="med" len="med"/>
                      <a:tailEnd type="none" w="med" len="med"/>
                    </a:lnR>
                    <a:lnT w="28575" cap="flat" cmpd="sng" algn="ctr">
                      <a:solidFill>
                        <a:srgbClr val="212121"/>
                      </a:solidFill>
                      <a:prstDash val="solid"/>
                      <a:round/>
                      <a:headEnd type="none" w="med" len="med"/>
                      <a:tailEnd type="none" w="med" len="med"/>
                    </a:lnT>
                    <a:lnB w="28575" cap="flat" cmpd="sng" algn="ctr">
                      <a:solidFill>
                        <a:srgbClr val="212121"/>
                      </a:solidFill>
                      <a:prstDash val="solid"/>
                      <a:round/>
                      <a:headEnd type="none" w="med" len="med"/>
                      <a:tailEnd type="none" w="med" len="med"/>
                    </a:lnB>
                    <a:lnTlToBr w="12700" cmpd="sng">
                      <a:noFill/>
                      <a:prstDash val="solid"/>
                    </a:lnTlToBr>
                    <a:lnBlToTr w="12700" cmpd="sng">
                      <a:noFill/>
                      <a:prstDash val="solid"/>
                    </a:lnBlToTr>
                    <a:solidFill>
                      <a:srgbClr val="909090">
                        <a:lumMod val="20000"/>
                        <a:lumOff val="80000"/>
                      </a:srgbClr>
                    </a:solidFill>
                  </a:tcPr>
                </a:tc>
                <a:extLst>
                  <a:ext uri="{0D108BD9-81ED-4DB2-BD59-A6C34878D82A}">
                    <a16:rowId xmlns:a16="http://schemas.microsoft.com/office/drawing/2014/main" val="1214606234"/>
                  </a:ext>
                </a:extLst>
              </a:tr>
              <a:tr h="37200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err="1"/>
                        <a:t>LAPDm</a:t>
                      </a:r>
                      <a:endParaRPr lang="en-US" sz="1400" b="1" dirty="0"/>
                    </a:p>
                  </a:txBody>
                  <a:tcPr>
                    <a:lnL w="28575" cap="flat" cmpd="sng" algn="ctr">
                      <a:solidFill>
                        <a:srgbClr val="212121"/>
                      </a:solidFill>
                      <a:prstDash val="solid"/>
                      <a:round/>
                      <a:headEnd type="none" w="med" len="med"/>
                      <a:tailEnd type="none" w="med" len="med"/>
                    </a:lnL>
                    <a:lnR w="28575" cap="flat" cmpd="sng" algn="ctr">
                      <a:solidFill>
                        <a:srgbClr val="212121"/>
                      </a:solidFill>
                      <a:prstDash val="solid"/>
                      <a:round/>
                      <a:headEnd type="none" w="med" len="med"/>
                      <a:tailEnd type="none" w="med" len="med"/>
                    </a:lnR>
                    <a:lnT w="28575" cap="flat" cmpd="sng" algn="ctr">
                      <a:solidFill>
                        <a:srgbClr val="212121"/>
                      </a:solidFill>
                      <a:prstDash val="solid"/>
                      <a:round/>
                      <a:headEnd type="none" w="med" len="med"/>
                      <a:tailEnd type="none" w="med" len="med"/>
                    </a:lnT>
                    <a:lnB w="28575" cap="flat" cmpd="sng" algn="ctr">
                      <a:solidFill>
                        <a:srgbClr val="212121"/>
                      </a:solidFill>
                      <a:prstDash val="solid"/>
                      <a:round/>
                      <a:headEnd type="none" w="med" len="med"/>
                      <a:tailEnd type="none" w="med" len="med"/>
                    </a:lnB>
                    <a:lnTlToBr w="12700" cmpd="sng">
                      <a:noFill/>
                      <a:prstDash val="solid"/>
                    </a:lnTlToBr>
                    <a:lnBlToTr w="12700" cmpd="sng">
                      <a:noFill/>
                      <a:prstDash val="solid"/>
                    </a:lnBlToTr>
                    <a:solidFill>
                      <a:srgbClr val="909090">
                        <a:lumMod val="20000"/>
                        <a:lumOff val="80000"/>
                      </a:srgbClr>
                    </a:solidFill>
                  </a:tcPr>
                </a:tc>
                <a:extLst>
                  <a:ext uri="{0D108BD9-81ED-4DB2-BD59-A6C34878D82A}">
                    <a16:rowId xmlns:a16="http://schemas.microsoft.com/office/drawing/2014/main" val="557096008"/>
                  </a:ext>
                </a:extLst>
              </a:tr>
              <a:tr h="37200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TDMA</a:t>
                      </a:r>
                      <a:endParaRPr lang="en-US" sz="1400" b="1" dirty="0"/>
                    </a:p>
                  </a:txBody>
                  <a:tcPr>
                    <a:lnL w="28575" cap="flat" cmpd="sng" algn="ctr">
                      <a:solidFill>
                        <a:srgbClr val="212121"/>
                      </a:solidFill>
                      <a:prstDash val="solid"/>
                      <a:round/>
                      <a:headEnd type="none" w="med" len="med"/>
                      <a:tailEnd type="none" w="med" len="med"/>
                    </a:lnL>
                    <a:lnR w="28575" cap="flat" cmpd="sng" algn="ctr">
                      <a:solidFill>
                        <a:srgbClr val="212121"/>
                      </a:solidFill>
                      <a:prstDash val="solid"/>
                      <a:round/>
                      <a:headEnd type="none" w="med" len="med"/>
                      <a:tailEnd type="none" w="med" len="med"/>
                    </a:lnR>
                    <a:lnT w="28575" cap="flat" cmpd="sng" algn="ctr">
                      <a:solidFill>
                        <a:srgbClr val="212121"/>
                      </a:solidFill>
                      <a:prstDash val="solid"/>
                      <a:round/>
                      <a:headEnd type="none" w="med" len="med"/>
                      <a:tailEnd type="none" w="med" len="med"/>
                    </a:lnT>
                    <a:lnB w="28575" cap="flat" cmpd="sng" algn="ctr">
                      <a:solidFill>
                        <a:srgbClr val="212121"/>
                      </a:solidFill>
                      <a:prstDash val="solid"/>
                      <a:round/>
                      <a:headEnd type="none" w="med" len="med"/>
                      <a:tailEnd type="none" w="med" len="med"/>
                    </a:lnB>
                    <a:lnTlToBr w="12700" cmpd="sng">
                      <a:noFill/>
                      <a:prstDash val="solid"/>
                    </a:lnTlToBr>
                    <a:lnBlToTr w="12700" cmpd="sng">
                      <a:noFill/>
                      <a:prstDash val="solid"/>
                    </a:lnBlToTr>
                    <a:solidFill>
                      <a:srgbClr val="909090">
                        <a:lumMod val="20000"/>
                        <a:lumOff val="80000"/>
                      </a:srgbClr>
                    </a:solidFill>
                  </a:tcPr>
                </a:tc>
                <a:extLst>
                  <a:ext uri="{0D108BD9-81ED-4DB2-BD59-A6C34878D82A}">
                    <a16:rowId xmlns:a16="http://schemas.microsoft.com/office/drawing/2014/main" val="3256551014"/>
                  </a:ext>
                </a:extLst>
              </a:tr>
            </a:tbl>
          </a:graphicData>
        </a:graphic>
      </p:graphicFrame>
      <p:cxnSp>
        <p:nvCxnSpPr>
          <p:cNvPr id="26" name="Straight Connector 25">
            <a:extLst>
              <a:ext uri="{FF2B5EF4-FFF2-40B4-BE49-F238E27FC236}">
                <a16:creationId xmlns:a16="http://schemas.microsoft.com/office/drawing/2014/main" id="{A68FD27C-8FD8-107A-C47E-354F95B86045}"/>
              </a:ext>
            </a:extLst>
          </p:cNvPr>
          <p:cNvCxnSpPr/>
          <p:nvPr/>
        </p:nvCxnSpPr>
        <p:spPr>
          <a:xfrm>
            <a:off x="4614441" y="4549151"/>
            <a:ext cx="1143000" cy="0"/>
          </a:xfrm>
          <a:prstGeom prst="line">
            <a:avLst/>
          </a:prstGeom>
          <a:noFill/>
          <a:ln w="9525" cap="flat" cmpd="sng" algn="ctr">
            <a:solidFill>
              <a:srgbClr val="909090"/>
            </a:solidFill>
            <a:prstDash val="dash"/>
            <a:miter lim="800000"/>
          </a:ln>
          <a:effectLst/>
        </p:spPr>
      </p:cxnSp>
      <p:cxnSp>
        <p:nvCxnSpPr>
          <p:cNvPr id="27" name="Straight Connector 26">
            <a:extLst>
              <a:ext uri="{FF2B5EF4-FFF2-40B4-BE49-F238E27FC236}">
                <a16:creationId xmlns:a16="http://schemas.microsoft.com/office/drawing/2014/main" id="{9BE0BFAE-2F0B-C61A-C8D3-90937B310CE4}"/>
              </a:ext>
            </a:extLst>
          </p:cNvPr>
          <p:cNvCxnSpPr/>
          <p:nvPr/>
        </p:nvCxnSpPr>
        <p:spPr>
          <a:xfrm>
            <a:off x="4614441" y="5006351"/>
            <a:ext cx="1143000" cy="0"/>
          </a:xfrm>
          <a:prstGeom prst="line">
            <a:avLst/>
          </a:prstGeom>
          <a:noFill/>
          <a:ln w="9525" cap="flat" cmpd="sng" algn="ctr">
            <a:solidFill>
              <a:srgbClr val="909090"/>
            </a:solidFill>
            <a:prstDash val="dash"/>
            <a:miter lim="800000"/>
          </a:ln>
          <a:effectLst/>
        </p:spPr>
      </p:cxnSp>
      <p:graphicFrame>
        <p:nvGraphicFramePr>
          <p:cNvPr id="28" name="Table 27">
            <a:extLst>
              <a:ext uri="{FF2B5EF4-FFF2-40B4-BE49-F238E27FC236}">
                <a16:creationId xmlns:a16="http://schemas.microsoft.com/office/drawing/2014/main" id="{127378C7-5334-C021-6C7F-92D102063C5E}"/>
              </a:ext>
            </a:extLst>
          </p:cNvPr>
          <p:cNvGraphicFramePr>
            <a:graphicFrameLocks noGrp="1"/>
          </p:cNvGraphicFramePr>
          <p:nvPr>
            <p:extLst>
              <p:ext uri="{D42A27DB-BD31-4B8C-83A1-F6EECF244321}">
                <p14:modId xmlns:p14="http://schemas.microsoft.com/office/powerpoint/2010/main" val="1078048809"/>
              </p:ext>
            </p:extLst>
          </p:nvPr>
        </p:nvGraphicFramePr>
        <p:xfrm>
          <a:off x="6443241" y="5200151"/>
          <a:ext cx="1143000" cy="1080000"/>
        </p:xfrm>
        <a:graphic>
          <a:graphicData uri="http://schemas.openxmlformats.org/drawingml/2006/table">
            <a:tbl>
              <a:tblPr firstRow="1" bandRow="1"/>
              <a:tblGrid>
                <a:gridCol w="1143000">
                  <a:extLst>
                    <a:ext uri="{9D8B030D-6E8A-4147-A177-3AD203B41FA5}">
                      <a16:colId xmlns:a16="http://schemas.microsoft.com/office/drawing/2014/main" val="2826660745"/>
                    </a:ext>
                  </a:extLst>
                </a:gridCol>
              </a:tblGrid>
              <a:tr h="36000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RR</a:t>
                      </a:r>
                    </a:p>
                  </a:txBody>
                  <a:tcPr>
                    <a:lnL w="28575" cap="flat" cmpd="sng" algn="ctr">
                      <a:solidFill>
                        <a:srgbClr val="212121"/>
                      </a:solidFill>
                      <a:prstDash val="solid"/>
                      <a:round/>
                      <a:headEnd type="none" w="med" len="med"/>
                      <a:tailEnd type="none" w="med" len="med"/>
                    </a:lnL>
                    <a:lnR w="28575" cap="flat" cmpd="sng" algn="ctr">
                      <a:solidFill>
                        <a:srgbClr val="212121"/>
                      </a:solidFill>
                      <a:prstDash val="solid"/>
                      <a:round/>
                      <a:headEnd type="none" w="med" len="med"/>
                      <a:tailEnd type="none" w="med" len="med"/>
                    </a:lnR>
                    <a:lnT w="28575" cap="flat" cmpd="sng" algn="ctr">
                      <a:solidFill>
                        <a:srgbClr val="212121"/>
                      </a:solidFill>
                      <a:prstDash val="solid"/>
                      <a:round/>
                      <a:headEnd type="none" w="med" len="med"/>
                      <a:tailEnd type="none" w="med" len="med"/>
                    </a:lnT>
                    <a:lnB w="28575" cap="flat" cmpd="sng" algn="ctr">
                      <a:solidFill>
                        <a:srgbClr val="212121"/>
                      </a:solidFill>
                      <a:prstDash val="solid"/>
                      <a:round/>
                      <a:headEnd type="none" w="med" len="med"/>
                      <a:tailEnd type="none" w="med" len="med"/>
                    </a:lnB>
                    <a:lnTlToBr w="12700" cmpd="sng">
                      <a:noFill/>
                      <a:prstDash val="solid"/>
                    </a:lnTlToBr>
                    <a:lnBlToTr w="12700" cmpd="sng">
                      <a:noFill/>
                      <a:prstDash val="solid"/>
                    </a:lnBlToTr>
                    <a:solidFill>
                      <a:srgbClr val="8BC145">
                        <a:lumMod val="20000"/>
                        <a:lumOff val="80000"/>
                      </a:srgbClr>
                    </a:solidFill>
                  </a:tcPr>
                </a:tc>
                <a:extLst>
                  <a:ext uri="{0D108BD9-81ED-4DB2-BD59-A6C34878D82A}">
                    <a16:rowId xmlns:a16="http://schemas.microsoft.com/office/drawing/2014/main" val="1214606234"/>
                  </a:ext>
                </a:extLst>
              </a:tr>
              <a:tr h="36000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err="1"/>
                        <a:t>LAPDm</a:t>
                      </a:r>
                      <a:endParaRPr lang="en-US" sz="1400" b="1" dirty="0"/>
                    </a:p>
                  </a:txBody>
                  <a:tcPr>
                    <a:lnL w="28575" cap="flat" cmpd="sng" algn="ctr">
                      <a:solidFill>
                        <a:srgbClr val="212121"/>
                      </a:solidFill>
                      <a:prstDash val="solid"/>
                      <a:round/>
                      <a:headEnd type="none" w="med" len="med"/>
                      <a:tailEnd type="none" w="med" len="med"/>
                    </a:lnL>
                    <a:lnR w="28575" cap="flat" cmpd="sng" algn="ctr">
                      <a:solidFill>
                        <a:srgbClr val="212121"/>
                      </a:solidFill>
                      <a:prstDash val="solid"/>
                      <a:round/>
                      <a:headEnd type="none" w="med" len="med"/>
                      <a:tailEnd type="none" w="med" len="med"/>
                    </a:lnR>
                    <a:lnT w="28575" cap="flat" cmpd="sng" algn="ctr">
                      <a:solidFill>
                        <a:srgbClr val="212121"/>
                      </a:solidFill>
                      <a:prstDash val="solid"/>
                      <a:round/>
                      <a:headEnd type="none" w="med" len="med"/>
                      <a:tailEnd type="none" w="med" len="med"/>
                    </a:lnT>
                    <a:lnB w="28575" cap="flat" cmpd="sng" algn="ctr">
                      <a:solidFill>
                        <a:srgbClr val="212121"/>
                      </a:solidFill>
                      <a:prstDash val="solid"/>
                      <a:round/>
                      <a:headEnd type="none" w="med" len="med"/>
                      <a:tailEnd type="none" w="med" len="med"/>
                    </a:lnB>
                    <a:lnTlToBr w="12700" cmpd="sng">
                      <a:noFill/>
                      <a:prstDash val="solid"/>
                    </a:lnTlToBr>
                    <a:lnBlToTr w="12700" cmpd="sng">
                      <a:noFill/>
                      <a:prstDash val="solid"/>
                    </a:lnBlToTr>
                    <a:solidFill>
                      <a:srgbClr val="8BC145">
                        <a:lumMod val="20000"/>
                        <a:lumOff val="80000"/>
                      </a:srgbClr>
                    </a:solidFill>
                  </a:tcPr>
                </a:tc>
                <a:extLst>
                  <a:ext uri="{0D108BD9-81ED-4DB2-BD59-A6C34878D82A}">
                    <a16:rowId xmlns:a16="http://schemas.microsoft.com/office/drawing/2014/main" val="557096008"/>
                  </a:ext>
                </a:extLst>
              </a:tr>
              <a:tr h="36000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TDMA</a:t>
                      </a:r>
                      <a:endParaRPr lang="en-US" sz="1400" b="1" dirty="0"/>
                    </a:p>
                  </a:txBody>
                  <a:tcPr>
                    <a:lnL w="28575" cap="flat" cmpd="sng" algn="ctr">
                      <a:solidFill>
                        <a:srgbClr val="212121"/>
                      </a:solidFill>
                      <a:prstDash val="solid"/>
                      <a:round/>
                      <a:headEnd type="none" w="med" len="med"/>
                      <a:tailEnd type="none" w="med" len="med"/>
                    </a:lnL>
                    <a:lnR w="28575" cap="flat" cmpd="sng" algn="ctr">
                      <a:solidFill>
                        <a:srgbClr val="212121"/>
                      </a:solidFill>
                      <a:prstDash val="solid"/>
                      <a:round/>
                      <a:headEnd type="none" w="med" len="med"/>
                      <a:tailEnd type="none" w="med" len="med"/>
                    </a:lnR>
                    <a:lnT w="28575" cap="flat" cmpd="sng" algn="ctr">
                      <a:solidFill>
                        <a:srgbClr val="212121"/>
                      </a:solidFill>
                      <a:prstDash val="solid"/>
                      <a:round/>
                      <a:headEnd type="none" w="med" len="med"/>
                      <a:tailEnd type="none" w="med" len="med"/>
                    </a:lnT>
                    <a:lnB w="28575" cap="flat" cmpd="sng" algn="ctr">
                      <a:solidFill>
                        <a:srgbClr val="212121"/>
                      </a:solidFill>
                      <a:prstDash val="solid"/>
                      <a:round/>
                      <a:headEnd type="none" w="med" len="med"/>
                      <a:tailEnd type="none" w="med" len="med"/>
                    </a:lnB>
                    <a:lnTlToBr w="12700" cmpd="sng">
                      <a:noFill/>
                      <a:prstDash val="solid"/>
                    </a:lnTlToBr>
                    <a:lnBlToTr w="12700" cmpd="sng">
                      <a:noFill/>
                      <a:prstDash val="solid"/>
                    </a:lnBlToTr>
                    <a:solidFill>
                      <a:srgbClr val="8BC145">
                        <a:lumMod val="20000"/>
                        <a:lumOff val="80000"/>
                      </a:srgbClr>
                    </a:solidFill>
                  </a:tcPr>
                </a:tc>
                <a:extLst>
                  <a:ext uri="{0D108BD9-81ED-4DB2-BD59-A6C34878D82A}">
                    <a16:rowId xmlns:a16="http://schemas.microsoft.com/office/drawing/2014/main" val="3256551014"/>
                  </a:ext>
                </a:extLst>
              </a:tr>
            </a:tbl>
          </a:graphicData>
        </a:graphic>
      </p:graphicFrame>
      <p:graphicFrame>
        <p:nvGraphicFramePr>
          <p:cNvPr id="29" name="Table 28">
            <a:extLst>
              <a:ext uri="{FF2B5EF4-FFF2-40B4-BE49-F238E27FC236}">
                <a16:creationId xmlns:a16="http://schemas.microsoft.com/office/drawing/2014/main" id="{12FCBF30-6071-F11F-0207-89CD397FF5F9}"/>
              </a:ext>
            </a:extLst>
          </p:cNvPr>
          <p:cNvGraphicFramePr>
            <a:graphicFrameLocks noGrp="1"/>
          </p:cNvGraphicFramePr>
          <p:nvPr>
            <p:extLst>
              <p:ext uri="{D42A27DB-BD31-4B8C-83A1-F6EECF244321}">
                <p14:modId xmlns:p14="http://schemas.microsoft.com/office/powerpoint/2010/main" val="3249586923"/>
              </p:ext>
            </p:extLst>
          </p:nvPr>
        </p:nvGraphicFramePr>
        <p:xfrm>
          <a:off x="10558041" y="4168151"/>
          <a:ext cx="1143000" cy="2112000"/>
        </p:xfrm>
        <a:graphic>
          <a:graphicData uri="http://schemas.openxmlformats.org/drawingml/2006/table">
            <a:tbl>
              <a:tblPr firstRow="1" bandRow="1"/>
              <a:tblGrid>
                <a:gridCol w="1143000">
                  <a:extLst>
                    <a:ext uri="{9D8B030D-6E8A-4147-A177-3AD203B41FA5}">
                      <a16:colId xmlns:a16="http://schemas.microsoft.com/office/drawing/2014/main" val="2826660745"/>
                    </a:ext>
                  </a:extLst>
                </a:gridCol>
              </a:tblGrid>
              <a:tr h="136800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CM</a:t>
                      </a:r>
                    </a:p>
                    <a:p>
                      <a:pPr algn="ctr"/>
                      <a:endParaRPr lang="en-US" sz="1400" dirty="0"/>
                    </a:p>
                    <a:p>
                      <a:pPr algn="ctr"/>
                      <a:r>
                        <a:rPr lang="en-US" sz="1400" dirty="0"/>
                        <a:t>MM</a:t>
                      </a:r>
                    </a:p>
                    <a:p>
                      <a:pPr algn="ctr"/>
                      <a:endParaRPr lang="en-US" sz="1400" dirty="0"/>
                    </a:p>
                    <a:p>
                      <a:pPr algn="ctr"/>
                      <a:r>
                        <a:rPr lang="en-US" sz="1400" dirty="0"/>
                        <a:t>BSSMAP</a:t>
                      </a:r>
                      <a:endParaRPr lang="en-US" sz="1400" b="1" dirty="0"/>
                    </a:p>
                  </a:txBody>
                  <a:tcPr>
                    <a:lnL w="28575" cap="flat" cmpd="sng" algn="ctr">
                      <a:solidFill>
                        <a:srgbClr val="212121"/>
                      </a:solidFill>
                      <a:prstDash val="solid"/>
                      <a:round/>
                      <a:headEnd type="none" w="med" len="med"/>
                      <a:tailEnd type="none" w="med" len="med"/>
                    </a:lnL>
                    <a:lnR w="28575" cap="flat" cmpd="sng" algn="ctr">
                      <a:solidFill>
                        <a:srgbClr val="212121"/>
                      </a:solidFill>
                      <a:prstDash val="solid"/>
                      <a:round/>
                      <a:headEnd type="none" w="med" len="med"/>
                      <a:tailEnd type="none" w="med" len="med"/>
                    </a:lnR>
                    <a:lnT w="28575" cap="flat" cmpd="sng" algn="ctr">
                      <a:solidFill>
                        <a:srgbClr val="212121"/>
                      </a:solidFill>
                      <a:prstDash val="solid"/>
                      <a:round/>
                      <a:headEnd type="none" w="med" len="med"/>
                      <a:tailEnd type="none" w="med" len="med"/>
                    </a:lnT>
                    <a:lnB w="28575" cap="flat" cmpd="sng" algn="ctr">
                      <a:solidFill>
                        <a:srgbClr val="212121"/>
                      </a:solidFill>
                      <a:prstDash val="solid"/>
                      <a:round/>
                      <a:headEnd type="none" w="med" len="med"/>
                      <a:tailEnd type="none" w="med" len="med"/>
                    </a:lnB>
                    <a:lnTlToBr w="12700" cmpd="sng">
                      <a:noFill/>
                      <a:prstDash val="solid"/>
                    </a:lnTlToBr>
                    <a:lnBlToTr w="12700" cmpd="sng">
                      <a:noFill/>
                      <a:prstDash val="solid"/>
                    </a:lnBlToTr>
                    <a:solidFill>
                      <a:srgbClr val="1D9A78">
                        <a:lumMod val="20000"/>
                        <a:lumOff val="80000"/>
                      </a:srgbClr>
                    </a:solidFill>
                  </a:tcPr>
                </a:tc>
                <a:extLst>
                  <a:ext uri="{0D108BD9-81ED-4DB2-BD59-A6C34878D82A}">
                    <a16:rowId xmlns:a16="http://schemas.microsoft.com/office/drawing/2014/main" val="1214606234"/>
                  </a:ext>
                </a:extLst>
              </a:tr>
              <a:tr h="37200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SCCP</a:t>
                      </a:r>
                      <a:endParaRPr lang="en-US" sz="1400" b="1" dirty="0"/>
                    </a:p>
                  </a:txBody>
                  <a:tcPr>
                    <a:lnL w="28575" cap="flat" cmpd="sng" algn="ctr">
                      <a:solidFill>
                        <a:srgbClr val="212121"/>
                      </a:solidFill>
                      <a:prstDash val="solid"/>
                      <a:round/>
                      <a:headEnd type="none" w="med" len="med"/>
                      <a:tailEnd type="none" w="med" len="med"/>
                    </a:lnL>
                    <a:lnR w="28575" cap="flat" cmpd="sng" algn="ctr">
                      <a:solidFill>
                        <a:srgbClr val="212121"/>
                      </a:solidFill>
                      <a:prstDash val="solid"/>
                      <a:round/>
                      <a:headEnd type="none" w="med" len="med"/>
                      <a:tailEnd type="none" w="med" len="med"/>
                    </a:lnR>
                    <a:lnT w="28575" cap="flat" cmpd="sng" algn="ctr">
                      <a:solidFill>
                        <a:srgbClr val="212121"/>
                      </a:solidFill>
                      <a:prstDash val="solid"/>
                      <a:round/>
                      <a:headEnd type="none" w="med" len="med"/>
                      <a:tailEnd type="none" w="med" len="med"/>
                    </a:lnT>
                    <a:lnB w="28575" cap="flat" cmpd="sng" algn="ctr">
                      <a:solidFill>
                        <a:srgbClr val="212121"/>
                      </a:solidFill>
                      <a:prstDash val="solid"/>
                      <a:round/>
                      <a:headEnd type="none" w="med" len="med"/>
                      <a:tailEnd type="none" w="med" len="med"/>
                    </a:lnB>
                    <a:lnTlToBr w="12700" cmpd="sng">
                      <a:noFill/>
                      <a:prstDash val="solid"/>
                    </a:lnTlToBr>
                    <a:lnBlToTr w="12700" cmpd="sng">
                      <a:noFill/>
                      <a:prstDash val="solid"/>
                    </a:lnBlToTr>
                    <a:solidFill>
                      <a:srgbClr val="1D9A78">
                        <a:lumMod val="20000"/>
                        <a:lumOff val="80000"/>
                      </a:srgbClr>
                    </a:solidFill>
                  </a:tcPr>
                </a:tc>
                <a:extLst>
                  <a:ext uri="{0D108BD9-81ED-4DB2-BD59-A6C34878D82A}">
                    <a16:rowId xmlns:a16="http://schemas.microsoft.com/office/drawing/2014/main" val="557096008"/>
                  </a:ext>
                </a:extLst>
              </a:tr>
              <a:tr h="37200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MTP</a:t>
                      </a:r>
                      <a:endParaRPr lang="en-US" sz="1400" b="1" dirty="0"/>
                    </a:p>
                  </a:txBody>
                  <a:tcPr>
                    <a:lnL w="28575" cap="flat" cmpd="sng" algn="ctr">
                      <a:solidFill>
                        <a:srgbClr val="212121"/>
                      </a:solidFill>
                      <a:prstDash val="solid"/>
                      <a:round/>
                      <a:headEnd type="none" w="med" len="med"/>
                      <a:tailEnd type="none" w="med" len="med"/>
                    </a:lnL>
                    <a:lnR w="28575" cap="flat" cmpd="sng" algn="ctr">
                      <a:solidFill>
                        <a:srgbClr val="212121"/>
                      </a:solidFill>
                      <a:prstDash val="solid"/>
                      <a:round/>
                      <a:headEnd type="none" w="med" len="med"/>
                      <a:tailEnd type="none" w="med" len="med"/>
                    </a:lnR>
                    <a:lnT w="28575" cap="flat" cmpd="sng" algn="ctr">
                      <a:solidFill>
                        <a:srgbClr val="212121"/>
                      </a:solidFill>
                      <a:prstDash val="solid"/>
                      <a:round/>
                      <a:headEnd type="none" w="med" len="med"/>
                      <a:tailEnd type="none" w="med" len="med"/>
                    </a:lnT>
                    <a:lnB w="28575" cap="flat" cmpd="sng" algn="ctr">
                      <a:solidFill>
                        <a:srgbClr val="212121"/>
                      </a:solidFill>
                      <a:prstDash val="solid"/>
                      <a:round/>
                      <a:headEnd type="none" w="med" len="med"/>
                      <a:tailEnd type="none" w="med" len="med"/>
                    </a:lnB>
                    <a:lnTlToBr w="12700" cmpd="sng">
                      <a:noFill/>
                      <a:prstDash val="solid"/>
                    </a:lnTlToBr>
                    <a:lnBlToTr w="12700" cmpd="sng">
                      <a:noFill/>
                      <a:prstDash val="solid"/>
                    </a:lnBlToTr>
                    <a:solidFill>
                      <a:srgbClr val="1D9A78">
                        <a:lumMod val="20000"/>
                        <a:lumOff val="80000"/>
                      </a:srgbClr>
                    </a:solidFill>
                  </a:tcPr>
                </a:tc>
                <a:extLst>
                  <a:ext uri="{0D108BD9-81ED-4DB2-BD59-A6C34878D82A}">
                    <a16:rowId xmlns:a16="http://schemas.microsoft.com/office/drawing/2014/main" val="3256551014"/>
                  </a:ext>
                </a:extLst>
              </a:tr>
            </a:tbl>
          </a:graphicData>
        </a:graphic>
      </p:graphicFrame>
      <p:cxnSp>
        <p:nvCxnSpPr>
          <p:cNvPr id="30" name="Straight Connector 29">
            <a:extLst>
              <a:ext uri="{FF2B5EF4-FFF2-40B4-BE49-F238E27FC236}">
                <a16:creationId xmlns:a16="http://schemas.microsoft.com/office/drawing/2014/main" id="{3517E6C5-74E1-94EE-7C33-435366A77A82}"/>
              </a:ext>
            </a:extLst>
          </p:cNvPr>
          <p:cNvCxnSpPr/>
          <p:nvPr/>
        </p:nvCxnSpPr>
        <p:spPr>
          <a:xfrm>
            <a:off x="10558041" y="4549151"/>
            <a:ext cx="1143000" cy="0"/>
          </a:xfrm>
          <a:prstGeom prst="line">
            <a:avLst/>
          </a:prstGeom>
          <a:noFill/>
          <a:ln w="9525" cap="flat" cmpd="sng" algn="ctr">
            <a:solidFill>
              <a:srgbClr val="909090"/>
            </a:solidFill>
            <a:prstDash val="dash"/>
            <a:miter lim="800000"/>
          </a:ln>
          <a:effectLst/>
        </p:spPr>
      </p:cxnSp>
      <p:cxnSp>
        <p:nvCxnSpPr>
          <p:cNvPr id="31" name="Straight Connector 30">
            <a:extLst>
              <a:ext uri="{FF2B5EF4-FFF2-40B4-BE49-F238E27FC236}">
                <a16:creationId xmlns:a16="http://schemas.microsoft.com/office/drawing/2014/main" id="{72BF713E-1A1D-4287-939A-ECE621F0A310}"/>
              </a:ext>
            </a:extLst>
          </p:cNvPr>
          <p:cNvCxnSpPr/>
          <p:nvPr/>
        </p:nvCxnSpPr>
        <p:spPr>
          <a:xfrm>
            <a:off x="10558041" y="5006351"/>
            <a:ext cx="1143000" cy="0"/>
          </a:xfrm>
          <a:prstGeom prst="line">
            <a:avLst/>
          </a:prstGeom>
          <a:noFill/>
          <a:ln w="9525" cap="flat" cmpd="sng" algn="ctr">
            <a:solidFill>
              <a:srgbClr val="909090"/>
            </a:solidFill>
            <a:prstDash val="dash"/>
            <a:miter lim="800000"/>
          </a:ln>
          <a:effectLst/>
        </p:spPr>
      </p:cxnSp>
      <p:graphicFrame>
        <p:nvGraphicFramePr>
          <p:cNvPr id="32" name="Table 31">
            <a:extLst>
              <a:ext uri="{FF2B5EF4-FFF2-40B4-BE49-F238E27FC236}">
                <a16:creationId xmlns:a16="http://schemas.microsoft.com/office/drawing/2014/main" id="{56E03310-8EAF-BFAE-4C26-B26250C3B74A}"/>
              </a:ext>
            </a:extLst>
          </p:cNvPr>
          <p:cNvGraphicFramePr>
            <a:graphicFrameLocks noGrp="1"/>
          </p:cNvGraphicFramePr>
          <p:nvPr>
            <p:extLst>
              <p:ext uri="{D42A27DB-BD31-4B8C-83A1-F6EECF244321}">
                <p14:modId xmlns:p14="http://schemas.microsoft.com/office/powerpoint/2010/main" val="886799288"/>
              </p:ext>
            </p:extLst>
          </p:nvPr>
        </p:nvGraphicFramePr>
        <p:xfrm>
          <a:off x="8500641" y="5200151"/>
          <a:ext cx="1143000" cy="1080000"/>
        </p:xfrm>
        <a:graphic>
          <a:graphicData uri="http://schemas.openxmlformats.org/drawingml/2006/table">
            <a:tbl>
              <a:tblPr firstRow="1" bandRow="1"/>
              <a:tblGrid>
                <a:gridCol w="1143000">
                  <a:extLst>
                    <a:ext uri="{9D8B030D-6E8A-4147-A177-3AD203B41FA5}">
                      <a16:colId xmlns:a16="http://schemas.microsoft.com/office/drawing/2014/main" val="2826660745"/>
                    </a:ext>
                  </a:extLst>
                </a:gridCol>
              </a:tblGrid>
              <a:tr h="36000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BSSMAP</a:t>
                      </a:r>
                    </a:p>
                  </a:txBody>
                  <a:tcPr>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solidFill>
                      <a:srgbClr val="B84742">
                        <a:lumMod val="20000"/>
                        <a:lumOff val="80000"/>
                      </a:srgbClr>
                    </a:solidFill>
                  </a:tcPr>
                </a:tc>
                <a:extLst>
                  <a:ext uri="{0D108BD9-81ED-4DB2-BD59-A6C34878D82A}">
                    <a16:rowId xmlns:a16="http://schemas.microsoft.com/office/drawing/2014/main" val="1214606234"/>
                  </a:ext>
                </a:extLst>
              </a:tr>
              <a:tr h="36000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SCCP</a:t>
                      </a:r>
                      <a:endParaRPr lang="en-US" sz="1400" b="1" dirty="0"/>
                    </a:p>
                  </a:txBody>
                  <a:tcPr>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solidFill>
                      <a:srgbClr val="B84742">
                        <a:lumMod val="20000"/>
                        <a:lumOff val="80000"/>
                      </a:srgbClr>
                    </a:solidFill>
                  </a:tcPr>
                </a:tc>
                <a:extLst>
                  <a:ext uri="{0D108BD9-81ED-4DB2-BD59-A6C34878D82A}">
                    <a16:rowId xmlns:a16="http://schemas.microsoft.com/office/drawing/2014/main" val="557096008"/>
                  </a:ext>
                </a:extLst>
              </a:tr>
              <a:tr h="36000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MTP</a:t>
                      </a:r>
                      <a:endParaRPr lang="en-US" sz="1400" b="1" dirty="0"/>
                    </a:p>
                  </a:txBody>
                  <a:tcPr>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solidFill>
                      <a:srgbClr val="B84742">
                        <a:lumMod val="20000"/>
                        <a:lumOff val="80000"/>
                      </a:srgbClr>
                    </a:solidFill>
                  </a:tcPr>
                </a:tc>
                <a:extLst>
                  <a:ext uri="{0D108BD9-81ED-4DB2-BD59-A6C34878D82A}">
                    <a16:rowId xmlns:a16="http://schemas.microsoft.com/office/drawing/2014/main" val="3256551014"/>
                  </a:ext>
                </a:extLst>
              </a:tr>
            </a:tbl>
          </a:graphicData>
        </a:graphic>
      </p:graphicFrame>
      <p:cxnSp>
        <p:nvCxnSpPr>
          <p:cNvPr id="33" name="Straight Connector 32">
            <a:extLst>
              <a:ext uri="{FF2B5EF4-FFF2-40B4-BE49-F238E27FC236}">
                <a16:creationId xmlns:a16="http://schemas.microsoft.com/office/drawing/2014/main" id="{E93F7B90-B8E4-9CBC-EDB8-2AA2BBE83AED}"/>
              </a:ext>
            </a:extLst>
          </p:cNvPr>
          <p:cNvCxnSpPr>
            <a:cxnSpLocks/>
            <a:endCxn id="41" idx="2"/>
          </p:cNvCxnSpPr>
          <p:nvPr/>
        </p:nvCxnSpPr>
        <p:spPr>
          <a:xfrm flipV="1">
            <a:off x="6100341" y="4369540"/>
            <a:ext cx="0" cy="2248346"/>
          </a:xfrm>
          <a:prstGeom prst="line">
            <a:avLst/>
          </a:prstGeom>
          <a:noFill/>
          <a:ln w="6350" cap="flat" cmpd="sng" algn="ctr">
            <a:solidFill>
              <a:srgbClr val="909090"/>
            </a:solidFill>
            <a:prstDash val="dash"/>
            <a:miter lim="800000"/>
          </a:ln>
          <a:effectLst/>
        </p:spPr>
      </p:cxnSp>
      <p:cxnSp>
        <p:nvCxnSpPr>
          <p:cNvPr id="34" name="Straight Connector 33">
            <a:extLst>
              <a:ext uri="{FF2B5EF4-FFF2-40B4-BE49-F238E27FC236}">
                <a16:creationId xmlns:a16="http://schemas.microsoft.com/office/drawing/2014/main" id="{A3A57134-2F21-1E45-77B6-DAA07E8FC679}"/>
              </a:ext>
            </a:extLst>
          </p:cNvPr>
          <p:cNvCxnSpPr>
            <a:cxnSpLocks/>
            <a:endCxn id="42" idx="2"/>
          </p:cNvCxnSpPr>
          <p:nvPr/>
        </p:nvCxnSpPr>
        <p:spPr>
          <a:xfrm flipV="1">
            <a:off x="10100841" y="4354462"/>
            <a:ext cx="0" cy="2248346"/>
          </a:xfrm>
          <a:prstGeom prst="line">
            <a:avLst/>
          </a:prstGeom>
          <a:noFill/>
          <a:ln w="6350" cap="flat" cmpd="sng" algn="ctr">
            <a:solidFill>
              <a:srgbClr val="909090"/>
            </a:solidFill>
            <a:prstDash val="dash"/>
            <a:miter lim="800000"/>
          </a:ln>
          <a:effectLst/>
        </p:spPr>
      </p:cxnSp>
      <p:cxnSp>
        <p:nvCxnSpPr>
          <p:cNvPr id="35" name="Straight Connector 34">
            <a:extLst>
              <a:ext uri="{FF2B5EF4-FFF2-40B4-BE49-F238E27FC236}">
                <a16:creationId xmlns:a16="http://schemas.microsoft.com/office/drawing/2014/main" id="{41BA28D4-6CBA-6D66-C432-A6366187FE12}"/>
              </a:ext>
            </a:extLst>
          </p:cNvPr>
          <p:cNvCxnSpPr>
            <a:cxnSpLocks/>
          </p:cNvCxnSpPr>
          <p:nvPr/>
        </p:nvCxnSpPr>
        <p:spPr>
          <a:xfrm flipV="1">
            <a:off x="8043441" y="5006351"/>
            <a:ext cx="0" cy="1273800"/>
          </a:xfrm>
          <a:prstGeom prst="line">
            <a:avLst/>
          </a:prstGeom>
          <a:noFill/>
          <a:ln w="6350" cap="flat" cmpd="sng" algn="ctr">
            <a:solidFill>
              <a:srgbClr val="909090"/>
            </a:solidFill>
            <a:prstDash val="dash"/>
            <a:miter lim="800000"/>
          </a:ln>
          <a:effectLst/>
        </p:spPr>
      </p:cxnSp>
      <p:sp>
        <p:nvSpPr>
          <p:cNvPr id="36" name="TextBox 35">
            <a:extLst>
              <a:ext uri="{FF2B5EF4-FFF2-40B4-BE49-F238E27FC236}">
                <a16:creationId xmlns:a16="http://schemas.microsoft.com/office/drawing/2014/main" id="{4E5F0F7E-803E-39D3-ACF2-BFFF0AD6BB56}"/>
              </a:ext>
            </a:extLst>
          </p:cNvPr>
          <p:cNvSpPr txBox="1"/>
          <p:nvPr/>
        </p:nvSpPr>
        <p:spPr>
          <a:xfrm>
            <a:off x="4462041" y="6339473"/>
            <a:ext cx="1600200" cy="338554"/>
          </a:xfrm>
          <a:prstGeom prst="rect">
            <a:avLst/>
          </a:prstGeom>
          <a:noFill/>
        </p:spPr>
        <p:txBody>
          <a:bodyPr wrap="square" rtlCol="0">
            <a:spAutoFit/>
          </a:bodyPr>
          <a:lstStyle/>
          <a:p>
            <a:pPr>
              <a:buClrTx/>
              <a:buFontTx/>
              <a:buNone/>
            </a:pPr>
            <a:r>
              <a:rPr lang="en-US" sz="1600" b="1" kern="1200" dirty="0">
                <a:solidFill>
                  <a:srgbClr val="212121"/>
                </a:solidFill>
                <a:latin typeface="Roboto Condensed"/>
                <a:ea typeface="+mn-ea"/>
                <a:cs typeface="+mn-cs"/>
              </a:rPr>
              <a:t>Mobile Station</a:t>
            </a:r>
          </a:p>
        </p:txBody>
      </p:sp>
      <p:sp>
        <p:nvSpPr>
          <p:cNvPr id="37" name="TextBox 36">
            <a:extLst>
              <a:ext uri="{FF2B5EF4-FFF2-40B4-BE49-F238E27FC236}">
                <a16:creationId xmlns:a16="http://schemas.microsoft.com/office/drawing/2014/main" id="{D899E2BB-25B5-3AB9-8DFB-99DF2E9E5B6D}"/>
              </a:ext>
            </a:extLst>
          </p:cNvPr>
          <p:cNvSpPr txBox="1"/>
          <p:nvPr/>
        </p:nvSpPr>
        <p:spPr>
          <a:xfrm>
            <a:off x="6214641" y="6339473"/>
            <a:ext cx="1600200" cy="338554"/>
          </a:xfrm>
          <a:prstGeom prst="rect">
            <a:avLst/>
          </a:prstGeom>
          <a:noFill/>
        </p:spPr>
        <p:txBody>
          <a:bodyPr wrap="square" rtlCol="0">
            <a:spAutoFit/>
          </a:bodyPr>
          <a:lstStyle/>
          <a:p>
            <a:pPr algn="ctr">
              <a:buClrTx/>
              <a:buFontTx/>
              <a:buNone/>
            </a:pPr>
            <a:r>
              <a:rPr lang="en-US" sz="1600" b="1" kern="1200" dirty="0">
                <a:solidFill>
                  <a:srgbClr val="212121"/>
                </a:solidFill>
                <a:latin typeface="Roboto Condensed"/>
                <a:ea typeface="+mn-ea"/>
                <a:cs typeface="+mn-cs"/>
              </a:rPr>
              <a:t>BTS</a:t>
            </a:r>
          </a:p>
        </p:txBody>
      </p:sp>
      <p:sp>
        <p:nvSpPr>
          <p:cNvPr id="38" name="TextBox 37">
            <a:extLst>
              <a:ext uri="{FF2B5EF4-FFF2-40B4-BE49-F238E27FC236}">
                <a16:creationId xmlns:a16="http://schemas.microsoft.com/office/drawing/2014/main" id="{E3E19AB4-D660-9595-FE9D-81718DF32D6D}"/>
              </a:ext>
            </a:extLst>
          </p:cNvPr>
          <p:cNvSpPr txBox="1"/>
          <p:nvPr/>
        </p:nvSpPr>
        <p:spPr>
          <a:xfrm>
            <a:off x="8272041" y="6339473"/>
            <a:ext cx="1600200" cy="338554"/>
          </a:xfrm>
          <a:prstGeom prst="rect">
            <a:avLst/>
          </a:prstGeom>
          <a:noFill/>
        </p:spPr>
        <p:txBody>
          <a:bodyPr wrap="square" rtlCol="0">
            <a:spAutoFit/>
          </a:bodyPr>
          <a:lstStyle/>
          <a:p>
            <a:pPr algn="ctr">
              <a:buClrTx/>
              <a:buFontTx/>
              <a:buNone/>
            </a:pPr>
            <a:r>
              <a:rPr lang="en-US" sz="1600" b="1" kern="1200" dirty="0">
                <a:solidFill>
                  <a:srgbClr val="212121"/>
                </a:solidFill>
                <a:latin typeface="Roboto Condensed"/>
                <a:ea typeface="+mn-ea"/>
                <a:cs typeface="+mn-cs"/>
              </a:rPr>
              <a:t>BSC</a:t>
            </a:r>
          </a:p>
        </p:txBody>
      </p:sp>
      <p:sp>
        <p:nvSpPr>
          <p:cNvPr id="39" name="TextBox 38">
            <a:extLst>
              <a:ext uri="{FF2B5EF4-FFF2-40B4-BE49-F238E27FC236}">
                <a16:creationId xmlns:a16="http://schemas.microsoft.com/office/drawing/2014/main" id="{D77CA905-E27E-EE52-9577-0812CBEA8E7E}"/>
              </a:ext>
            </a:extLst>
          </p:cNvPr>
          <p:cNvSpPr txBox="1"/>
          <p:nvPr/>
        </p:nvSpPr>
        <p:spPr>
          <a:xfrm>
            <a:off x="10329441" y="6339473"/>
            <a:ext cx="1600200" cy="338554"/>
          </a:xfrm>
          <a:prstGeom prst="rect">
            <a:avLst/>
          </a:prstGeom>
          <a:noFill/>
        </p:spPr>
        <p:txBody>
          <a:bodyPr wrap="square" rtlCol="0">
            <a:spAutoFit/>
          </a:bodyPr>
          <a:lstStyle/>
          <a:p>
            <a:pPr algn="ctr">
              <a:buClrTx/>
              <a:buFontTx/>
              <a:buNone/>
            </a:pPr>
            <a:r>
              <a:rPr lang="en-US" sz="1600" b="1" kern="1200" dirty="0">
                <a:solidFill>
                  <a:srgbClr val="212121"/>
                </a:solidFill>
                <a:latin typeface="Roboto Condensed"/>
                <a:ea typeface="+mn-ea"/>
                <a:cs typeface="+mn-cs"/>
              </a:rPr>
              <a:t>MSC</a:t>
            </a:r>
          </a:p>
        </p:txBody>
      </p:sp>
      <p:sp>
        <p:nvSpPr>
          <p:cNvPr id="40" name="TextBox 39">
            <a:extLst>
              <a:ext uri="{FF2B5EF4-FFF2-40B4-BE49-F238E27FC236}">
                <a16:creationId xmlns:a16="http://schemas.microsoft.com/office/drawing/2014/main" id="{D5C48275-0D90-A289-E6D4-4E73C0A670F9}"/>
              </a:ext>
            </a:extLst>
          </p:cNvPr>
          <p:cNvSpPr txBox="1"/>
          <p:nvPr/>
        </p:nvSpPr>
        <p:spPr>
          <a:xfrm>
            <a:off x="7257855" y="4684601"/>
            <a:ext cx="1600200" cy="338554"/>
          </a:xfrm>
          <a:prstGeom prst="rect">
            <a:avLst/>
          </a:prstGeom>
          <a:noFill/>
        </p:spPr>
        <p:txBody>
          <a:bodyPr wrap="square" rtlCol="0">
            <a:spAutoFit/>
          </a:bodyPr>
          <a:lstStyle/>
          <a:p>
            <a:pPr algn="ctr">
              <a:buClrTx/>
              <a:buFontTx/>
              <a:buNone/>
            </a:pPr>
            <a:r>
              <a:rPr lang="en-US" sz="1600" kern="1200" dirty="0" err="1">
                <a:solidFill>
                  <a:srgbClr val="212121"/>
                </a:solidFill>
                <a:latin typeface="Roboto Condensed"/>
                <a:ea typeface="+mn-ea"/>
                <a:cs typeface="+mn-cs"/>
              </a:rPr>
              <a:t>Abis</a:t>
            </a:r>
            <a:endParaRPr lang="en-US" sz="1600" kern="1200" dirty="0">
              <a:solidFill>
                <a:srgbClr val="212121"/>
              </a:solidFill>
              <a:latin typeface="Roboto Condensed"/>
              <a:ea typeface="+mn-ea"/>
              <a:cs typeface="+mn-cs"/>
            </a:endParaRPr>
          </a:p>
        </p:txBody>
      </p:sp>
      <p:sp>
        <p:nvSpPr>
          <p:cNvPr id="41" name="TextBox 40">
            <a:extLst>
              <a:ext uri="{FF2B5EF4-FFF2-40B4-BE49-F238E27FC236}">
                <a16:creationId xmlns:a16="http://schemas.microsoft.com/office/drawing/2014/main" id="{99D5AC99-A6BD-3A52-4723-338493A065A0}"/>
              </a:ext>
            </a:extLst>
          </p:cNvPr>
          <p:cNvSpPr txBox="1"/>
          <p:nvPr/>
        </p:nvSpPr>
        <p:spPr>
          <a:xfrm>
            <a:off x="5300241" y="4030986"/>
            <a:ext cx="1600200" cy="338554"/>
          </a:xfrm>
          <a:prstGeom prst="rect">
            <a:avLst/>
          </a:prstGeom>
          <a:noFill/>
        </p:spPr>
        <p:txBody>
          <a:bodyPr wrap="square" rtlCol="0">
            <a:spAutoFit/>
          </a:bodyPr>
          <a:lstStyle/>
          <a:p>
            <a:pPr algn="ctr">
              <a:buClrTx/>
              <a:buFontTx/>
              <a:buNone/>
            </a:pPr>
            <a:r>
              <a:rPr lang="en-US" sz="1600" kern="1200" dirty="0">
                <a:solidFill>
                  <a:srgbClr val="212121"/>
                </a:solidFill>
                <a:latin typeface="Roboto Condensed"/>
                <a:ea typeface="+mn-ea"/>
                <a:cs typeface="+mn-cs"/>
              </a:rPr>
              <a:t>Um</a:t>
            </a:r>
          </a:p>
        </p:txBody>
      </p:sp>
      <p:sp>
        <p:nvSpPr>
          <p:cNvPr id="42" name="TextBox 41">
            <a:extLst>
              <a:ext uri="{FF2B5EF4-FFF2-40B4-BE49-F238E27FC236}">
                <a16:creationId xmlns:a16="http://schemas.microsoft.com/office/drawing/2014/main" id="{34E8AC30-292B-F67A-C746-F525292D7283}"/>
              </a:ext>
            </a:extLst>
          </p:cNvPr>
          <p:cNvSpPr txBox="1"/>
          <p:nvPr/>
        </p:nvSpPr>
        <p:spPr>
          <a:xfrm>
            <a:off x="9300741" y="4015908"/>
            <a:ext cx="1600200" cy="338554"/>
          </a:xfrm>
          <a:prstGeom prst="rect">
            <a:avLst/>
          </a:prstGeom>
          <a:noFill/>
        </p:spPr>
        <p:txBody>
          <a:bodyPr wrap="square" rtlCol="0">
            <a:spAutoFit/>
          </a:bodyPr>
          <a:lstStyle/>
          <a:p>
            <a:pPr algn="ctr">
              <a:buClrTx/>
              <a:buFontTx/>
              <a:buNone/>
            </a:pPr>
            <a:r>
              <a:rPr lang="en-US" sz="1600" kern="1200" dirty="0">
                <a:solidFill>
                  <a:srgbClr val="212121"/>
                </a:solidFill>
                <a:latin typeface="Roboto Condensed"/>
                <a:ea typeface="+mn-ea"/>
                <a:cs typeface="+mn-cs"/>
              </a:rPr>
              <a:t>A</a:t>
            </a:r>
          </a:p>
        </p:txBody>
      </p:sp>
      <p:sp>
        <p:nvSpPr>
          <p:cNvPr id="43" name="TextBox 42">
            <a:extLst>
              <a:ext uri="{FF2B5EF4-FFF2-40B4-BE49-F238E27FC236}">
                <a16:creationId xmlns:a16="http://schemas.microsoft.com/office/drawing/2014/main" id="{5BFBE376-A5EA-7206-0A70-24A529069DC7}"/>
              </a:ext>
            </a:extLst>
          </p:cNvPr>
          <p:cNvSpPr txBox="1"/>
          <p:nvPr/>
        </p:nvSpPr>
        <p:spPr>
          <a:xfrm>
            <a:off x="3738140" y="4560807"/>
            <a:ext cx="937077" cy="584775"/>
          </a:xfrm>
          <a:prstGeom prst="rect">
            <a:avLst/>
          </a:prstGeom>
          <a:noFill/>
        </p:spPr>
        <p:txBody>
          <a:bodyPr wrap="square" rtlCol="0">
            <a:spAutoFit/>
          </a:bodyPr>
          <a:lstStyle/>
          <a:p>
            <a:pPr algn="ctr">
              <a:buClrTx/>
              <a:buFontTx/>
              <a:buNone/>
            </a:pPr>
            <a:r>
              <a:rPr lang="en-US" sz="1600" kern="1200" dirty="0">
                <a:solidFill>
                  <a:srgbClr val="212121"/>
                </a:solidFill>
                <a:latin typeface="Roboto Condensed"/>
                <a:ea typeface="+mn-ea"/>
                <a:cs typeface="+mn-cs"/>
              </a:rPr>
              <a:t>GSM </a:t>
            </a:r>
          </a:p>
          <a:p>
            <a:pPr algn="ctr">
              <a:buClrTx/>
              <a:buFontTx/>
              <a:buNone/>
            </a:pPr>
            <a:r>
              <a:rPr lang="en-US" sz="1600" kern="1200" dirty="0">
                <a:solidFill>
                  <a:srgbClr val="212121"/>
                </a:solidFill>
                <a:latin typeface="Roboto Condensed"/>
                <a:ea typeface="+mn-ea"/>
                <a:cs typeface="+mn-cs"/>
              </a:rPr>
              <a:t>Layer 3</a:t>
            </a:r>
          </a:p>
        </p:txBody>
      </p:sp>
      <p:sp>
        <p:nvSpPr>
          <p:cNvPr id="44" name="TextBox 43">
            <a:extLst>
              <a:ext uri="{FF2B5EF4-FFF2-40B4-BE49-F238E27FC236}">
                <a16:creationId xmlns:a16="http://schemas.microsoft.com/office/drawing/2014/main" id="{C597F524-C462-C4EB-7E9F-505FD52348BF}"/>
              </a:ext>
            </a:extLst>
          </p:cNvPr>
          <p:cNvSpPr txBox="1"/>
          <p:nvPr/>
        </p:nvSpPr>
        <p:spPr>
          <a:xfrm>
            <a:off x="3745853" y="5582197"/>
            <a:ext cx="937077" cy="338554"/>
          </a:xfrm>
          <a:prstGeom prst="rect">
            <a:avLst/>
          </a:prstGeom>
          <a:noFill/>
        </p:spPr>
        <p:txBody>
          <a:bodyPr wrap="square" rtlCol="0">
            <a:spAutoFit/>
          </a:bodyPr>
          <a:lstStyle/>
          <a:p>
            <a:pPr algn="ctr">
              <a:buClrTx/>
              <a:buFontTx/>
              <a:buNone/>
            </a:pPr>
            <a:r>
              <a:rPr lang="en-US" sz="1600" kern="1200" dirty="0">
                <a:solidFill>
                  <a:srgbClr val="212121"/>
                </a:solidFill>
                <a:latin typeface="Roboto Condensed"/>
                <a:ea typeface="+mn-ea"/>
                <a:cs typeface="+mn-cs"/>
              </a:rPr>
              <a:t> Layer 2</a:t>
            </a:r>
          </a:p>
        </p:txBody>
      </p:sp>
      <p:sp>
        <p:nvSpPr>
          <p:cNvPr id="45" name="TextBox 44">
            <a:extLst>
              <a:ext uri="{FF2B5EF4-FFF2-40B4-BE49-F238E27FC236}">
                <a16:creationId xmlns:a16="http://schemas.microsoft.com/office/drawing/2014/main" id="{125C9CB0-D74D-6BF5-1E68-49CA338B9A21}"/>
              </a:ext>
            </a:extLst>
          </p:cNvPr>
          <p:cNvSpPr txBox="1"/>
          <p:nvPr/>
        </p:nvSpPr>
        <p:spPr>
          <a:xfrm>
            <a:off x="3738140" y="5945498"/>
            <a:ext cx="937077" cy="338554"/>
          </a:xfrm>
          <a:prstGeom prst="rect">
            <a:avLst/>
          </a:prstGeom>
          <a:noFill/>
        </p:spPr>
        <p:txBody>
          <a:bodyPr wrap="square" rtlCol="0">
            <a:spAutoFit/>
          </a:bodyPr>
          <a:lstStyle/>
          <a:p>
            <a:pPr algn="ctr">
              <a:buClrTx/>
              <a:buFontTx/>
              <a:buNone/>
            </a:pPr>
            <a:r>
              <a:rPr lang="en-US" sz="1600" kern="1200" dirty="0">
                <a:solidFill>
                  <a:srgbClr val="212121"/>
                </a:solidFill>
                <a:latin typeface="Roboto Condensed"/>
                <a:ea typeface="+mn-ea"/>
                <a:cs typeface="+mn-cs"/>
              </a:rPr>
              <a:t> Layer 1</a:t>
            </a:r>
          </a:p>
        </p:txBody>
      </p:sp>
    </p:spTree>
    <p:extLst>
      <p:ext uri="{BB962C8B-B14F-4D97-AF65-F5344CB8AC3E}">
        <p14:creationId xmlns:p14="http://schemas.microsoft.com/office/powerpoint/2010/main" val="378954159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r>
              <a:rPr lang="en-US" sz="3067" dirty="0">
                <a:solidFill>
                  <a:srgbClr val="00A4B6"/>
                </a:solidFill>
                <a:latin typeface="Cambria" panose="02040503050406030204" pitchFamily="18" charset="0"/>
                <a:ea typeface="Cambria" panose="02040503050406030204" pitchFamily="18" charset="0"/>
                <a:cs typeface="Proxima Nova"/>
                <a:sym typeface="Proxima Nova"/>
              </a:rPr>
              <a:t>Network Aspect in GSM: Signaling Protocol Structure</a:t>
            </a:r>
          </a:p>
        </p:txBody>
      </p:sp>
      <p:sp>
        <p:nvSpPr>
          <p:cNvPr id="24" name="Content Placeholder 24">
            <a:extLst>
              <a:ext uri="{FF2B5EF4-FFF2-40B4-BE49-F238E27FC236}">
                <a16:creationId xmlns:a16="http://schemas.microsoft.com/office/drawing/2014/main" id="{8606CFE0-6DE5-340C-866A-93D3572FBD0D}"/>
              </a:ext>
            </a:extLst>
          </p:cNvPr>
          <p:cNvSpPr txBox="1">
            <a:spLocks/>
          </p:cNvSpPr>
          <p:nvPr/>
        </p:nvSpPr>
        <p:spPr>
          <a:xfrm>
            <a:off x="141340" y="904084"/>
            <a:ext cx="11929641" cy="5590565"/>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rgbClr val="5430AA"/>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5430AA"/>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5430AA"/>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5430AA"/>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5430AA"/>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None/>
              <a:tabLst/>
              <a:defRPr/>
            </a:pPr>
            <a:r>
              <a:rPr kumimoji="0" lang="en-IN" sz="2200" b="1"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MSC Protocols</a:t>
            </a:r>
          </a:p>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r>
              <a:rPr kumimoji="0" lang="en-US" sz="2200" b="1"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A interface:</a:t>
            </a:r>
          </a:p>
          <a:p>
            <a:pPr marL="809625" marR="0" lvl="1" indent="-352425" algn="just" defTabSz="914400" rtl="0" eaLnBrk="1" fontAlgn="auto" latinLnBrk="0" hangingPunct="1">
              <a:lnSpc>
                <a:spcPct val="90000"/>
              </a:lnSpc>
              <a:spcBef>
                <a:spcPts val="500"/>
              </a:spcBef>
              <a:spcAft>
                <a:spcPts val="0"/>
              </a:spcAft>
              <a:buClr>
                <a:srgbClr val="5430AA"/>
              </a:buClr>
              <a:buSzTx/>
              <a:buFont typeface="Wingdings 3" panose="05040102010807070707" pitchFamily="18" charset="2"/>
              <a:buChar char=""/>
              <a:tabLst/>
              <a:defRPr/>
            </a:pPr>
            <a:r>
              <a:rPr kumimoji="0" lang="en-IN" sz="22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Used to provide </a:t>
            </a:r>
            <a:r>
              <a:rPr kumimoji="0" lang="en-IN" sz="22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communication</a:t>
            </a:r>
            <a:r>
              <a:rPr kumimoji="0" lang="en-IN" sz="22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between the </a:t>
            </a:r>
            <a:r>
              <a:rPr kumimoji="0" lang="en-IN" sz="22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BSC</a:t>
            </a:r>
            <a:r>
              <a:rPr kumimoji="0" lang="en-IN" sz="22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and the </a:t>
            </a:r>
            <a:r>
              <a:rPr kumimoji="0" lang="en-IN" sz="22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MSC</a:t>
            </a:r>
            <a:r>
              <a:rPr kumimoji="0" lang="en-IN" sz="22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a:t>
            </a:r>
          </a:p>
          <a:p>
            <a:pPr marL="809625" marR="0" lvl="1" indent="-352425" algn="just" defTabSz="914400" rtl="0" eaLnBrk="1" fontAlgn="auto" latinLnBrk="0" hangingPunct="1">
              <a:lnSpc>
                <a:spcPct val="90000"/>
              </a:lnSpc>
              <a:spcBef>
                <a:spcPts val="500"/>
              </a:spcBef>
              <a:spcAft>
                <a:spcPts val="0"/>
              </a:spcAft>
              <a:buClr>
                <a:srgbClr val="5430AA"/>
              </a:buClr>
              <a:buSzTx/>
              <a:buFont typeface="Wingdings 3" panose="05040102010807070707" pitchFamily="18" charset="2"/>
              <a:buChar char=""/>
              <a:tabLst/>
              <a:defRPr/>
            </a:pPr>
            <a:r>
              <a:rPr kumimoji="0" lang="en-IN" sz="22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The interface carries information to </a:t>
            </a:r>
            <a:r>
              <a:rPr kumimoji="0" lang="en-IN" sz="22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enable</a:t>
            </a:r>
            <a:r>
              <a:rPr kumimoji="0" lang="en-IN" sz="22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the </a:t>
            </a:r>
            <a:r>
              <a:rPr kumimoji="0" lang="en-IN" sz="22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channels, timeslots </a:t>
            </a:r>
            <a:r>
              <a:rPr kumimoji="0" lang="en-IN" sz="22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and the like to be allocated to the mobile equipment's being serviced by the </a:t>
            </a:r>
            <a:r>
              <a:rPr kumimoji="0" lang="en-IN" sz="22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BSSs</a:t>
            </a:r>
            <a:r>
              <a:rPr kumimoji="0" lang="en-IN" sz="22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a:t>
            </a:r>
            <a:endParaRPr kumimoji="0" lang="en-US" sz="2200" b="1"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endParaRPr>
          </a:p>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r>
              <a:rPr kumimoji="0" lang="en-IN" sz="22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At the MSC, starting from the BSC, the information is </a:t>
            </a:r>
            <a:r>
              <a:rPr kumimoji="0" lang="en-IN" sz="22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mapped</a:t>
            </a:r>
            <a:r>
              <a:rPr kumimoji="0" lang="en-IN" sz="22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across the </a:t>
            </a:r>
            <a:r>
              <a:rPr kumimoji="0" lang="en-IN" sz="22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A interface </a:t>
            </a:r>
            <a:r>
              <a:rPr kumimoji="0" lang="en-IN" sz="22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to the MTP Layers 1 through 3. </a:t>
            </a:r>
          </a:p>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r>
              <a:rPr kumimoji="0" lang="en-IN" sz="22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Location registers </a:t>
            </a:r>
            <a:r>
              <a:rPr kumimoji="0" lang="en-IN" sz="22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are included in the MSC databases to assist in the role of determining how and whether connections are to be made to </a:t>
            </a:r>
            <a:r>
              <a:rPr kumimoji="0" lang="en-IN" sz="22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roaming</a:t>
            </a:r>
            <a:r>
              <a:rPr kumimoji="0" lang="en-IN" sz="22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users.</a:t>
            </a:r>
            <a:endParaRPr kumimoji="0" lang="fr-FR" sz="22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endParaRPr>
          </a:p>
        </p:txBody>
      </p:sp>
      <p:graphicFrame>
        <p:nvGraphicFramePr>
          <p:cNvPr id="25" name="Table 24">
            <a:extLst>
              <a:ext uri="{FF2B5EF4-FFF2-40B4-BE49-F238E27FC236}">
                <a16:creationId xmlns:a16="http://schemas.microsoft.com/office/drawing/2014/main" id="{359CE299-EA02-D227-E718-107274E12A20}"/>
              </a:ext>
            </a:extLst>
          </p:cNvPr>
          <p:cNvGraphicFramePr>
            <a:graphicFrameLocks noGrp="1"/>
          </p:cNvGraphicFramePr>
          <p:nvPr/>
        </p:nvGraphicFramePr>
        <p:xfrm>
          <a:off x="4614441" y="4168151"/>
          <a:ext cx="1143000" cy="2112000"/>
        </p:xfrm>
        <a:graphic>
          <a:graphicData uri="http://schemas.openxmlformats.org/drawingml/2006/table">
            <a:tbl>
              <a:tblPr firstRow="1" bandRow="1"/>
              <a:tblGrid>
                <a:gridCol w="1143000">
                  <a:extLst>
                    <a:ext uri="{9D8B030D-6E8A-4147-A177-3AD203B41FA5}">
                      <a16:colId xmlns:a16="http://schemas.microsoft.com/office/drawing/2014/main" val="2826660745"/>
                    </a:ext>
                  </a:extLst>
                </a:gridCol>
              </a:tblGrid>
              <a:tr h="136800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CM</a:t>
                      </a:r>
                    </a:p>
                    <a:p>
                      <a:pPr algn="ctr"/>
                      <a:endParaRPr lang="en-US" sz="1400" dirty="0"/>
                    </a:p>
                    <a:p>
                      <a:pPr algn="ctr"/>
                      <a:r>
                        <a:rPr lang="en-US" sz="1400" dirty="0"/>
                        <a:t>MM</a:t>
                      </a:r>
                    </a:p>
                    <a:p>
                      <a:pPr algn="ctr"/>
                      <a:endParaRPr lang="en-US" sz="1400" dirty="0"/>
                    </a:p>
                    <a:p>
                      <a:pPr algn="ctr"/>
                      <a:r>
                        <a:rPr lang="en-US" sz="1400" dirty="0"/>
                        <a:t>RR</a:t>
                      </a:r>
                      <a:endParaRPr lang="en-US" sz="1400" b="1" dirty="0"/>
                    </a:p>
                  </a:txBody>
                  <a:tcPr>
                    <a:lnL w="28575" cap="flat" cmpd="sng" algn="ctr">
                      <a:solidFill>
                        <a:srgbClr val="212121"/>
                      </a:solidFill>
                      <a:prstDash val="solid"/>
                      <a:round/>
                      <a:headEnd type="none" w="med" len="med"/>
                      <a:tailEnd type="none" w="med" len="med"/>
                    </a:lnL>
                    <a:lnR w="28575" cap="flat" cmpd="sng" algn="ctr">
                      <a:solidFill>
                        <a:srgbClr val="212121"/>
                      </a:solidFill>
                      <a:prstDash val="solid"/>
                      <a:round/>
                      <a:headEnd type="none" w="med" len="med"/>
                      <a:tailEnd type="none" w="med" len="med"/>
                    </a:lnR>
                    <a:lnT w="28575" cap="flat" cmpd="sng" algn="ctr">
                      <a:solidFill>
                        <a:srgbClr val="212121"/>
                      </a:solidFill>
                      <a:prstDash val="solid"/>
                      <a:round/>
                      <a:headEnd type="none" w="med" len="med"/>
                      <a:tailEnd type="none" w="med" len="med"/>
                    </a:lnT>
                    <a:lnB w="28575" cap="flat" cmpd="sng" algn="ctr">
                      <a:solidFill>
                        <a:srgbClr val="212121"/>
                      </a:solidFill>
                      <a:prstDash val="solid"/>
                      <a:round/>
                      <a:headEnd type="none" w="med" len="med"/>
                      <a:tailEnd type="none" w="med" len="med"/>
                    </a:lnB>
                    <a:lnTlToBr w="12700" cmpd="sng">
                      <a:noFill/>
                      <a:prstDash val="solid"/>
                    </a:lnTlToBr>
                    <a:lnBlToTr w="12700" cmpd="sng">
                      <a:noFill/>
                      <a:prstDash val="solid"/>
                    </a:lnBlToTr>
                    <a:solidFill>
                      <a:srgbClr val="909090">
                        <a:lumMod val="20000"/>
                        <a:lumOff val="80000"/>
                      </a:srgbClr>
                    </a:solidFill>
                  </a:tcPr>
                </a:tc>
                <a:extLst>
                  <a:ext uri="{0D108BD9-81ED-4DB2-BD59-A6C34878D82A}">
                    <a16:rowId xmlns:a16="http://schemas.microsoft.com/office/drawing/2014/main" val="1214606234"/>
                  </a:ext>
                </a:extLst>
              </a:tr>
              <a:tr h="37200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err="1"/>
                        <a:t>LAPDm</a:t>
                      </a:r>
                      <a:endParaRPr lang="en-US" sz="1400" b="1" dirty="0"/>
                    </a:p>
                  </a:txBody>
                  <a:tcPr>
                    <a:lnL w="28575" cap="flat" cmpd="sng" algn="ctr">
                      <a:solidFill>
                        <a:srgbClr val="212121"/>
                      </a:solidFill>
                      <a:prstDash val="solid"/>
                      <a:round/>
                      <a:headEnd type="none" w="med" len="med"/>
                      <a:tailEnd type="none" w="med" len="med"/>
                    </a:lnL>
                    <a:lnR w="28575" cap="flat" cmpd="sng" algn="ctr">
                      <a:solidFill>
                        <a:srgbClr val="212121"/>
                      </a:solidFill>
                      <a:prstDash val="solid"/>
                      <a:round/>
                      <a:headEnd type="none" w="med" len="med"/>
                      <a:tailEnd type="none" w="med" len="med"/>
                    </a:lnR>
                    <a:lnT w="28575" cap="flat" cmpd="sng" algn="ctr">
                      <a:solidFill>
                        <a:srgbClr val="212121"/>
                      </a:solidFill>
                      <a:prstDash val="solid"/>
                      <a:round/>
                      <a:headEnd type="none" w="med" len="med"/>
                      <a:tailEnd type="none" w="med" len="med"/>
                    </a:lnT>
                    <a:lnB w="28575" cap="flat" cmpd="sng" algn="ctr">
                      <a:solidFill>
                        <a:srgbClr val="212121"/>
                      </a:solidFill>
                      <a:prstDash val="solid"/>
                      <a:round/>
                      <a:headEnd type="none" w="med" len="med"/>
                      <a:tailEnd type="none" w="med" len="med"/>
                    </a:lnB>
                    <a:lnTlToBr w="12700" cmpd="sng">
                      <a:noFill/>
                      <a:prstDash val="solid"/>
                    </a:lnTlToBr>
                    <a:lnBlToTr w="12700" cmpd="sng">
                      <a:noFill/>
                      <a:prstDash val="solid"/>
                    </a:lnBlToTr>
                    <a:solidFill>
                      <a:srgbClr val="909090">
                        <a:lumMod val="20000"/>
                        <a:lumOff val="80000"/>
                      </a:srgbClr>
                    </a:solidFill>
                  </a:tcPr>
                </a:tc>
                <a:extLst>
                  <a:ext uri="{0D108BD9-81ED-4DB2-BD59-A6C34878D82A}">
                    <a16:rowId xmlns:a16="http://schemas.microsoft.com/office/drawing/2014/main" val="557096008"/>
                  </a:ext>
                </a:extLst>
              </a:tr>
              <a:tr h="37200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TDMA</a:t>
                      </a:r>
                      <a:endParaRPr lang="en-US" sz="1400" b="1" dirty="0"/>
                    </a:p>
                  </a:txBody>
                  <a:tcPr>
                    <a:lnL w="28575" cap="flat" cmpd="sng" algn="ctr">
                      <a:solidFill>
                        <a:srgbClr val="212121"/>
                      </a:solidFill>
                      <a:prstDash val="solid"/>
                      <a:round/>
                      <a:headEnd type="none" w="med" len="med"/>
                      <a:tailEnd type="none" w="med" len="med"/>
                    </a:lnL>
                    <a:lnR w="28575" cap="flat" cmpd="sng" algn="ctr">
                      <a:solidFill>
                        <a:srgbClr val="212121"/>
                      </a:solidFill>
                      <a:prstDash val="solid"/>
                      <a:round/>
                      <a:headEnd type="none" w="med" len="med"/>
                      <a:tailEnd type="none" w="med" len="med"/>
                    </a:lnR>
                    <a:lnT w="28575" cap="flat" cmpd="sng" algn="ctr">
                      <a:solidFill>
                        <a:srgbClr val="212121"/>
                      </a:solidFill>
                      <a:prstDash val="solid"/>
                      <a:round/>
                      <a:headEnd type="none" w="med" len="med"/>
                      <a:tailEnd type="none" w="med" len="med"/>
                    </a:lnT>
                    <a:lnB w="28575" cap="flat" cmpd="sng" algn="ctr">
                      <a:solidFill>
                        <a:srgbClr val="212121"/>
                      </a:solidFill>
                      <a:prstDash val="solid"/>
                      <a:round/>
                      <a:headEnd type="none" w="med" len="med"/>
                      <a:tailEnd type="none" w="med" len="med"/>
                    </a:lnB>
                    <a:lnTlToBr w="12700" cmpd="sng">
                      <a:noFill/>
                      <a:prstDash val="solid"/>
                    </a:lnTlToBr>
                    <a:lnBlToTr w="12700" cmpd="sng">
                      <a:noFill/>
                      <a:prstDash val="solid"/>
                    </a:lnBlToTr>
                    <a:solidFill>
                      <a:srgbClr val="909090">
                        <a:lumMod val="20000"/>
                        <a:lumOff val="80000"/>
                      </a:srgbClr>
                    </a:solidFill>
                  </a:tcPr>
                </a:tc>
                <a:extLst>
                  <a:ext uri="{0D108BD9-81ED-4DB2-BD59-A6C34878D82A}">
                    <a16:rowId xmlns:a16="http://schemas.microsoft.com/office/drawing/2014/main" val="3256551014"/>
                  </a:ext>
                </a:extLst>
              </a:tr>
            </a:tbl>
          </a:graphicData>
        </a:graphic>
      </p:graphicFrame>
      <p:cxnSp>
        <p:nvCxnSpPr>
          <p:cNvPr id="26" name="Straight Connector 25">
            <a:extLst>
              <a:ext uri="{FF2B5EF4-FFF2-40B4-BE49-F238E27FC236}">
                <a16:creationId xmlns:a16="http://schemas.microsoft.com/office/drawing/2014/main" id="{2DF72E3F-46B4-7B4F-7FD7-20198FBFDB8E}"/>
              </a:ext>
            </a:extLst>
          </p:cNvPr>
          <p:cNvCxnSpPr/>
          <p:nvPr/>
        </p:nvCxnSpPr>
        <p:spPr>
          <a:xfrm>
            <a:off x="4614441" y="4549151"/>
            <a:ext cx="1143000" cy="0"/>
          </a:xfrm>
          <a:prstGeom prst="line">
            <a:avLst/>
          </a:prstGeom>
          <a:noFill/>
          <a:ln w="9525" cap="flat" cmpd="sng" algn="ctr">
            <a:solidFill>
              <a:srgbClr val="909090"/>
            </a:solidFill>
            <a:prstDash val="dash"/>
            <a:miter lim="800000"/>
          </a:ln>
          <a:effectLst/>
        </p:spPr>
      </p:cxnSp>
      <p:cxnSp>
        <p:nvCxnSpPr>
          <p:cNvPr id="27" name="Straight Connector 26">
            <a:extLst>
              <a:ext uri="{FF2B5EF4-FFF2-40B4-BE49-F238E27FC236}">
                <a16:creationId xmlns:a16="http://schemas.microsoft.com/office/drawing/2014/main" id="{B401D07F-0B8F-780E-70D3-B516E5B60C89}"/>
              </a:ext>
            </a:extLst>
          </p:cNvPr>
          <p:cNvCxnSpPr/>
          <p:nvPr/>
        </p:nvCxnSpPr>
        <p:spPr>
          <a:xfrm>
            <a:off x="4614441" y="5006351"/>
            <a:ext cx="1143000" cy="0"/>
          </a:xfrm>
          <a:prstGeom prst="line">
            <a:avLst/>
          </a:prstGeom>
          <a:noFill/>
          <a:ln w="9525" cap="flat" cmpd="sng" algn="ctr">
            <a:solidFill>
              <a:srgbClr val="909090"/>
            </a:solidFill>
            <a:prstDash val="dash"/>
            <a:miter lim="800000"/>
          </a:ln>
          <a:effectLst/>
        </p:spPr>
      </p:cxnSp>
      <p:graphicFrame>
        <p:nvGraphicFramePr>
          <p:cNvPr id="28" name="Table 27">
            <a:extLst>
              <a:ext uri="{FF2B5EF4-FFF2-40B4-BE49-F238E27FC236}">
                <a16:creationId xmlns:a16="http://schemas.microsoft.com/office/drawing/2014/main" id="{3E622454-E599-F4F9-2EB4-1CB9DEBE9640}"/>
              </a:ext>
            </a:extLst>
          </p:cNvPr>
          <p:cNvGraphicFramePr>
            <a:graphicFrameLocks noGrp="1"/>
          </p:cNvGraphicFramePr>
          <p:nvPr/>
        </p:nvGraphicFramePr>
        <p:xfrm>
          <a:off x="6443241" y="5200151"/>
          <a:ext cx="1143000" cy="1080000"/>
        </p:xfrm>
        <a:graphic>
          <a:graphicData uri="http://schemas.openxmlformats.org/drawingml/2006/table">
            <a:tbl>
              <a:tblPr firstRow="1" bandRow="1"/>
              <a:tblGrid>
                <a:gridCol w="1143000">
                  <a:extLst>
                    <a:ext uri="{9D8B030D-6E8A-4147-A177-3AD203B41FA5}">
                      <a16:colId xmlns:a16="http://schemas.microsoft.com/office/drawing/2014/main" val="2826660745"/>
                    </a:ext>
                  </a:extLst>
                </a:gridCol>
              </a:tblGrid>
              <a:tr h="36000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RR</a:t>
                      </a:r>
                    </a:p>
                  </a:txBody>
                  <a:tcPr>
                    <a:lnL w="28575" cap="flat" cmpd="sng" algn="ctr">
                      <a:solidFill>
                        <a:srgbClr val="212121"/>
                      </a:solidFill>
                      <a:prstDash val="solid"/>
                      <a:round/>
                      <a:headEnd type="none" w="med" len="med"/>
                      <a:tailEnd type="none" w="med" len="med"/>
                    </a:lnL>
                    <a:lnR w="28575" cap="flat" cmpd="sng" algn="ctr">
                      <a:solidFill>
                        <a:srgbClr val="212121"/>
                      </a:solidFill>
                      <a:prstDash val="solid"/>
                      <a:round/>
                      <a:headEnd type="none" w="med" len="med"/>
                      <a:tailEnd type="none" w="med" len="med"/>
                    </a:lnR>
                    <a:lnT w="28575" cap="flat" cmpd="sng" algn="ctr">
                      <a:solidFill>
                        <a:srgbClr val="212121"/>
                      </a:solidFill>
                      <a:prstDash val="solid"/>
                      <a:round/>
                      <a:headEnd type="none" w="med" len="med"/>
                      <a:tailEnd type="none" w="med" len="med"/>
                    </a:lnT>
                    <a:lnB w="28575" cap="flat" cmpd="sng" algn="ctr">
                      <a:solidFill>
                        <a:srgbClr val="212121"/>
                      </a:solidFill>
                      <a:prstDash val="solid"/>
                      <a:round/>
                      <a:headEnd type="none" w="med" len="med"/>
                      <a:tailEnd type="none" w="med" len="med"/>
                    </a:lnB>
                    <a:lnTlToBr w="12700" cmpd="sng">
                      <a:noFill/>
                      <a:prstDash val="solid"/>
                    </a:lnTlToBr>
                    <a:lnBlToTr w="12700" cmpd="sng">
                      <a:noFill/>
                      <a:prstDash val="solid"/>
                    </a:lnBlToTr>
                    <a:solidFill>
                      <a:srgbClr val="8BC145">
                        <a:lumMod val="20000"/>
                        <a:lumOff val="80000"/>
                      </a:srgbClr>
                    </a:solidFill>
                  </a:tcPr>
                </a:tc>
                <a:extLst>
                  <a:ext uri="{0D108BD9-81ED-4DB2-BD59-A6C34878D82A}">
                    <a16:rowId xmlns:a16="http://schemas.microsoft.com/office/drawing/2014/main" val="1214606234"/>
                  </a:ext>
                </a:extLst>
              </a:tr>
              <a:tr h="36000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err="1"/>
                        <a:t>LAPDm</a:t>
                      </a:r>
                      <a:endParaRPr lang="en-US" sz="1400" b="1" dirty="0"/>
                    </a:p>
                  </a:txBody>
                  <a:tcPr>
                    <a:lnL w="28575" cap="flat" cmpd="sng" algn="ctr">
                      <a:solidFill>
                        <a:srgbClr val="212121"/>
                      </a:solidFill>
                      <a:prstDash val="solid"/>
                      <a:round/>
                      <a:headEnd type="none" w="med" len="med"/>
                      <a:tailEnd type="none" w="med" len="med"/>
                    </a:lnL>
                    <a:lnR w="28575" cap="flat" cmpd="sng" algn="ctr">
                      <a:solidFill>
                        <a:srgbClr val="212121"/>
                      </a:solidFill>
                      <a:prstDash val="solid"/>
                      <a:round/>
                      <a:headEnd type="none" w="med" len="med"/>
                      <a:tailEnd type="none" w="med" len="med"/>
                    </a:lnR>
                    <a:lnT w="28575" cap="flat" cmpd="sng" algn="ctr">
                      <a:solidFill>
                        <a:srgbClr val="212121"/>
                      </a:solidFill>
                      <a:prstDash val="solid"/>
                      <a:round/>
                      <a:headEnd type="none" w="med" len="med"/>
                      <a:tailEnd type="none" w="med" len="med"/>
                    </a:lnT>
                    <a:lnB w="28575" cap="flat" cmpd="sng" algn="ctr">
                      <a:solidFill>
                        <a:srgbClr val="212121"/>
                      </a:solidFill>
                      <a:prstDash val="solid"/>
                      <a:round/>
                      <a:headEnd type="none" w="med" len="med"/>
                      <a:tailEnd type="none" w="med" len="med"/>
                    </a:lnB>
                    <a:lnTlToBr w="12700" cmpd="sng">
                      <a:noFill/>
                      <a:prstDash val="solid"/>
                    </a:lnTlToBr>
                    <a:lnBlToTr w="12700" cmpd="sng">
                      <a:noFill/>
                      <a:prstDash val="solid"/>
                    </a:lnBlToTr>
                    <a:solidFill>
                      <a:srgbClr val="8BC145">
                        <a:lumMod val="20000"/>
                        <a:lumOff val="80000"/>
                      </a:srgbClr>
                    </a:solidFill>
                  </a:tcPr>
                </a:tc>
                <a:extLst>
                  <a:ext uri="{0D108BD9-81ED-4DB2-BD59-A6C34878D82A}">
                    <a16:rowId xmlns:a16="http://schemas.microsoft.com/office/drawing/2014/main" val="557096008"/>
                  </a:ext>
                </a:extLst>
              </a:tr>
              <a:tr h="36000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TDMA</a:t>
                      </a:r>
                      <a:endParaRPr lang="en-US" sz="1400" b="1" dirty="0"/>
                    </a:p>
                  </a:txBody>
                  <a:tcPr>
                    <a:lnL w="28575" cap="flat" cmpd="sng" algn="ctr">
                      <a:solidFill>
                        <a:srgbClr val="212121"/>
                      </a:solidFill>
                      <a:prstDash val="solid"/>
                      <a:round/>
                      <a:headEnd type="none" w="med" len="med"/>
                      <a:tailEnd type="none" w="med" len="med"/>
                    </a:lnL>
                    <a:lnR w="28575" cap="flat" cmpd="sng" algn="ctr">
                      <a:solidFill>
                        <a:srgbClr val="212121"/>
                      </a:solidFill>
                      <a:prstDash val="solid"/>
                      <a:round/>
                      <a:headEnd type="none" w="med" len="med"/>
                      <a:tailEnd type="none" w="med" len="med"/>
                    </a:lnR>
                    <a:lnT w="28575" cap="flat" cmpd="sng" algn="ctr">
                      <a:solidFill>
                        <a:srgbClr val="212121"/>
                      </a:solidFill>
                      <a:prstDash val="solid"/>
                      <a:round/>
                      <a:headEnd type="none" w="med" len="med"/>
                      <a:tailEnd type="none" w="med" len="med"/>
                    </a:lnT>
                    <a:lnB w="28575" cap="flat" cmpd="sng" algn="ctr">
                      <a:solidFill>
                        <a:srgbClr val="212121"/>
                      </a:solidFill>
                      <a:prstDash val="solid"/>
                      <a:round/>
                      <a:headEnd type="none" w="med" len="med"/>
                      <a:tailEnd type="none" w="med" len="med"/>
                    </a:lnB>
                    <a:lnTlToBr w="12700" cmpd="sng">
                      <a:noFill/>
                      <a:prstDash val="solid"/>
                    </a:lnTlToBr>
                    <a:lnBlToTr w="12700" cmpd="sng">
                      <a:noFill/>
                      <a:prstDash val="solid"/>
                    </a:lnBlToTr>
                    <a:solidFill>
                      <a:srgbClr val="8BC145">
                        <a:lumMod val="20000"/>
                        <a:lumOff val="80000"/>
                      </a:srgbClr>
                    </a:solidFill>
                  </a:tcPr>
                </a:tc>
                <a:extLst>
                  <a:ext uri="{0D108BD9-81ED-4DB2-BD59-A6C34878D82A}">
                    <a16:rowId xmlns:a16="http://schemas.microsoft.com/office/drawing/2014/main" val="3256551014"/>
                  </a:ext>
                </a:extLst>
              </a:tr>
            </a:tbl>
          </a:graphicData>
        </a:graphic>
      </p:graphicFrame>
      <p:graphicFrame>
        <p:nvGraphicFramePr>
          <p:cNvPr id="29" name="Table 28">
            <a:extLst>
              <a:ext uri="{FF2B5EF4-FFF2-40B4-BE49-F238E27FC236}">
                <a16:creationId xmlns:a16="http://schemas.microsoft.com/office/drawing/2014/main" id="{DC05CBDA-F4F0-CB85-1E3D-86CFCFBBCC30}"/>
              </a:ext>
            </a:extLst>
          </p:cNvPr>
          <p:cNvGraphicFramePr>
            <a:graphicFrameLocks noGrp="1"/>
          </p:cNvGraphicFramePr>
          <p:nvPr/>
        </p:nvGraphicFramePr>
        <p:xfrm>
          <a:off x="10558041" y="4168151"/>
          <a:ext cx="1143000" cy="2112000"/>
        </p:xfrm>
        <a:graphic>
          <a:graphicData uri="http://schemas.openxmlformats.org/drawingml/2006/table">
            <a:tbl>
              <a:tblPr firstRow="1" bandRow="1"/>
              <a:tblGrid>
                <a:gridCol w="1143000">
                  <a:extLst>
                    <a:ext uri="{9D8B030D-6E8A-4147-A177-3AD203B41FA5}">
                      <a16:colId xmlns:a16="http://schemas.microsoft.com/office/drawing/2014/main" val="2826660745"/>
                    </a:ext>
                  </a:extLst>
                </a:gridCol>
              </a:tblGrid>
              <a:tr h="136800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CM</a:t>
                      </a:r>
                    </a:p>
                    <a:p>
                      <a:pPr algn="ctr"/>
                      <a:endParaRPr lang="en-US" sz="1400" dirty="0"/>
                    </a:p>
                    <a:p>
                      <a:pPr algn="ctr"/>
                      <a:r>
                        <a:rPr lang="en-US" sz="1400" dirty="0"/>
                        <a:t>MM</a:t>
                      </a:r>
                    </a:p>
                    <a:p>
                      <a:pPr algn="ctr"/>
                      <a:endParaRPr lang="en-US" sz="1400" dirty="0"/>
                    </a:p>
                    <a:p>
                      <a:pPr algn="ctr"/>
                      <a:r>
                        <a:rPr lang="en-US" sz="1400" dirty="0"/>
                        <a:t>BSSMAP</a:t>
                      </a:r>
                      <a:endParaRPr lang="en-US" sz="1400" b="1" dirty="0"/>
                    </a:p>
                  </a:txBody>
                  <a:tcPr>
                    <a:lnL w="28575" cap="flat" cmpd="sng" algn="ctr">
                      <a:solidFill>
                        <a:srgbClr val="212121"/>
                      </a:solidFill>
                      <a:prstDash val="solid"/>
                      <a:round/>
                      <a:headEnd type="none" w="med" len="med"/>
                      <a:tailEnd type="none" w="med" len="med"/>
                    </a:lnL>
                    <a:lnR w="28575" cap="flat" cmpd="sng" algn="ctr">
                      <a:solidFill>
                        <a:srgbClr val="212121"/>
                      </a:solidFill>
                      <a:prstDash val="solid"/>
                      <a:round/>
                      <a:headEnd type="none" w="med" len="med"/>
                      <a:tailEnd type="none" w="med" len="med"/>
                    </a:lnR>
                    <a:lnT w="28575" cap="flat" cmpd="sng" algn="ctr">
                      <a:solidFill>
                        <a:srgbClr val="212121"/>
                      </a:solidFill>
                      <a:prstDash val="solid"/>
                      <a:round/>
                      <a:headEnd type="none" w="med" len="med"/>
                      <a:tailEnd type="none" w="med" len="med"/>
                    </a:lnT>
                    <a:lnB w="28575" cap="flat" cmpd="sng" algn="ctr">
                      <a:solidFill>
                        <a:srgbClr val="212121"/>
                      </a:solidFill>
                      <a:prstDash val="solid"/>
                      <a:round/>
                      <a:headEnd type="none" w="med" len="med"/>
                      <a:tailEnd type="none" w="med" len="med"/>
                    </a:lnB>
                    <a:lnTlToBr w="12700" cmpd="sng">
                      <a:noFill/>
                      <a:prstDash val="solid"/>
                    </a:lnTlToBr>
                    <a:lnBlToTr w="12700" cmpd="sng">
                      <a:noFill/>
                      <a:prstDash val="solid"/>
                    </a:lnBlToTr>
                    <a:solidFill>
                      <a:srgbClr val="1D9A78">
                        <a:lumMod val="20000"/>
                        <a:lumOff val="80000"/>
                      </a:srgbClr>
                    </a:solidFill>
                  </a:tcPr>
                </a:tc>
                <a:extLst>
                  <a:ext uri="{0D108BD9-81ED-4DB2-BD59-A6C34878D82A}">
                    <a16:rowId xmlns:a16="http://schemas.microsoft.com/office/drawing/2014/main" val="1214606234"/>
                  </a:ext>
                </a:extLst>
              </a:tr>
              <a:tr h="37200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SCCP</a:t>
                      </a:r>
                      <a:endParaRPr lang="en-US" sz="1400" b="1" dirty="0"/>
                    </a:p>
                  </a:txBody>
                  <a:tcPr>
                    <a:lnL w="28575" cap="flat" cmpd="sng" algn="ctr">
                      <a:solidFill>
                        <a:srgbClr val="212121"/>
                      </a:solidFill>
                      <a:prstDash val="solid"/>
                      <a:round/>
                      <a:headEnd type="none" w="med" len="med"/>
                      <a:tailEnd type="none" w="med" len="med"/>
                    </a:lnL>
                    <a:lnR w="28575" cap="flat" cmpd="sng" algn="ctr">
                      <a:solidFill>
                        <a:srgbClr val="212121"/>
                      </a:solidFill>
                      <a:prstDash val="solid"/>
                      <a:round/>
                      <a:headEnd type="none" w="med" len="med"/>
                      <a:tailEnd type="none" w="med" len="med"/>
                    </a:lnR>
                    <a:lnT w="28575" cap="flat" cmpd="sng" algn="ctr">
                      <a:solidFill>
                        <a:srgbClr val="212121"/>
                      </a:solidFill>
                      <a:prstDash val="solid"/>
                      <a:round/>
                      <a:headEnd type="none" w="med" len="med"/>
                      <a:tailEnd type="none" w="med" len="med"/>
                    </a:lnT>
                    <a:lnB w="28575" cap="flat" cmpd="sng" algn="ctr">
                      <a:solidFill>
                        <a:srgbClr val="212121"/>
                      </a:solidFill>
                      <a:prstDash val="solid"/>
                      <a:round/>
                      <a:headEnd type="none" w="med" len="med"/>
                      <a:tailEnd type="none" w="med" len="med"/>
                    </a:lnB>
                    <a:lnTlToBr w="12700" cmpd="sng">
                      <a:noFill/>
                      <a:prstDash val="solid"/>
                    </a:lnTlToBr>
                    <a:lnBlToTr w="12700" cmpd="sng">
                      <a:noFill/>
                      <a:prstDash val="solid"/>
                    </a:lnBlToTr>
                    <a:solidFill>
                      <a:srgbClr val="1D9A78">
                        <a:lumMod val="20000"/>
                        <a:lumOff val="80000"/>
                      </a:srgbClr>
                    </a:solidFill>
                  </a:tcPr>
                </a:tc>
                <a:extLst>
                  <a:ext uri="{0D108BD9-81ED-4DB2-BD59-A6C34878D82A}">
                    <a16:rowId xmlns:a16="http://schemas.microsoft.com/office/drawing/2014/main" val="557096008"/>
                  </a:ext>
                </a:extLst>
              </a:tr>
              <a:tr h="37200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MTP</a:t>
                      </a:r>
                      <a:endParaRPr lang="en-US" sz="1400" b="1" dirty="0"/>
                    </a:p>
                  </a:txBody>
                  <a:tcPr>
                    <a:lnL w="28575" cap="flat" cmpd="sng" algn="ctr">
                      <a:solidFill>
                        <a:srgbClr val="212121"/>
                      </a:solidFill>
                      <a:prstDash val="solid"/>
                      <a:round/>
                      <a:headEnd type="none" w="med" len="med"/>
                      <a:tailEnd type="none" w="med" len="med"/>
                    </a:lnL>
                    <a:lnR w="28575" cap="flat" cmpd="sng" algn="ctr">
                      <a:solidFill>
                        <a:srgbClr val="212121"/>
                      </a:solidFill>
                      <a:prstDash val="solid"/>
                      <a:round/>
                      <a:headEnd type="none" w="med" len="med"/>
                      <a:tailEnd type="none" w="med" len="med"/>
                    </a:lnR>
                    <a:lnT w="28575" cap="flat" cmpd="sng" algn="ctr">
                      <a:solidFill>
                        <a:srgbClr val="212121"/>
                      </a:solidFill>
                      <a:prstDash val="solid"/>
                      <a:round/>
                      <a:headEnd type="none" w="med" len="med"/>
                      <a:tailEnd type="none" w="med" len="med"/>
                    </a:lnT>
                    <a:lnB w="28575" cap="flat" cmpd="sng" algn="ctr">
                      <a:solidFill>
                        <a:srgbClr val="212121"/>
                      </a:solidFill>
                      <a:prstDash val="solid"/>
                      <a:round/>
                      <a:headEnd type="none" w="med" len="med"/>
                      <a:tailEnd type="none" w="med" len="med"/>
                    </a:lnB>
                    <a:lnTlToBr w="12700" cmpd="sng">
                      <a:noFill/>
                      <a:prstDash val="solid"/>
                    </a:lnTlToBr>
                    <a:lnBlToTr w="12700" cmpd="sng">
                      <a:noFill/>
                      <a:prstDash val="solid"/>
                    </a:lnBlToTr>
                    <a:solidFill>
                      <a:srgbClr val="1D9A78">
                        <a:lumMod val="20000"/>
                        <a:lumOff val="80000"/>
                      </a:srgbClr>
                    </a:solidFill>
                  </a:tcPr>
                </a:tc>
                <a:extLst>
                  <a:ext uri="{0D108BD9-81ED-4DB2-BD59-A6C34878D82A}">
                    <a16:rowId xmlns:a16="http://schemas.microsoft.com/office/drawing/2014/main" val="3256551014"/>
                  </a:ext>
                </a:extLst>
              </a:tr>
            </a:tbl>
          </a:graphicData>
        </a:graphic>
      </p:graphicFrame>
      <p:cxnSp>
        <p:nvCxnSpPr>
          <p:cNvPr id="30" name="Straight Connector 29">
            <a:extLst>
              <a:ext uri="{FF2B5EF4-FFF2-40B4-BE49-F238E27FC236}">
                <a16:creationId xmlns:a16="http://schemas.microsoft.com/office/drawing/2014/main" id="{3E1A4C75-34A9-34F3-E019-00F35F48804B}"/>
              </a:ext>
            </a:extLst>
          </p:cNvPr>
          <p:cNvCxnSpPr/>
          <p:nvPr/>
        </p:nvCxnSpPr>
        <p:spPr>
          <a:xfrm>
            <a:off x="10558041" y="4549151"/>
            <a:ext cx="1143000" cy="0"/>
          </a:xfrm>
          <a:prstGeom prst="line">
            <a:avLst/>
          </a:prstGeom>
          <a:noFill/>
          <a:ln w="9525" cap="flat" cmpd="sng" algn="ctr">
            <a:solidFill>
              <a:srgbClr val="909090"/>
            </a:solidFill>
            <a:prstDash val="dash"/>
            <a:miter lim="800000"/>
          </a:ln>
          <a:effectLst/>
        </p:spPr>
      </p:cxnSp>
      <p:cxnSp>
        <p:nvCxnSpPr>
          <p:cNvPr id="31" name="Straight Connector 30">
            <a:extLst>
              <a:ext uri="{FF2B5EF4-FFF2-40B4-BE49-F238E27FC236}">
                <a16:creationId xmlns:a16="http://schemas.microsoft.com/office/drawing/2014/main" id="{B0121E64-2997-61DD-0697-32CE146FC38C}"/>
              </a:ext>
            </a:extLst>
          </p:cNvPr>
          <p:cNvCxnSpPr/>
          <p:nvPr/>
        </p:nvCxnSpPr>
        <p:spPr>
          <a:xfrm>
            <a:off x="10558041" y="5006351"/>
            <a:ext cx="1143000" cy="0"/>
          </a:xfrm>
          <a:prstGeom prst="line">
            <a:avLst/>
          </a:prstGeom>
          <a:noFill/>
          <a:ln w="9525" cap="flat" cmpd="sng" algn="ctr">
            <a:solidFill>
              <a:srgbClr val="909090"/>
            </a:solidFill>
            <a:prstDash val="dash"/>
            <a:miter lim="800000"/>
          </a:ln>
          <a:effectLst/>
        </p:spPr>
      </p:cxnSp>
      <p:graphicFrame>
        <p:nvGraphicFramePr>
          <p:cNvPr id="32" name="Table 31">
            <a:extLst>
              <a:ext uri="{FF2B5EF4-FFF2-40B4-BE49-F238E27FC236}">
                <a16:creationId xmlns:a16="http://schemas.microsoft.com/office/drawing/2014/main" id="{3DF0248E-D4A5-E15A-6B78-FD269BB886A3}"/>
              </a:ext>
            </a:extLst>
          </p:cNvPr>
          <p:cNvGraphicFramePr>
            <a:graphicFrameLocks noGrp="1"/>
          </p:cNvGraphicFramePr>
          <p:nvPr/>
        </p:nvGraphicFramePr>
        <p:xfrm>
          <a:off x="8500641" y="5200151"/>
          <a:ext cx="1143000" cy="1080000"/>
        </p:xfrm>
        <a:graphic>
          <a:graphicData uri="http://schemas.openxmlformats.org/drawingml/2006/table">
            <a:tbl>
              <a:tblPr firstRow="1" bandRow="1"/>
              <a:tblGrid>
                <a:gridCol w="1143000">
                  <a:extLst>
                    <a:ext uri="{9D8B030D-6E8A-4147-A177-3AD203B41FA5}">
                      <a16:colId xmlns:a16="http://schemas.microsoft.com/office/drawing/2014/main" val="2826660745"/>
                    </a:ext>
                  </a:extLst>
                </a:gridCol>
              </a:tblGrid>
              <a:tr h="36000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BSSMAP</a:t>
                      </a:r>
                    </a:p>
                  </a:txBody>
                  <a:tcPr>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solidFill>
                      <a:srgbClr val="B84742">
                        <a:lumMod val="20000"/>
                        <a:lumOff val="80000"/>
                      </a:srgbClr>
                    </a:solidFill>
                  </a:tcPr>
                </a:tc>
                <a:extLst>
                  <a:ext uri="{0D108BD9-81ED-4DB2-BD59-A6C34878D82A}">
                    <a16:rowId xmlns:a16="http://schemas.microsoft.com/office/drawing/2014/main" val="1214606234"/>
                  </a:ext>
                </a:extLst>
              </a:tr>
              <a:tr h="36000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SCCP</a:t>
                      </a:r>
                      <a:endParaRPr lang="en-US" sz="1400" b="1" dirty="0"/>
                    </a:p>
                  </a:txBody>
                  <a:tcPr>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solidFill>
                      <a:srgbClr val="B84742">
                        <a:lumMod val="20000"/>
                        <a:lumOff val="80000"/>
                      </a:srgbClr>
                    </a:solidFill>
                  </a:tcPr>
                </a:tc>
                <a:extLst>
                  <a:ext uri="{0D108BD9-81ED-4DB2-BD59-A6C34878D82A}">
                    <a16:rowId xmlns:a16="http://schemas.microsoft.com/office/drawing/2014/main" val="557096008"/>
                  </a:ext>
                </a:extLst>
              </a:tr>
              <a:tr h="36000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pPr algn="ctr"/>
                      <a:r>
                        <a:rPr lang="en-US" sz="1400" dirty="0"/>
                        <a:t>MTP</a:t>
                      </a:r>
                      <a:endParaRPr lang="en-US" sz="1400" b="1" dirty="0"/>
                    </a:p>
                  </a:txBody>
                  <a:tcPr>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solidFill>
                      <a:srgbClr val="B84742">
                        <a:lumMod val="20000"/>
                        <a:lumOff val="80000"/>
                      </a:srgbClr>
                    </a:solidFill>
                  </a:tcPr>
                </a:tc>
                <a:extLst>
                  <a:ext uri="{0D108BD9-81ED-4DB2-BD59-A6C34878D82A}">
                    <a16:rowId xmlns:a16="http://schemas.microsoft.com/office/drawing/2014/main" val="3256551014"/>
                  </a:ext>
                </a:extLst>
              </a:tr>
            </a:tbl>
          </a:graphicData>
        </a:graphic>
      </p:graphicFrame>
      <p:cxnSp>
        <p:nvCxnSpPr>
          <p:cNvPr id="33" name="Straight Connector 32">
            <a:extLst>
              <a:ext uri="{FF2B5EF4-FFF2-40B4-BE49-F238E27FC236}">
                <a16:creationId xmlns:a16="http://schemas.microsoft.com/office/drawing/2014/main" id="{4EFE6EB0-AB7D-AB71-40BA-8FA175639ADC}"/>
              </a:ext>
            </a:extLst>
          </p:cNvPr>
          <p:cNvCxnSpPr>
            <a:cxnSpLocks/>
            <a:endCxn id="41" idx="2"/>
          </p:cNvCxnSpPr>
          <p:nvPr/>
        </p:nvCxnSpPr>
        <p:spPr>
          <a:xfrm flipV="1">
            <a:off x="6100341" y="4528965"/>
            <a:ext cx="0" cy="1980000"/>
          </a:xfrm>
          <a:prstGeom prst="line">
            <a:avLst/>
          </a:prstGeom>
          <a:noFill/>
          <a:ln w="6350" cap="flat" cmpd="sng" algn="ctr">
            <a:solidFill>
              <a:srgbClr val="909090"/>
            </a:solidFill>
            <a:prstDash val="dash"/>
            <a:miter lim="800000"/>
          </a:ln>
          <a:effectLst/>
        </p:spPr>
      </p:cxnSp>
      <p:cxnSp>
        <p:nvCxnSpPr>
          <p:cNvPr id="34" name="Straight Connector 33">
            <a:extLst>
              <a:ext uri="{FF2B5EF4-FFF2-40B4-BE49-F238E27FC236}">
                <a16:creationId xmlns:a16="http://schemas.microsoft.com/office/drawing/2014/main" id="{913FA4E4-AC67-456E-4DBC-6C494514E410}"/>
              </a:ext>
            </a:extLst>
          </p:cNvPr>
          <p:cNvCxnSpPr>
            <a:cxnSpLocks/>
            <a:endCxn id="42" idx="2"/>
          </p:cNvCxnSpPr>
          <p:nvPr/>
        </p:nvCxnSpPr>
        <p:spPr>
          <a:xfrm flipV="1">
            <a:off x="10100841" y="4354462"/>
            <a:ext cx="0" cy="2248346"/>
          </a:xfrm>
          <a:prstGeom prst="line">
            <a:avLst/>
          </a:prstGeom>
          <a:noFill/>
          <a:ln w="6350" cap="flat" cmpd="sng" algn="ctr">
            <a:solidFill>
              <a:srgbClr val="909090"/>
            </a:solidFill>
            <a:prstDash val="dash"/>
            <a:miter lim="800000"/>
          </a:ln>
          <a:effectLst/>
        </p:spPr>
      </p:cxnSp>
      <p:cxnSp>
        <p:nvCxnSpPr>
          <p:cNvPr id="35" name="Straight Connector 34">
            <a:extLst>
              <a:ext uri="{FF2B5EF4-FFF2-40B4-BE49-F238E27FC236}">
                <a16:creationId xmlns:a16="http://schemas.microsoft.com/office/drawing/2014/main" id="{D3A39661-6613-07A9-8EA4-661663EB016D}"/>
              </a:ext>
            </a:extLst>
          </p:cNvPr>
          <p:cNvCxnSpPr>
            <a:cxnSpLocks/>
          </p:cNvCxnSpPr>
          <p:nvPr/>
        </p:nvCxnSpPr>
        <p:spPr>
          <a:xfrm flipV="1">
            <a:off x="8043441" y="5006351"/>
            <a:ext cx="0" cy="1273800"/>
          </a:xfrm>
          <a:prstGeom prst="line">
            <a:avLst/>
          </a:prstGeom>
          <a:noFill/>
          <a:ln w="6350" cap="flat" cmpd="sng" algn="ctr">
            <a:solidFill>
              <a:srgbClr val="909090"/>
            </a:solidFill>
            <a:prstDash val="dash"/>
            <a:miter lim="800000"/>
          </a:ln>
          <a:effectLst/>
        </p:spPr>
      </p:cxnSp>
      <p:sp>
        <p:nvSpPr>
          <p:cNvPr id="36" name="TextBox 35">
            <a:extLst>
              <a:ext uri="{FF2B5EF4-FFF2-40B4-BE49-F238E27FC236}">
                <a16:creationId xmlns:a16="http://schemas.microsoft.com/office/drawing/2014/main" id="{28210A43-2400-EC5D-7BC0-463C348BF5F1}"/>
              </a:ext>
            </a:extLst>
          </p:cNvPr>
          <p:cNvSpPr txBox="1"/>
          <p:nvPr/>
        </p:nvSpPr>
        <p:spPr>
          <a:xfrm>
            <a:off x="4462041" y="6339473"/>
            <a:ext cx="1600200" cy="338554"/>
          </a:xfrm>
          <a:prstGeom prst="rect">
            <a:avLst/>
          </a:prstGeom>
          <a:noFill/>
        </p:spPr>
        <p:txBody>
          <a:bodyPr wrap="square" rtlCol="0">
            <a:spAutoFit/>
          </a:bodyPr>
          <a:lstStyle/>
          <a:p>
            <a:pPr>
              <a:buClrTx/>
              <a:buFontTx/>
              <a:buNone/>
            </a:pPr>
            <a:r>
              <a:rPr lang="en-US" sz="1600" b="1" kern="1200" dirty="0">
                <a:solidFill>
                  <a:srgbClr val="212121"/>
                </a:solidFill>
                <a:latin typeface="Roboto Condensed"/>
                <a:ea typeface="+mn-ea"/>
                <a:cs typeface="+mn-cs"/>
              </a:rPr>
              <a:t>Mobile Station</a:t>
            </a:r>
          </a:p>
        </p:txBody>
      </p:sp>
      <p:sp>
        <p:nvSpPr>
          <p:cNvPr id="37" name="TextBox 36">
            <a:extLst>
              <a:ext uri="{FF2B5EF4-FFF2-40B4-BE49-F238E27FC236}">
                <a16:creationId xmlns:a16="http://schemas.microsoft.com/office/drawing/2014/main" id="{E73C4D71-9235-382E-F86C-4AF61B62A3DE}"/>
              </a:ext>
            </a:extLst>
          </p:cNvPr>
          <p:cNvSpPr txBox="1"/>
          <p:nvPr/>
        </p:nvSpPr>
        <p:spPr>
          <a:xfrm>
            <a:off x="6214641" y="6339473"/>
            <a:ext cx="1600200" cy="338554"/>
          </a:xfrm>
          <a:prstGeom prst="rect">
            <a:avLst/>
          </a:prstGeom>
          <a:noFill/>
        </p:spPr>
        <p:txBody>
          <a:bodyPr wrap="square" rtlCol="0">
            <a:spAutoFit/>
          </a:bodyPr>
          <a:lstStyle/>
          <a:p>
            <a:pPr algn="ctr">
              <a:buClrTx/>
              <a:buFontTx/>
              <a:buNone/>
            </a:pPr>
            <a:r>
              <a:rPr lang="en-US" sz="1600" b="1" kern="1200" dirty="0">
                <a:solidFill>
                  <a:srgbClr val="212121"/>
                </a:solidFill>
                <a:latin typeface="Roboto Condensed"/>
                <a:ea typeface="+mn-ea"/>
                <a:cs typeface="+mn-cs"/>
              </a:rPr>
              <a:t>BTS</a:t>
            </a:r>
          </a:p>
        </p:txBody>
      </p:sp>
      <p:sp>
        <p:nvSpPr>
          <p:cNvPr id="38" name="TextBox 37">
            <a:extLst>
              <a:ext uri="{FF2B5EF4-FFF2-40B4-BE49-F238E27FC236}">
                <a16:creationId xmlns:a16="http://schemas.microsoft.com/office/drawing/2014/main" id="{0B3F9A5A-6F14-EB70-6006-FAA1FAFA4724}"/>
              </a:ext>
            </a:extLst>
          </p:cNvPr>
          <p:cNvSpPr txBox="1"/>
          <p:nvPr/>
        </p:nvSpPr>
        <p:spPr>
          <a:xfrm>
            <a:off x="8272041" y="6339473"/>
            <a:ext cx="1600200" cy="338554"/>
          </a:xfrm>
          <a:prstGeom prst="rect">
            <a:avLst/>
          </a:prstGeom>
          <a:noFill/>
        </p:spPr>
        <p:txBody>
          <a:bodyPr wrap="square" rtlCol="0">
            <a:spAutoFit/>
          </a:bodyPr>
          <a:lstStyle/>
          <a:p>
            <a:pPr algn="ctr">
              <a:buClrTx/>
              <a:buFontTx/>
              <a:buNone/>
            </a:pPr>
            <a:r>
              <a:rPr lang="en-US" sz="1600" b="1" kern="1200" dirty="0">
                <a:solidFill>
                  <a:srgbClr val="212121"/>
                </a:solidFill>
                <a:latin typeface="Roboto Condensed"/>
                <a:ea typeface="+mn-ea"/>
                <a:cs typeface="+mn-cs"/>
              </a:rPr>
              <a:t>BSC</a:t>
            </a:r>
          </a:p>
        </p:txBody>
      </p:sp>
      <p:sp>
        <p:nvSpPr>
          <p:cNvPr id="39" name="TextBox 38">
            <a:extLst>
              <a:ext uri="{FF2B5EF4-FFF2-40B4-BE49-F238E27FC236}">
                <a16:creationId xmlns:a16="http://schemas.microsoft.com/office/drawing/2014/main" id="{1284F0ED-CC98-4E1B-E900-01E28819BCFF}"/>
              </a:ext>
            </a:extLst>
          </p:cNvPr>
          <p:cNvSpPr txBox="1"/>
          <p:nvPr/>
        </p:nvSpPr>
        <p:spPr>
          <a:xfrm>
            <a:off x="10329441" y="6339473"/>
            <a:ext cx="1600200" cy="338554"/>
          </a:xfrm>
          <a:prstGeom prst="rect">
            <a:avLst/>
          </a:prstGeom>
          <a:noFill/>
        </p:spPr>
        <p:txBody>
          <a:bodyPr wrap="square" rtlCol="0">
            <a:spAutoFit/>
          </a:bodyPr>
          <a:lstStyle/>
          <a:p>
            <a:pPr algn="ctr">
              <a:buClrTx/>
              <a:buFontTx/>
              <a:buNone/>
            </a:pPr>
            <a:r>
              <a:rPr lang="en-US" sz="1600" b="1" kern="1200" dirty="0">
                <a:solidFill>
                  <a:srgbClr val="212121"/>
                </a:solidFill>
                <a:latin typeface="Roboto Condensed"/>
                <a:ea typeface="+mn-ea"/>
                <a:cs typeface="+mn-cs"/>
              </a:rPr>
              <a:t>MSC</a:t>
            </a:r>
          </a:p>
        </p:txBody>
      </p:sp>
      <p:sp>
        <p:nvSpPr>
          <p:cNvPr id="40" name="TextBox 39">
            <a:extLst>
              <a:ext uri="{FF2B5EF4-FFF2-40B4-BE49-F238E27FC236}">
                <a16:creationId xmlns:a16="http://schemas.microsoft.com/office/drawing/2014/main" id="{86367597-AD7F-3F8D-0B75-242A4C4422DB}"/>
              </a:ext>
            </a:extLst>
          </p:cNvPr>
          <p:cNvSpPr txBox="1"/>
          <p:nvPr/>
        </p:nvSpPr>
        <p:spPr>
          <a:xfrm>
            <a:off x="7257855" y="4684601"/>
            <a:ext cx="1600200" cy="338554"/>
          </a:xfrm>
          <a:prstGeom prst="rect">
            <a:avLst/>
          </a:prstGeom>
          <a:noFill/>
        </p:spPr>
        <p:txBody>
          <a:bodyPr wrap="square" rtlCol="0">
            <a:spAutoFit/>
          </a:bodyPr>
          <a:lstStyle/>
          <a:p>
            <a:pPr algn="ctr">
              <a:buClrTx/>
              <a:buFontTx/>
              <a:buNone/>
            </a:pPr>
            <a:r>
              <a:rPr lang="en-US" sz="1600" kern="1200" dirty="0" err="1">
                <a:solidFill>
                  <a:srgbClr val="212121"/>
                </a:solidFill>
                <a:latin typeface="Roboto Condensed"/>
                <a:ea typeface="+mn-ea"/>
                <a:cs typeface="+mn-cs"/>
              </a:rPr>
              <a:t>Abis</a:t>
            </a:r>
            <a:endParaRPr lang="en-US" sz="1600" kern="1200" dirty="0">
              <a:solidFill>
                <a:srgbClr val="212121"/>
              </a:solidFill>
              <a:latin typeface="Roboto Condensed"/>
              <a:ea typeface="+mn-ea"/>
              <a:cs typeface="+mn-cs"/>
            </a:endParaRPr>
          </a:p>
        </p:txBody>
      </p:sp>
      <p:sp>
        <p:nvSpPr>
          <p:cNvPr id="41" name="TextBox 40">
            <a:extLst>
              <a:ext uri="{FF2B5EF4-FFF2-40B4-BE49-F238E27FC236}">
                <a16:creationId xmlns:a16="http://schemas.microsoft.com/office/drawing/2014/main" id="{EEA9806E-6085-E958-32C4-B03596B137EA}"/>
              </a:ext>
            </a:extLst>
          </p:cNvPr>
          <p:cNvSpPr txBox="1"/>
          <p:nvPr/>
        </p:nvSpPr>
        <p:spPr>
          <a:xfrm>
            <a:off x="5300241" y="4190411"/>
            <a:ext cx="1600200" cy="338554"/>
          </a:xfrm>
          <a:prstGeom prst="rect">
            <a:avLst/>
          </a:prstGeom>
          <a:noFill/>
        </p:spPr>
        <p:txBody>
          <a:bodyPr wrap="square" rtlCol="0">
            <a:spAutoFit/>
          </a:bodyPr>
          <a:lstStyle/>
          <a:p>
            <a:pPr algn="ctr">
              <a:buClrTx/>
              <a:buFontTx/>
              <a:buNone/>
            </a:pPr>
            <a:r>
              <a:rPr lang="en-US" sz="1600" kern="1200" dirty="0">
                <a:solidFill>
                  <a:srgbClr val="212121"/>
                </a:solidFill>
                <a:latin typeface="Roboto Condensed"/>
                <a:ea typeface="+mn-ea"/>
                <a:cs typeface="+mn-cs"/>
              </a:rPr>
              <a:t>Um</a:t>
            </a:r>
          </a:p>
        </p:txBody>
      </p:sp>
      <p:sp>
        <p:nvSpPr>
          <p:cNvPr id="42" name="TextBox 41">
            <a:extLst>
              <a:ext uri="{FF2B5EF4-FFF2-40B4-BE49-F238E27FC236}">
                <a16:creationId xmlns:a16="http://schemas.microsoft.com/office/drawing/2014/main" id="{4BE9703E-F7F2-39E8-E841-72FADD00DDE8}"/>
              </a:ext>
            </a:extLst>
          </p:cNvPr>
          <p:cNvSpPr txBox="1"/>
          <p:nvPr/>
        </p:nvSpPr>
        <p:spPr>
          <a:xfrm>
            <a:off x="9300741" y="4015908"/>
            <a:ext cx="1600200" cy="338554"/>
          </a:xfrm>
          <a:prstGeom prst="rect">
            <a:avLst/>
          </a:prstGeom>
          <a:noFill/>
        </p:spPr>
        <p:txBody>
          <a:bodyPr wrap="square" rtlCol="0">
            <a:spAutoFit/>
          </a:bodyPr>
          <a:lstStyle/>
          <a:p>
            <a:pPr algn="ctr">
              <a:buClrTx/>
              <a:buFontTx/>
              <a:buNone/>
            </a:pPr>
            <a:r>
              <a:rPr lang="en-US" sz="1600" kern="1200" dirty="0">
                <a:solidFill>
                  <a:srgbClr val="212121"/>
                </a:solidFill>
                <a:latin typeface="Roboto Condensed"/>
                <a:ea typeface="+mn-ea"/>
                <a:cs typeface="+mn-cs"/>
              </a:rPr>
              <a:t>A</a:t>
            </a:r>
          </a:p>
        </p:txBody>
      </p:sp>
      <p:sp>
        <p:nvSpPr>
          <p:cNvPr id="43" name="TextBox 42">
            <a:extLst>
              <a:ext uri="{FF2B5EF4-FFF2-40B4-BE49-F238E27FC236}">
                <a16:creationId xmlns:a16="http://schemas.microsoft.com/office/drawing/2014/main" id="{0B474D00-7B1F-6BC7-4F39-9744107FB9B3}"/>
              </a:ext>
            </a:extLst>
          </p:cNvPr>
          <p:cNvSpPr txBox="1"/>
          <p:nvPr/>
        </p:nvSpPr>
        <p:spPr>
          <a:xfrm>
            <a:off x="3738140" y="4560807"/>
            <a:ext cx="937077" cy="584775"/>
          </a:xfrm>
          <a:prstGeom prst="rect">
            <a:avLst/>
          </a:prstGeom>
          <a:noFill/>
        </p:spPr>
        <p:txBody>
          <a:bodyPr wrap="square" rtlCol="0">
            <a:spAutoFit/>
          </a:bodyPr>
          <a:lstStyle/>
          <a:p>
            <a:pPr algn="ctr">
              <a:buClrTx/>
              <a:buFontTx/>
              <a:buNone/>
            </a:pPr>
            <a:r>
              <a:rPr lang="en-US" sz="1600" kern="1200" dirty="0">
                <a:solidFill>
                  <a:srgbClr val="212121"/>
                </a:solidFill>
                <a:latin typeface="Roboto Condensed"/>
                <a:ea typeface="+mn-ea"/>
                <a:cs typeface="+mn-cs"/>
              </a:rPr>
              <a:t>GSM </a:t>
            </a:r>
          </a:p>
          <a:p>
            <a:pPr algn="ctr">
              <a:buClrTx/>
              <a:buFontTx/>
              <a:buNone/>
            </a:pPr>
            <a:r>
              <a:rPr lang="en-US" sz="1600" kern="1200" dirty="0">
                <a:solidFill>
                  <a:srgbClr val="212121"/>
                </a:solidFill>
                <a:latin typeface="Roboto Condensed"/>
                <a:ea typeface="+mn-ea"/>
                <a:cs typeface="+mn-cs"/>
              </a:rPr>
              <a:t>Layer 3</a:t>
            </a:r>
          </a:p>
        </p:txBody>
      </p:sp>
      <p:sp>
        <p:nvSpPr>
          <p:cNvPr id="44" name="TextBox 43">
            <a:extLst>
              <a:ext uri="{FF2B5EF4-FFF2-40B4-BE49-F238E27FC236}">
                <a16:creationId xmlns:a16="http://schemas.microsoft.com/office/drawing/2014/main" id="{B9F6DE5F-AAE9-7302-575E-CD403DBB27F4}"/>
              </a:ext>
            </a:extLst>
          </p:cNvPr>
          <p:cNvSpPr txBox="1"/>
          <p:nvPr/>
        </p:nvSpPr>
        <p:spPr>
          <a:xfrm>
            <a:off x="3745853" y="5582197"/>
            <a:ext cx="937077" cy="338554"/>
          </a:xfrm>
          <a:prstGeom prst="rect">
            <a:avLst/>
          </a:prstGeom>
          <a:noFill/>
        </p:spPr>
        <p:txBody>
          <a:bodyPr wrap="square" rtlCol="0">
            <a:spAutoFit/>
          </a:bodyPr>
          <a:lstStyle/>
          <a:p>
            <a:pPr algn="ctr">
              <a:buClrTx/>
              <a:buFontTx/>
              <a:buNone/>
            </a:pPr>
            <a:r>
              <a:rPr lang="en-US" sz="1600" kern="1200" dirty="0">
                <a:solidFill>
                  <a:srgbClr val="212121"/>
                </a:solidFill>
                <a:latin typeface="Roboto Condensed"/>
                <a:ea typeface="+mn-ea"/>
                <a:cs typeface="+mn-cs"/>
              </a:rPr>
              <a:t> Layer 2</a:t>
            </a:r>
          </a:p>
        </p:txBody>
      </p:sp>
      <p:sp>
        <p:nvSpPr>
          <p:cNvPr id="45" name="TextBox 44">
            <a:extLst>
              <a:ext uri="{FF2B5EF4-FFF2-40B4-BE49-F238E27FC236}">
                <a16:creationId xmlns:a16="http://schemas.microsoft.com/office/drawing/2014/main" id="{8365F928-D7E9-A494-872C-3DCC4DE41D8C}"/>
              </a:ext>
            </a:extLst>
          </p:cNvPr>
          <p:cNvSpPr txBox="1"/>
          <p:nvPr/>
        </p:nvSpPr>
        <p:spPr>
          <a:xfrm>
            <a:off x="3738140" y="5945498"/>
            <a:ext cx="937077" cy="338554"/>
          </a:xfrm>
          <a:prstGeom prst="rect">
            <a:avLst/>
          </a:prstGeom>
          <a:noFill/>
        </p:spPr>
        <p:txBody>
          <a:bodyPr wrap="square" rtlCol="0">
            <a:spAutoFit/>
          </a:bodyPr>
          <a:lstStyle/>
          <a:p>
            <a:pPr algn="ctr">
              <a:buClrTx/>
              <a:buFontTx/>
              <a:buNone/>
            </a:pPr>
            <a:r>
              <a:rPr lang="en-US" sz="1600" kern="1200" dirty="0">
                <a:solidFill>
                  <a:srgbClr val="212121"/>
                </a:solidFill>
                <a:latin typeface="Roboto Condensed"/>
                <a:ea typeface="+mn-ea"/>
                <a:cs typeface="+mn-cs"/>
              </a:rPr>
              <a:t> Layer 1</a:t>
            </a:r>
          </a:p>
        </p:txBody>
      </p:sp>
    </p:spTree>
    <p:extLst>
      <p:ext uri="{BB962C8B-B14F-4D97-AF65-F5344CB8AC3E}">
        <p14:creationId xmlns:p14="http://schemas.microsoft.com/office/powerpoint/2010/main" val="129328050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pic>
        <p:nvPicPr>
          <p:cNvPr id="219" name="Google Shape;219;p26"/>
          <p:cNvPicPr preferRelativeResize="0"/>
          <p:nvPr/>
        </p:nvPicPr>
        <p:blipFill>
          <a:blip r:embed="rId3">
            <a:alphaModFix/>
          </a:blip>
          <a:stretch>
            <a:fillRect/>
          </a:stretch>
        </p:blipFill>
        <p:spPr>
          <a:xfrm>
            <a:off x="0" y="1"/>
            <a:ext cx="12192000" cy="6852444"/>
          </a:xfrm>
          <a:prstGeom prst="rect">
            <a:avLst/>
          </a:prstGeom>
          <a:noFill/>
          <a:ln>
            <a:noFill/>
          </a:ln>
        </p:spPr>
      </p:pic>
      <p:pic>
        <p:nvPicPr>
          <p:cNvPr id="220" name="Google Shape;220;p26"/>
          <p:cNvPicPr preferRelativeResize="0"/>
          <p:nvPr/>
        </p:nvPicPr>
        <p:blipFill>
          <a:blip r:embed="rId4">
            <a:alphaModFix/>
          </a:blip>
          <a:stretch>
            <a:fillRect/>
          </a:stretch>
        </p:blipFill>
        <p:spPr>
          <a:xfrm>
            <a:off x="6351" y="6334"/>
            <a:ext cx="12179300" cy="6845300"/>
          </a:xfrm>
          <a:prstGeom prst="rect">
            <a:avLst/>
          </a:prstGeom>
          <a:noFill/>
          <a:ln>
            <a:noFill/>
          </a:ln>
        </p:spPr>
      </p:pic>
      <p:sp>
        <p:nvSpPr>
          <p:cNvPr id="221" name="Google Shape;221;p26"/>
          <p:cNvSpPr txBox="1"/>
          <p:nvPr/>
        </p:nvSpPr>
        <p:spPr>
          <a:xfrm>
            <a:off x="416102" y="1173670"/>
            <a:ext cx="8190623" cy="2215951"/>
          </a:xfrm>
          <a:prstGeom prst="rect">
            <a:avLst/>
          </a:prstGeom>
          <a:noFill/>
          <a:ln>
            <a:noFill/>
          </a:ln>
        </p:spPr>
        <p:txBody>
          <a:bodyPr spcFirstLastPara="1" wrap="square" lIns="121900" tIns="121900" rIns="121900" bIns="121900" anchor="t" anchorCtr="0">
            <a:spAutoFit/>
          </a:bodyPr>
          <a:lstStyle/>
          <a:p>
            <a:pPr lvl="0"/>
            <a:r>
              <a:rPr lang="en-IN" sz="6400" b="1" dirty="0">
                <a:solidFill>
                  <a:schemeClr val="dk2"/>
                </a:solidFill>
                <a:latin typeface="Proxima Nova"/>
                <a:ea typeface="Proxima Nova"/>
                <a:cs typeface="Proxima Nova"/>
                <a:sym typeface="Proxima Nova"/>
              </a:rPr>
              <a:t>GSM Frequency Allocation</a:t>
            </a:r>
          </a:p>
        </p:txBody>
      </p:sp>
      <p:pic>
        <p:nvPicPr>
          <p:cNvPr id="225" name="Google Shape;225;p26"/>
          <p:cNvPicPr preferRelativeResize="0"/>
          <p:nvPr/>
        </p:nvPicPr>
        <p:blipFill>
          <a:blip r:embed="rId5">
            <a:alphaModFix/>
          </a:blip>
          <a:stretch>
            <a:fillRect/>
          </a:stretch>
        </p:blipFill>
        <p:spPr>
          <a:xfrm>
            <a:off x="9817918" y="198118"/>
            <a:ext cx="1993900" cy="495300"/>
          </a:xfrm>
          <a:prstGeom prst="rect">
            <a:avLst/>
          </a:prstGeom>
          <a:noFill/>
          <a:ln>
            <a:noFill/>
          </a:ln>
        </p:spPr>
      </p:pic>
    </p:spTree>
    <p:extLst>
      <p:ext uri="{BB962C8B-B14F-4D97-AF65-F5344CB8AC3E}">
        <p14:creationId xmlns:p14="http://schemas.microsoft.com/office/powerpoint/2010/main" val="212969094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r>
              <a:rPr lang="en-US" sz="3067" dirty="0">
                <a:solidFill>
                  <a:srgbClr val="00A4B6"/>
                </a:solidFill>
                <a:latin typeface="Cambria" panose="02040503050406030204" pitchFamily="18" charset="0"/>
                <a:ea typeface="Cambria" panose="02040503050406030204" pitchFamily="18" charset="0"/>
                <a:cs typeface="Proxima Nova"/>
                <a:sym typeface="Proxima Nova"/>
              </a:rPr>
              <a:t>GSM Frequency Allocation</a:t>
            </a:r>
          </a:p>
        </p:txBody>
      </p:sp>
      <p:sp>
        <p:nvSpPr>
          <p:cNvPr id="8" name="Content Placeholder 3">
            <a:extLst>
              <a:ext uri="{FF2B5EF4-FFF2-40B4-BE49-F238E27FC236}">
                <a16:creationId xmlns:a16="http://schemas.microsoft.com/office/drawing/2014/main" id="{6A20D42D-A122-33E2-C2EF-9477EAF94303}"/>
              </a:ext>
            </a:extLst>
          </p:cNvPr>
          <p:cNvSpPr txBox="1">
            <a:spLocks/>
          </p:cNvSpPr>
          <p:nvPr/>
        </p:nvSpPr>
        <p:spPr>
          <a:xfrm>
            <a:off x="131180" y="924404"/>
            <a:ext cx="6365873" cy="5590565"/>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rgbClr val="5430AA"/>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5430AA"/>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5430AA"/>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5430AA"/>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5430AA"/>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r>
              <a:rPr kumimoji="0" lang="en-US" sz="24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Uplink</a:t>
            </a:r>
            <a:r>
              <a:rPr kumimoji="0" lang="en-US"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is a frequency transmission that links </a:t>
            </a:r>
            <a:r>
              <a:rPr kumimoji="0" lang="en-US" sz="24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mobile handset </a:t>
            </a:r>
            <a:r>
              <a:rPr kumimoji="0" lang="en-US"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to </a:t>
            </a:r>
            <a:r>
              <a:rPr kumimoji="0" lang="en-US" sz="24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base station</a:t>
            </a:r>
          </a:p>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r>
              <a:rPr kumimoji="0" lang="en-US" sz="24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Downlink</a:t>
            </a:r>
            <a:r>
              <a:rPr kumimoji="0" lang="en-US"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is a frequency transmission that links </a:t>
            </a:r>
            <a:r>
              <a:rPr kumimoji="0" lang="en-US" sz="24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base station </a:t>
            </a:r>
            <a:r>
              <a:rPr kumimoji="0" lang="en-US"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to </a:t>
            </a:r>
            <a:r>
              <a:rPr kumimoji="0" lang="en-US" sz="24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mobile handset </a:t>
            </a:r>
          </a:p>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r>
              <a:rPr kumimoji="0" lang="en-US"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There are </a:t>
            </a:r>
            <a:r>
              <a:rPr kumimoji="0" lang="en-US" sz="24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4</a:t>
            </a:r>
            <a:r>
              <a:rPr kumimoji="0" lang="en-US"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major  GSM frequency bands</a:t>
            </a:r>
          </a:p>
          <a:p>
            <a:pPr marL="914400" marR="0" lvl="1" indent="-457200" algn="just" defTabSz="914400" rtl="0" eaLnBrk="1" fontAlgn="auto" latinLnBrk="0" hangingPunct="1">
              <a:lnSpc>
                <a:spcPct val="90000"/>
              </a:lnSpc>
              <a:spcBef>
                <a:spcPts val="500"/>
              </a:spcBef>
              <a:spcAft>
                <a:spcPts val="0"/>
              </a:spcAft>
              <a:buClr>
                <a:srgbClr val="5430AA"/>
              </a:buClr>
              <a:buSzTx/>
              <a:buFont typeface="+mj-lt"/>
              <a:buAutoNum type="arabicPeriod"/>
              <a:tabLst/>
              <a:defRPr/>
            </a:pPr>
            <a:r>
              <a:rPr kumimoji="0" lang="en-US" sz="20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850 MHz</a:t>
            </a:r>
          </a:p>
          <a:p>
            <a:pPr marL="914400" marR="0" lvl="1" indent="-457200" algn="just" defTabSz="914400" rtl="0" eaLnBrk="1" fontAlgn="auto" latinLnBrk="0" hangingPunct="1">
              <a:lnSpc>
                <a:spcPct val="90000"/>
              </a:lnSpc>
              <a:spcBef>
                <a:spcPts val="500"/>
              </a:spcBef>
              <a:spcAft>
                <a:spcPts val="0"/>
              </a:spcAft>
              <a:buClr>
                <a:srgbClr val="5430AA"/>
              </a:buClr>
              <a:buSzTx/>
              <a:buFont typeface="+mj-lt"/>
              <a:buAutoNum type="arabicPeriod"/>
              <a:tabLst/>
              <a:defRPr/>
            </a:pPr>
            <a:r>
              <a:rPr kumimoji="0" lang="en-US" sz="20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900 MHz</a:t>
            </a:r>
          </a:p>
          <a:p>
            <a:pPr marL="914400" marR="0" lvl="1" indent="-457200" algn="just" defTabSz="914400" rtl="0" eaLnBrk="1" fontAlgn="auto" latinLnBrk="0" hangingPunct="1">
              <a:lnSpc>
                <a:spcPct val="90000"/>
              </a:lnSpc>
              <a:spcBef>
                <a:spcPts val="500"/>
              </a:spcBef>
              <a:spcAft>
                <a:spcPts val="0"/>
              </a:spcAft>
              <a:buClr>
                <a:srgbClr val="5430AA"/>
              </a:buClr>
              <a:buSzTx/>
              <a:buFont typeface="+mj-lt"/>
              <a:buAutoNum type="arabicPeriod"/>
              <a:tabLst/>
              <a:defRPr/>
            </a:pPr>
            <a:r>
              <a:rPr kumimoji="0" lang="en-US" sz="20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1800 MHz</a:t>
            </a:r>
          </a:p>
          <a:p>
            <a:pPr marL="914400" marR="0" lvl="1" indent="-457200" algn="just" defTabSz="914400" rtl="0" eaLnBrk="1" fontAlgn="auto" latinLnBrk="0" hangingPunct="1">
              <a:lnSpc>
                <a:spcPct val="90000"/>
              </a:lnSpc>
              <a:spcBef>
                <a:spcPts val="500"/>
              </a:spcBef>
              <a:spcAft>
                <a:spcPts val="0"/>
              </a:spcAft>
              <a:buClr>
                <a:srgbClr val="5430AA"/>
              </a:buClr>
              <a:buSzTx/>
              <a:buFont typeface="+mj-lt"/>
              <a:buAutoNum type="arabicPeriod"/>
              <a:tabLst/>
              <a:defRPr/>
            </a:pPr>
            <a:r>
              <a:rPr kumimoji="0" lang="en-US" sz="20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1900 MHz</a:t>
            </a:r>
          </a:p>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r>
              <a:rPr kumimoji="0" lang="en-US" sz="24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Allocation of band</a:t>
            </a:r>
          </a:p>
          <a:p>
            <a:pPr marL="809625" marR="0" lvl="1" indent="-352425" algn="just" defTabSz="914400" rtl="0" eaLnBrk="1" fontAlgn="auto" latinLnBrk="0" hangingPunct="1">
              <a:lnSpc>
                <a:spcPct val="90000"/>
              </a:lnSpc>
              <a:spcBef>
                <a:spcPts val="500"/>
              </a:spcBef>
              <a:spcAft>
                <a:spcPts val="0"/>
              </a:spcAft>
              <a:buClr>
                <a:srgbClr val="5430AA"/>
              </a:buClr>
              <a:buSzTx/>
              <a:buFont typeface="Wingdings 3" panose="05040102010807070707" pitchFamily="18" charset="2"/>
              <a:buChar char=""/>
              <a:tabLst/>
              <a:defRPr/>
            </a:pPr>
            <a:endParaRPr kumimoji="0" lang="en-US" sz="2000" b="0" i="0" u="none" strike="noStrike" kern="1200" cap="none" spc="0" normalizeH="0" baseline="0" noProof="0" dirty="0">
              <a:ln>
                <a:noFill/>
              </a:ln>
              <a:solidFill>
                <a:srgbClr val="212121"/>
              </a:solidFill>
              <a:effectLst/>
              <a:uLnTx/>
              <a:uFillTx/>
              <a:latin typeface="Roboto Condensed"/>
              <a:ea typeface="+mn-ea"/>
              <a:cs typeface="+mn-cs"/>
            </a:endParaRPr>
          </a:p>
          <a:p>
            <a:pPr marL="457200" marR="0" lvl="1" indent="0" algn="just" defTabSz="914400" rtl="0" eaLnBrk="1" fontAlgn="auto" latinLnBrk="0" hangingPunct="1">
              <a:lnSpc>
                <a:spcPct val="90000"/>
              </a:lnSpc>
              <a:spcBef>
                <a:spcPts val="500"/>
              </a:spcBef>
              <a:spcAft>
                <a:spcPts val="0"/>
              </a:spcAft>
              <a:buClr>
                <a:srgbClr val="5430AA"/>
              </a:buClr>
              <a:buSzTx/>
              <a:buFont typeface="Wingdings 3" panose="05040102010807070707" pitchFamily="18" charset="2"/>
              <a:buNone/>
              <a:tabLst/>
              <a:defRPr/>
            </a:pPr>
            <a:endParaRPr kumimoji="0" lang="en-IN" sz="2000" b="0" i="0" u="none" strike="noStrike" kern="1200" cap="none" spc="0" normalizeH="0" baseline="0" noProof="0" dirty="0">
              <a:ln>
                <a:noFill/>
              </a:ln>
              <a:solidFill>
                <a:srgbClr val="212121"/>
              </a:solidFill>
              <a:effectLst/>
              <a:uLnTx/>
              <a:uFillTx/>
              <a:latin typeface="Roboto Condensed"/>
              <a:ea typeface="+mn-ea"/>
              <a:cs typeface="+mn-cs"/>
            </a:endParaRPr>
          </a:p>
        </p:txBody>
      </p:sp>
      <p:pic>
        <p:nvPicPr>
          <p:cNvPr id="9" name="Picture 2" descr="Gsm system and radio frequency">
            <a:extLst>
              <a:ext uri="{FF2B5EF4-FFF2-40B4-BE49-F238E27FC236}">
                <a16:creationId xmlns:a16="http://schemas.microsoft.com/office/drawing/2014/main" id="{4025329E-0E1A-2A69-56A3-71F49E5E7727}"/>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6938" t="11443" r="7810" b="7686"/>
          <a:stretch/>
        </p:blipFill>
        <p:spPr bwMode="auto">
          <a:xfrm>
            <a:off x="6497052" y="863444"/>
            <a:ext cx="5694947" cy="4055996"/>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0" name="Table 9">
            <a:extLst>
              <a:ext uri="{FF2B5EF4-FFF2-40B4-BE49-F238E27FC236}">
                <a16:creationId xmlns:a16="http://schemas.microsoft.com/office/drawing/2014/main" id="{60325E3A-9AF5-CD26-7368-0CF4D19E6362}"/>
              </a:ext>
            </a:extLst>
          </p:cNvPr>
          <p:cNvGraphicFramePr>
            <a:graphicFrameLocks noGrp="1"/>
          </p:cNvGraphicFramePr>
          <p:nvPr>
            <p:extLst>
              <p:ext uri="{D42A27DB-BD31-4B8C-83A1-F6EECF244321}">
                <p14:modId xmlns:p14="http://schemas.microsoft.com/office/powerpoint/2010/main" val="3886235411"/>
              </p:ext>
            </p:extLst>
          </p:nvPr>
        </p:nvGraphicFramePr>
        <p:xfrm>
          <a:off x="491954" y="4761803"/>
          <a:ext cx="4850066" cy="375984"/>
        </p:xfrm>
        <a:graphic>
          <a:graphicData uri="http://schemas.openxmlformats.org/drawingml/2006/table">
            <a:tbl>
              <a:tblPr firstRow="1" bandRow="1"/>
              <a:tblGrid>
                <a:gridCol w="2425033">
                  <a:extLst>
                    <a:ext uri="{9D8B030D-6E8A-4147-A177-3AD203B41FA5}">
                      <a16:colId xmlns:a16="http://schemas.microsoft.com/office/drawing/2014/main" val="20000"/>
                    </a:ext>
                  </a:extLst>
                </a:gridCol>
                <a:gridCol w="2425033">
                  <a:extLst>
                    <a:ext uri="{9D8B030D-6E8A-4147-A177-3AD203B41FA5}">
                      <a16:colId xmlns:a16="http://schemas.microsoft.com/office/drawing/2014/main" val="20001"/>
                    </a:ext>
                  </a:extLst>
                </a:gridCol>
              </a:tblGrid>
              <a:tr h="37084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r>
                        <a:rPr lang="en-US" b="1" dirty="0">
                          <a:latin typeface="Cambria" panose="02040503050406030204" pitchFamily="18" charset="0"/>
                          <a:ea typeface="Cambria" panose="02040503050406030204" pitchFamily="18" charset="0"/>
                        </a:rPr>
                        <a:t>Country</a:t>
                      </a:r>
                      <a:endParaRPr lang="en-IN" b="1" dirty="0">
                        <a:latin typeface="Cambria" panose="02040503050406030204" pitchFamily="18" charset="0"/>
                        <a:ea typeface="Cambria" panose="02040503050406030204" pitchFamily="18" charset="0"/>
                      </a:endParaRPr>
                    </a:p>
                  </a:txBody>
                  <a:tcPr>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r>
                        <a:rPr lang="en-US" b="1" dirty="0">
                          <a:latin typeface="Cambria" panose="02040503050406030204" pitchFamily="18" charset="0"/>
                          <a:ea typeface="Cambria" panose="02040503050406030204" pitchFamily="18" charset="0"/>
                        </a:rPr>
                        <a:t>Frequency Band</a:t>
                      </a:r>
                      <a:endParaRPr lang="en-IN" b="1" dirty="0">
                        <a:latin typeface="Cambria" panose="02040503050406030204" pitchFamily="18" charset="0"/>
                        <a:ea typeface="Cambria" panose="02040503050406030204" pitchFamily="18" charset="0"/>
                      </a:endParaRPr>
                    </a:p>
                  </a:txBody>
                  <a:tcPr>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graphicFrame>
        <p:nvGraphicFramePr>
          <p:cNvPr id="11" name="Table 10">
            <a:extLst>
              <a:ext uri="{FF2B5EF4-FFF2-40B4-BE49-F238E27FC236}">
                <a16:creationId xmlns:a16="http://schemas.microsoft.com/office/drawing/2014/main" id="{F17C38FD-112F-6CA5-8A06-E4066B953054}"/>
              </a:ext>
            </a:extLst>
          </p:cNvPr>
          <p:cNvGraphicFramePr>
            <a:graphicFrameLocks noGrp="1"/>
          </p:cNvGraphicFramePr>
          <p:nvPr>
            <p:extLst>
              <p:ext uri="{D42A27DB-BD31-4B8C-83A1-F6EECF244321}">
                <p14:modId xmlns:p14="http://schemas.microsoft.com/office/powerpoint/2010/main" val="3231483208"/>
              </p:ext>
            </p:extLst>
          </p:nvPr>
        </p:nvGraphicFramePr>
        <p:xfrm>
          <a:off x="491956" y="5132643"/>
          <a:ext cx="4850064" cy="370840"/>
        </p:xfrm>
        <a:graphic>
          <a:graphicData uri="http://schemas.openxmlformats.org/drawingml/2006/table">
            <a:tbl>
              <a:tblPr firstRow="1" bandRow="1"/>
              <a:tblGrid>
                <a:gridCol w="2425032">
                  <a:extLst>
                    <a:ext uri="{9D8B030D-6E8A-4147-A177-3AD203B41FA5}">
                      <a16:colId xmlns:a16="http://schemas.microsoft.com/office/drawing/2014/main" val="20000"/>
                    </a:ext>
                  </a:extLst>
                </a:gridCol>
                <a:gridCol w="2425032">
                  <a:extLst>
                    <a:ext uri="{9D8B030D-6E8A-4147-A177-3AD203B41FA5}">
                      <a16:colId xmlns:a16="http://schemas.microsoft.com/office/drawing/2014/main" val="20001"/>
                    </a:ext>
                  </a:extLst>
                </a:gridCol>
              </a:tblGrid>
              <a:tr h="37084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r>
                        <a:rPr lang="en-US" sz="1700" dirty="0">
                          <a:latin typeface="Cambria" panose="02040503050406030204" pitchFamily="18" charset="0"/>
                          <a:ea typeface="Cambria" panose="02040503050406030204" pitchFamily="18" charset="0"/>
                        </a:rPr>
                        <a:t>United States</a:t>
                      </a:r>
                      <a:endParaRPr lang="en-IN" sz="1700" dirty="0">
                        <a:latin typeface="Cambria" panose="02040503050406030204" pitchFamily="18" charset="0"/>
                        <a:ea typeface="Cambria" panose="02040503050406030204" pitchFamily="18" charset="0"/>
                      </a:endParaRPr>
                    </a:p>
                  </a:txBody>
                  <a:tcPr>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r>
                        <a:rPr lang="en-US" sz="1700" dirty="0">
                          <a:solidFill>
                            <a:srgbClr val="5430AA"/>
                          </a:solidFill>
                          <a:latin typeface="Cambria" panose="02040503050406030204" pitchFamily="18" charset="0"/>
                          <a:ea typeface="Cambria" panose="02040503050406030204" pitchFamily="18" charset="0"/>
                        </a:rPr>
                        <a:t>850 </a:t>
                      </a:r>
                      <a:r>
                        <a:rPr lang="en-US" sz="1700" dirty="0">
                          <a:latin typeface="Cambria" panose="02040503050406030204" pitchFamily="18" charset="0"/>
                          <a:ea typeface="Cambria" panose="02040503050406030204" pitchFamily="18" charset="0"/>
                        </a:rPr>
                        <a:t>MHz and </a:t>
                      </a:r>
                      <a:r>
                        <a:rPr lang="en-US" sz="1700" dirty="0">
                          <a:solidFill>
                            <a:srgbClr val="5430AA"/>
                          </a:solidFill>
                          <a:latin typeface="Cambria" panose="02040503050406030204" pitchFamily="18" charset="0"/>
                          <a:ea typeface="Cambria" panose="02040503050406030204" pitchFamily="18" charset="0"/>
                        </a:rPr>
                        <a:t>1900</a:t>
                      </a:r>
                      <a:r>
                        <a:rPr lang="en-US" sz="1700" dirty="0">
                          <a:latin typeface="Cambria" panose="02040503050406030204" pitchFamily="18" charset="0"/>
                          <a:ea typeface="Cambria" panose="02040503050406030204" pitchFamily="18" charset="0"/>
                        </a:rPr>
                        <a:t> MHz</a:t>
                      </a:r>
                    </a:p>
                  </a:txBody>
                  <a:tcPr>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graphicFrame>
        <p:nvGraphicFramePr>
          <p:cNvPr id="12" name="Table 11">
            <a:extLst>
              <a:ext uri="{FF2B5EF4-FFF2-40B4-BE49-F238E27FC236}">
                <a16:creationId xmlns:a16="http://schemas.microsoft.com/office/drawing/2014/main" id="{3585A73E-2608-241B-51EF-D1B1B70C4F43}"/>
              </a:ext>
            </a:extLst>
          </p:cNvPr>
          <p:cNvGraphicFramePr>
            <a:graphicFrameLocks noGrp="1"/>
          </p:cNvGraphicFramePr>
          <p:nvPr>
            <p:extLst>
              <p:ext uri="{D42A27DB-BD31-4B8C-83A1-F6EECF244321}">
                <p14:modId xmlns:p14="http://schemas.microsoft.com/office/powerpoint/2010/main" val="3505679395"/>
              </p:ext>
            </p:extLst>
          </p:nvPr>
        </p:nvGraphicFramePr>
        <p:xfrm>
          <a:off x="491954" y="5503483"/>
          <a:ext cx="4850064" cy="868680"/>
        </p:xfrm>
        <a:graphic>
          <a:graphicData uri="http://schemas.openxmlformats.org/drawingml/2006/table">
            <a:tbl>
              <a:tblPr firstRow="1" bandRow="1"/>
              <a:tblGrid>
                <a:gridCol w="2425032">
                  <a:extLst>
                    <a:ext uri="{9D8B030D-6E8A-4147-A177-3AD203B41FA5}">
                      <a16:colId xmlns:a16="http://schemas.microsoft.com/office/drawing/2014/main" val="20000"/>
                    </a:ext>
                  </a:extLst>
                </a:gridCol>
                <a:gridCol w="2425032">
                  <a:extLst>
                    <a:ext uri="{9D8B030D-6E8A-4147-A177-3AD203B41FA5}">
                      <a16:colId xmlns:a16="http://schemas.microsoft.com/office/drawing/2014/main" val="20001"/>
                    </a:ext>
                  </a:extLst>
                </a:gridCol>
              </a:tblGrid>
              <a:tr h="370840">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r>
                        <a:rPr lang="en-US" sz="1700" dirty="0">
                          <a:latin typeface="Cambria" panose="02040503050406030204" pitchFamily="18" charset="0"/>
                          <a:ea typeface="Cambria" panose="02040503050406030204" pitchFamily="18" charset="0"/>
                        </a:rPr>
                        <a:t>Rest of the world</a:t>
                      </a:r>
                    </a:p>
                    <a:p>
                      <a:r>
                        <a:rPr lang="en-US" sz="1700" dirty="0">
                          <a:latin typeface="Cambria" panose="02040503050406030204" pitchFamily="18" charset="0"/>
                          <a:ea typeface="Cambria" panose="02040503050406030204" pitchFamily="18" charset="0"/>
                        </a:rPr>
                        <a:t>(Europe,</a:t>
                      </a:r>
                      <a:r>
                        <a:rPr lang="en-US" sz="1700" baseline="0" dirty="0">
                          <a:latin typeface="Cambria" panose="02040503050406030204" pitchFamily="18" charset="0"/>
                          <a:ea typeface="Cambria" panose="02040503050406030204" pitchFamily="18" charset="0"/>
                        </a:rPr>
                        <a:t> Middle East, Africa, Asia)</a:t>
                      </a:r>
                      <a:endParaRPr lang="en-IN" sz="1700" dirty="0">
                        <a:latin typeface="Cambria" panose="02040503050406030204" pitchFamily="18" charset="0"/>
                        <a:ea typeface="Cambria" panose="02040503050406030204" pitchFamily="18" charset="0"/>
                      </a:endParaRPr>
                    </a:p>
                  </a:txBody>
                  <a:tcPr>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1pPr>
                      <a:lvl2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2pPr>
                      <a:lvl3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3pPr>
                      <a:lvl4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4pPr>
                      <a:lvl5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5pPr>
                      <a:lvl6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6pPr>
                      <a:lvl7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7pPr>
                      <a:lvl8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8pPr>
                      <a:lvl9pPr marR="0" algn="l" rtl="0">
                        <a:lnSpc>
                          <a:spcPct val="100000"/>
                        </a:lnSpc>
                        <a:spcBef>
                          <a:spcPts val="0"/>
                        </a:spcBef>
                        <a:spcAft>
                          <a:spcPts val="0"/>
                        </a:spcAft>
                        <a:buClr>
                          <a:srgbClr val="000000"/>
                        </a:buClr>
                        <a:buFont typeface="Arial"/>
                        <a:defRPr sz="1867" b="0" i="0" u="none" strike="noStrike" cap="none">
                          <a:solidFill>
                            <a:schemeClr val="tx1"/>
                          </a:solidFill>
                          <a:latin typeface="Roboto Condensed"/>
                          <a:sym typeface="Arial"/>
                        </a:defRPr>
                      </a:lvl9pPr>
                    </a:lstStyle>
                    <a:p>
                      <a:r>
                        <a:rPr lang="en-US" sz="1700" dirty="0">
                          <a:solidFill>
                            <a:srgbClr val="5430AA"/>
                          </a:solidFill>
                          <a:latin typeface="Cambria" panose="02040503050406030204" pitchFamily="18" charset="0"/>
                          <a:ea typeface="Cambria" panose="02040503050406030204" pitchFamily="18" charset="0"/>
                        </a:rPr>
                        <a:t>900</a:t>
                      </a:r>
                      <a:r>
                        <a:rPr lang="en-US" sz="1700" dirty="0">
                          <a:latin typeface="Cambria" panose="02040503050406030204" pitchFamily="18" charset="0"/>
                          <a:ea typeface="Cambria" panose="02040503050406030204" pitchFamily="18" charset="0"/>
                        </a:rPr>
                        <a:t> MHz and </a:t>
                      </a:r>
                      <a:r>
                        <a:rPr lang="en-US" sz="1700" dirty="0">
                          <a:solidFill>
                            <a:srgbClr val="5430AA"/>
                          </a:solidFill>
                          <a:latin typeface="Cambria" panose="02040503050406030204" pitchFamily="18" charset="0"/>
                          <a:ea typeface="Cambria" panose="02040503050406030204" pitchFamily="18" charset="0"/>
                        </a:rPr>
                        <a:t>1800</a:t>
                      </a:r>
                      <a:r>
                        <a:rPr lang="en-US" sz="1700" dirty="0">
                          <a:latin typeface="Cambria" panose="02040503050406030204" pitchFamily="18" charset="0"/>
                          <a:ea typeface="Cambria" panose="02040503050406030204" pitchFamily="18" charset="0"/>
                        </a:rPr>
                        <a:t> MHz</a:t>
                      </a:r>
                    </a:p>
                  </a:txBody>
                  <a:tcPr>
                    <a:lnL w="12700" cmpd="sng">
                      <a:solidFill>
                        <a:srgbClr val="212121"/>
                      </a:solidFill>
                    </a:lnL>
                    <a:lnR w="12700" cmpd="sng">
                      <a:solidFill>
                        <a:srgbClr val="212121"/>
                      </a:solidFill>
                    </a:lnR>
                    <a:lnT w="12700" cmpd="sng">
                      <a:solidFill>
                        <a:srgbClr val="212121"/>
                      </a:solidFill>
                    </a:lnT>
                    <a:lnB w="12700" cmpd="sng">
                      <a:solidFill>
                        <a:srgbClr val="212121"/>
                      </a:solid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18623915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r>
              <a:rPr lang="en-US" sz="3067" dirty="0">
                <a:solidFill>
                  <a:srgbClr val="00A4B6"/>
                </a:solidFill>
                <a:latin typeface="Cambria" panose="02040503050406030204" pitchFamily="18" charset="0"/>
                <a:ea typeface="Cambria" panose="02040503050406030204" pitchFamily="18" charset="0"/>
                <a:cs typeface="Proxima Nova"/>
                <a:sym typeface="Proxima Nova"/>
              </a:rPr>
              <a:t>GSM Bands in India</a:t>
            </a:r>
          </a:p>
        </p:txBody>
      </p:sp>
      <p:pic>
        <p:nvPicPr>
          <p:cNvPr id="5" name="Picture 2" descr="GSM 900 Base Station frequency-band representation. | Download ...">
            <a:extLst>
              <a:ext uri="{FF2B5EF4-FFF2-40B4-BE49-F238E27FC236}">
                <a16:creationId xmlns:a16="http://schemas.microsoft.com/office/drawing/2014/main" id="{ED954A9A-ADC0-E996-0E29-9C54518C9E0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11397" y="1600517"/>
            <a:ext cx="6670218" cy="4943476"/>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3">
            <a:extLst>
              <a:ext uri="{FF2B5EF4-FFF2-40B4-BE49-F238E27FC236}">
                <a16:creationId xmlns:a16="http://schemas.microsoft.com/office/drawing/2014/main" id="{778D5D93-4B96-489C-8C92-CB04A2712898}"/>
              </a:ext>
            </a:extLst>
          </p:cNvPr>
          <p:cNvSpPr txBox="1">
            <a:spLocks/>
          </p:cNvSpPr>
          <p:nvPr/>
        </p:nvSpPr>
        <p:spPr>
          <a:xfrm>
            <a:off x="131181" y="995524"/>
            <a:ext cx="5050420" cy="5590565"/>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rgbClr val="5430AA"/>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119000"/>
              </a:lnSpc>
              <a:spcBef>
                <a:spcPts val="500"/>
              </a:spcBef>
              <a:buClr>
                <a:srgbClr val="5430AA"/>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119000"/>
              </a:lnSpc>
              <a:spcBef>
                <a:spcPts val="500"/>
              </a:spcBef>
              <a:buClr>
                <a:srgbClr val="5430AA"/>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119000"/>
              </a:lnSpc>
              <a:spcBef>
                <a:spcPts val="500"/>
              </a:spcBef>
              <a:buClr>
                <a:srgbClr val="5430AA"/>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119000"/>
              </a:lnSpc>
              <a:spcBef>
                <a:spcPts val="500"/>
              </a:spcBef>
              <a:buClr>
                <a:srgbClr val="5430AA"/>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rgbClr val="212121"/>
                </a:solidFill>
                <a:latin typeface="Cambria" panose="02040503050406030204" pitchFamily="18" charset="0"/>
                <a:ea typeface="Cambria" panose="02040503050406030204" pitchFamily="18" charset="0"/>
              </a:rPr>
              <a:t>Each way the </a:t>
            </a:r>
            <a:r>
              <a:rPr lang="en-US" dirty="0">
                <a:solidFill>
                  <a:srgbClr val="5430AA"/>
                </a:solidFill>
                <a:latin typeface="Cambria" panose="02040503050406030204" pitchFamily="18" charset="0"/>
                <a:ea typeface="Cambria" panose="02040503050406030204" pitchFamily="18" charset="0"/>
              </a:rPr>
              <a:t>bandwidth</a:t>
            </a:r>
            <a:r>
              <a:rPr lang="en-US" dirty="0">
                <a:solidFill>
                  <a:srgbClr val="212121"/>
                </a:solidFill>
                <a:latin typeface="Cambria" panose="02040503050406030204" pitchFamily="18" charset="0"/>
                <a:ea typeface="Cambria" panose="02040503050406030204" pitchFamily="18" charset="0"/>
              </a:rPr>
              <a:t> for the GSM system is </a:t>
            </a:r>
            <a:r>
              <a:rPr lang="en-US" dirty="0">
                <a:solidFill>
                  <a:srgbClr val="5430AA"/>
                </a:solidFill>
                <a:latin typeface="Cambria" panose="02040503050406030204" pitchFamily="18" charset="0"/>
                <a:ea typeface="Cambria" panose="02040503050406030204" pitchFamily="18" charset="0"/>
              </a:rPr>
              <a:t>25 MHz </a:t>
            </a:r>
            <a:r>
              <a:rPr lang="en-US" dirty="0">
                <a:solidFill>
                  <a:srgbClr val="212121"/>
                </a:solidFill>
                <a:latin typeface="Cambria" panose="02040503050406030204" pitchFamily="18" charset="0"/>
                <a:ea typeface="Cambria" panose="02040503050406030204" pitchFamily="18" charset="0"/>
              </a:rPr>
              <a:t>which provides 125 carriers </a:t>
            </a:r>
            <a:r>
              <a:rPr lang="en-US" dirty="0">
                <a:solidFill>
                  <a:srgbClr val="5430AA"/>
                </a:solidFill>
                <a:latin typeface="Cambria" panose="02040503050406030204" pitchFamily="18" charset="0"/>
                <a:ea typeface="Cambria" panose="02040503050406030204" pitchFamily="18" charset="0"/>
              </a:rPr>
              <a:t>uplink/downlink</a:t>
            </a:r>
            <a:r>
              <a:rPr lang="en-US" dirty="0">
                <a:solidFill>
                  <a:srgbClr val="212121"/>
                </a:solidFill>
                <a:latin typeface="Cambria" panose="02040503050406030204" pitchFamily="18" charset="0"/>
                <a:ea typeface="Cambria" panose="02040503050406030204" pitchFamily="18" charset="0"/>
              </a:rPr>
              <a:t> each having a bandwidth of </a:t>
            </a:r>
            <a:r>
              <a:rPr lang="en-US" dirty="0">
                <a:solidFill>
                  <a:srgbClr val="5430AA"/>
                </a:solidFill>
                <a:latin typeface="Cambria" panose="02040503050406030204" pitchFamily="18" charset="0"/>
                <a:ea typeface="Cambria" panose="02040503050406030204" pitchFamily="18" charset="0"/>
              </a:rPr>
              <a:t>200</a:t>
            </a:r>
            <a:r>
              <a:rPr lang="en-US" dirty="0">
                <a:solidFill>
                  <a:srgbClr val="212121"/>
                </a:solidFill>
                <a:latin typeface="Cambria" panose="02040503050406030204" pitchFamily="18" charset="0"/>
                <a:ea typeface="Cambria" panose="02040503050406030204" pitchFamily="18" charset="0"/>
              </a:rPr>
              <a:t> kHz. </a:t>
            </a:r>
          </a:p>
          <a:p>
            <a:r>
              <a:rPr lang="en-US" dirty="0">
                <a:solidFill>
                  <a:srgbClr val="5430AA"/>
                </a:solidFill>
                <a:latin typeface="Cambria" panose="02040503050406030204" pitchFamily="18" charset="0"/>
                <a:ea typeface="Cambria" panose="02040503050406030204" pitchFamily="18" charset="0"/>
              </a:rPr>
              <a:t>For Uplink</a:t>
            </a:r>
            <a:r>
              <a:rPr lang="en-US" dirty="0">
                <a:solidFill>
                  <a:srgbClr val="212121"/>
                </a:solidFill>
                <a:latin typeface="Cambria" panose="02040503050406030204" pitchFamily="18" charset="0"/>
                <a:ea typeface="Cambria" panose="02040503050406030204" pitchFamily="18" charset="0"/>
              </a:rPr>
              <a:t>: </a:t>
            </a:r>
            <a:r>
              <a:rPr lang="en-US" dirty="0">
                <a:solidFill>
                  <a:srgbClr val="5430AA"/>
                </a:solidFill>
                <a:latin typeface="Cambria" panose="02040503050406030204" pitchFamily="18" charset="0"/>
                <a:ea typeface="Cambria" panose="02040503050406030204" pitchFamily="18" charset="0"/>
              </a:rPr>
              <a:t>900</a:t>
            </a:r>
            <a:r>
              <a:rPr lang="en-US" dirty="0">
                <a:solidFill>
                  <a:srgbClr val="212121"/>
                </a:solidFill>
                <a:latin typeface="Cambria" panose="02040503050406030204" pitchFamily="18" charset="0"/>
                <a:ea typeface="Cambria" panose="02040503050406030204" pitchFamily="18" charset="0"/>
              </a:rPr>
              <a:t> MHz of frequency is allocated.</a:t>
            </a:r>
          </a:p>
          <a:p>
            <a:pPr lvl="1"/>
            <a:r>
              <a:rPr lang="en-US" b="1" dirty="0">
                <a:solidFill>
                  <a:srgbClr val="212121"/>
                </a:solidFill>
                <a:latin typeface="Cambria" panose="02040503050406030204" pitchFamily="18" charset="0"/>
                <a:ea typeface="Cambria" panose="02040503050406030204" pitchFamily="18" charset="0"/>
              </a:rPr>
              <a:t>Range</a:t>
            </a:r>
            <a:r>
              <a:rPr lang="en-US" dirty="0">
                <a:solidFill>
                  <a:srgbClr val="212121"/>
                </a:solidFill>
                <a:latin typeface="Cambria" panose="02040503050406030204" pitchFamily="18" charset="0"/>
                <a:ea typeface="Cambria" panose="02040503050406030204" pitchFamily="18" charset="0"/>
              </a:rPr>
              <a:t>: </a:t>
            </a:r>
            <a:r>
              <a:rPr lang="en-US" dirty="0">
                <a:solidFill>
                  <a:srgbClr val="5430AA"/>
                </a:solidFill>
                <a:latin typeface="Cambria" panose="02040503050406030204" pitchFamily="18" charset="0"/>
                <a:ea typeface="Cambria" panose="02040503050406030204" pitchFamily="18" charset="0"/>
              </a:rPr>
              <a:t>890-915</a:t>
            </a:r>
            <a:r>
              <a:rPr lang="en-US" dirty="0">
                <a:solidFill>
                  <a:srgbClr val="212121"/>
                </a:solidFill>
                <a:latin typeface="Cambria" panose="02040503050406030204" pitchFamily="18" charset="0"/>
                <a:ea typeface="Cambria" panose="02040503050406030204" pitchFamily="18" charset="0"/>
              </a:rPr>
              <a:t> MHz</a:t>
            </a:r>
          </a:p>
          <a:p>
            <a:r>
              <a:rPr lang="en-US" dirty="0">
                <a:solidFill>
                  <a:srgbClr val="5430AA"/>
                </a:solidFill>
                <a:latin typeface="Cambria" panose="02040503050406030204" pitchFamily="18" charset="0"/>
                <a:ea typeface="Cambria" panose="02040503050406030204" pitchFamily="18" charset="0"/>
              </a:rPr>
              <a:t>For Downlink</a:t>
            </a:r>
            <a:r>
              <a:rPr lang="en-US" dirty="0">
                <a:solidFill>
                  <a:srgbClr val="212121"/>
                </a:solidFill>
                <a:latin typeface="Cambria" panose="02040503050406030204" pitchFamily="18" charset="0"/>
                <a:ea typeface="Cambria" panose="02040503050406030204" pitchFamily="18" charset="0"/>
              </a:rPr>
              <a:t>: 900 MHz of frequency is allocated.</a:t>
            </a:r>
          </a:p>
          <a:p>
            <a:pPr lvl="1"/>
            <a:r>
              <a:rPr lang="en-US" b="1" dirty="0">
                <a:solidFill>
                  <a:srgbClr val="212121"/>
                </a:solidFill>
                <a:latin typeface="Cambria" panose="02040503050406030204" pitchFamily="18" charset="0"/>
                <a:ea typeface="Cambria" panose="02040503050406030204" pitchFamily="18" charset="0"/>
              </a:rPr>
              <a:t>Range</a:t>
            </a:r>
            <a:r>
              <a:rPr lang="en-US" dirty="0">
                <a:solidFill>
                  <a:srgbClr val="212121"/>
                </a:solidFill>
                <a:latin typeface="Cambria" panose="02040503050406030204" pitchFamily="18" charset="0"/>
                <a:ea typeface="Cambria" panose="02040503050406030204" pitchFamily="18" charset="0"/>
              </a:rPr>
              <a:t>: </a:t>
            </a:r>
            <a:r>
              <a:rPr lang="en-US" dirty="0">
                <a:solidFill>
                  <a:srgbClr val="5430AA"/>
                </a:solidFill>
                <a:latin typeface="Cambria" panose="02040503050406030204" pitchFamily="18" charset="0"/>
                <a:ea typeface="Cambria" panose="02040503050406030204" pitchFamily="18" charset="0"/>
              </a:rPr>
              <a:t>935-960</a:t>
            </a:r>
            <a:r>
              <a:rPr lang="en-US" dirty="0">
                <a:solidFill>
                  <a:srgbClr val="212121"/>
                </a:solidFill>
                <a:latin typeface="Cambria" panose="02040503050406030204" pitchFamily="18" charset="0"/>
                <a:ea typeface="Cambria" panose="02040503050406030204" pitchFamily="18" charset="0"/>
              </a:rPr>
              <a:t> MHz</a:t>
            </a:r>
          </a:p>
          <a:p>
            <a:pPr marL="457200" lvl="1" indent="0">
              <a:buFont typeface="Wingdings 3" panose="05040102010807070707" pitchFamily="18" charset="2"/>
              <a:buNone/>
            </a:pPr>
            <a:endParaRPr lang="en-US" dirty="0">
              <a:solidFill>
                <a:srgbClr val="212121"/>
              </a:solidFill>
              <a:latin typeface="Roboto Condensed"/>
            </a:endParaRPr>
          </a:p>
          <a:p>
            <a:pPr marL="457200" lvl="1" indent="0">
              <a:buFont typeface="Wingdings 3" panose="05040102010807070707" pitchFamily="18" charset="2"/>
              <a:buNone/>
            </a:pPr>
            <a:endParaRPr lang="en-IN" dirty="0">
              <a:solidFill>
                <a:srgbClr val="212121"/>
              </a:solidFill>
              <a:latin typeface="Roboto Condensed"/>
            </a:endParaRPr>
          </a:p>
        </p:txBody>
      </p:sp>
    </p:spTree>
    <p:extLst>
      <p:ext uri="{BB962C8B-B14F-4D97-AF65-F5344CB8AC3E}">
        <p14:creationId xmlns:p14="http://schemas.microsoft.com/office/powerpoint/2010/main" val="152239422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r>
              <a:rPr lang="en-US" sz="3067" dirty="0">
                <a:solidFill>
                  <a:srgbClr val="00A4B6"/>
                </a:solidFill>
                <a:latin typeface="Cambria" panose="02040503050406030204" pitchFamily="18" charset="0"/>
                <a:ea typeface="Cambria" panose="02040503050406030204" pitchFamily="18" charset="0"/>
                <a:cs typeface="Proxima Nova"/>
                <a:sym typeface="Proxima Nova"/>
              </a:rPr>
              <a:t>Authentication and Security</a:t>
            </a:r>
          </a:p>
        </p:txBody>
      </p:sp>
      <p:sp>
        <p:nvSpPr>
          <p:cNvPr id="4" name="Content Placeholder 2">
            <a:extLst>
              <a:ext uri="{FF2B5EF4-FFF2-40B4-BE49-F238E27FC236}">
                <a16:creationId xmlns:a16="http://schemas.microsoft.com/office/drawing/2014/main" id="{A456DC8F-B80F-A9C4-CABB-31EE620A1926}"/>
              </a:ext>
            </a:extLst>
          </p:cNvPr>
          <p:cNvSpPr txBox="1">
            <a:spLocks/>
          </p:cNvSpPr>
          <p:nvPr/>
        </p:nvSpPr>
        <p:spPr>
          <a:xfrm>
            <a:off x="131180" y="966271"/>
            <a:ext cx="11929641" cy="3819090"/>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rgbClr val="5430AA"/>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5430AA"/>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5430AA"/>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5430AA"/>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5430AA"/>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r>
              <a:rPr kumimoji="0" lang="en-US"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Authentication involves </a:t>
            </a:r>
            <a:r>
              <a:rPr kumimoji="0" lang="en-US" sz="24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two functional entities</a:t>
            </a:r>
            <a:r>
              <a:rPr kumimoji="0" lang="en-US"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a:t>
            </a:r>
          </a:p>
          <a:p>
            <a:pPr marL="914400" marR="0" lvl="1" indent="-457200" algn="just" defTabSz="914400" rtl="0" eaLnBrk="1" fontAlgn="auto" latinLnBrk="0" hangingPunct="1">
              <a:lnSpc>
                <a:spcPct val="90000"/>
              </a:lnSpc>
              <a:spcBef>
                <a:spcPts val="500"/>
              </a:spcBef>
              <a:spcAft>
                <a:spcPts val="0"/>
              </a:spcAft>
              <a:buClr>
                <a:srgbClr val="5430AA"/>
              </a:buClr>
              <a:buSzTx/>
              <a:buFont typeface="+mj-lt"/>
              <a:buAutoNum type="arabicPeriod"/>
              <a:tabLst/>
              <a:defRPr/>
            </a:pPr>
            <a:r>
              <a:rPr kumimoji="0" lang="en-US" sz="20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SIM card </a:t>
            </a:r>
            <a:r>
              <a:rPr kumimoji="0" lang="en-US" sz="20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in the mobile phone</a:t>
            </a:r>
          </a:p>
          <a:p>
            <a:pPr marL="914400" marR="0" lvl="1" indent="-457200" algn="just" defTabSz="914400" rtl="0" eaLnBrk="1" fontAlgn="auto" latinLnBrk="0" hangingPunct="1">
              <a:lnSpc>
                <a:spcPct val="90000"/>
              </a:lnSpc>
              <a:spcBef>
                <a:spcPts val="500"/>
              </a:spcBef>
              <a:spcAft>
                <a:spcPts val="0"/>
              </a:spcAft>
              <a:buClr>
                <a:srgbClr val="5430AA"/>
              </a:buClr>
              <a:buSzTx/>
              <a:buFont typeface="+mj-lt"/>
              <a:buAutoNum type="arabicPeriod"/>
              <a:tabLst/>
              <a:defRPr/>
            </a:pPr>
            <a:r>
              <a:rPr kumimoji="0" lang="en-US" sz="20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Authentication Center (</a:t>
            </a:r>
            <a:r>
              <a:rPr kumimoji="0" lang="en-US" sz="20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AUC</a:t>
            </a:r>
            <a:r>
              <a:rPr kumimoji="0" lang="en-US" sz="20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a:t>
            </a:r>
          </a:p>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r>
              <a:rPr kumimoji="0" lang="en-US"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For authentication; different algorithms used:</a:t>
            </a:r>
          </a:p>
          <a:p>
            <a:pPr marL="914400" marR="0" lvl="1" indent="-457200" algn="just" defTabSz="914400" rtl="0" eaLnBrk="1" fontAlgn="auto" latinLnBrk="0" hangingPunct="1">
              <a:lnSpc>
                <a:spcPct val="90000"/>
              </a:lnSpc>
              <a:spcBef>
                <a:spcPts val="500"/>
              </a:spcBef>
              <a:spcAft>
                <a:spcPts val="0"/>
              </a:spcAft>
              <a:buClr>
                <a:srgbClr val="5430AA"/>
              </a:buClr>
              <a:buSzTx/>
              <a:buFont typeface="+mj-lt"/>
              <a:buAutoNum type="arabicPeriod"/>
              <a:tabLst/>
              <a:defRPr/>
            </a:pPr>
            <a:r>
              <a:rPr kumimoji="0" lang="en-US" sz="20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MS algorithm </a:t>
            </a:r>
            <a:r>
              <a:rPr kumimoji="0" lang="en-US" sz="20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A3</a:t>
            </a:r>
          </a:p>
          <a:p>
            <a:pPr marL="914400" marR="0" lvl="1" indent="-457200" algn="just" defTabSz="914400" rtl="0" eaLnBrk="1" fontAlgn="auto" latinLnBrk="0" hangingPunct="1">
              <a:lnSpc>
                <a:spcPct val="90000"/>
              </a:lnSpc>
              <a:spcBef>
                <a:spcPts val="500"/>
              </a:spcBef>
              <a:spcAft>
                <a:spcPts val="0"/>
              </a:spcAft>
              <a:buClr>
                <a:srgbClr val="5430AA"/>
              </a:buClr>
              <a:buSzTx/>
              <a:buFont typeface="+mj-lt"/>
              <a:buAutoNum type="arabicPeriod"/>
              <a:tabLst/>
              <a:defRPr/>
            </a:pPr>
            <a:r>
              <a:rPr kumimoji="0" lang="en-US" sz="20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Voice Privacy key algorithm </a:t>
            </a:r>
            <a:r>
              <a:rPr kumimoji="0" lang="en-US" sz="20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A8</a:t>
            </a:r>
          </a:p>
          <a:p>
            <a:pPr marL="914400" marR="0" lvl="1" indent="-457200" algn="just" defTabSz="914400" rtl="0" eaLnBrk="1" fontAlgn="auto" latinLnBrk="0" hangingPunct="1">
              <a:lnSpc>
                <a:spcPct val="90000"/>
              </a:lnSpc>
              <a:spcBef>
                <a:spcPts val="500"/>
              </a:spcBef>
              <a:spcAft>
                <a:spcPts val="0"/>
              </a:spcAft>
              <a:buClr>
                <a:srgbClr val="5430AA"/>
              </a:buClr>
              <a:buSzTx/>
              <a:buFont typeface="+mj-lt"/>
              <a:buAutoNum type="arabicPeriod"/>
              <a:tabLst/>
              <a:defRPr/>
            </a:pPr>
            <a:r>
              <a:rPr kumimoji="0" lang="en-US" sz="20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Strong over-the-air voice privacy algorithm </a:t>
            </a:r>
            <a:r>
              <a:rPr kumimoji="0" lang="en-US" sz="20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A5</a:t>
            </a:r>
          </a:p>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r>
              <a:rPr kumimoji="0" lang="en-US"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It used for </a:t>
            </a:r>
            <a:r>
              <a:rPr kumimoji="0" lang="en-US" sz="24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ciphering </a:t>
            </a:r>
            <a:r>
              <a:rPr kumimoji="0" lang="en-US"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and </a:t>
            </a:r>
            <a:r>
              <a:rPr kumimoji="0" lang="en-US" sz="24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deciphering </a:t>
            </a:r>
            <a:r>
              <a:rPr kumimoji="0" lang="en-US"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procedure for </a:t>
            </a:r>
            <a:r>
              <a:rPr kumimoji="0" lang="en-US" sz="24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signaling, voice</a:t>
            </a:r>
            <a:r>
              <a:rPr kumimoji="0" lang="en-US"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and </a:t>
            </a:r>
            <a:r>
              <a:rPr kumimoji="0" lang="en-US" sz="24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data</a:t>
            </a:r>
            <a:r>
              <a:rPr kumimoji="0" lang="en-US"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a:t>
            </a:r>
          </a:p>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r>
              <a:rPr kumimoji="0" lang="en-US"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So, </a:t>
            </a:r>
            <a:r>
              <a:rPr kumimoji="0" lang="en-US" sz="24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signal, voice, data</a:t>
            </a:r>
            <a:r>
              <a:rPr kumimoji="0" lang="en-US"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and </a:t>
            </a:r>
            <a:r>
              <a:rPr kumimoji="0" lang="en-US" sz="24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SMS</a:t>
            </a:r>
            <a:r>
              <a:rPr kumimoji="0" lang="en-US"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within GSM networks </a:t>
            </a:r>
            <a:r>
              <a:rPr kumimoji="0" lang="en-US" sz="24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ciphered</a:t>
            </a:r>
            <a:r>
              <a:rPr kumimoji="0" lang="en-US"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over the wireless radio interface.</a:t>
            </a:r>
          </a:p>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endParaRPr kumimoji="0" lang="en-IN" sz="2400" b="0" i="0" u="none" strike="noStrike" kern="1200" cap="none" spc="0" normalizeH="0" baseline="0" noProof="0" dirty="0">
              <a:ln>
                <a:noFill/>
              </a:ln>
              <a:solidFill>
                <a:srgbClr val="212121"/>
              </a:solidFill>
              <a:effectLst/>
              <a:uLnTx/>
              <a:uFillTx/>
              <a:latin typeface="Roboto Condensed"/>
              <a:ea typeface="+mn-ea"/>
              <a:cs typeface="+mn-cs"/>
            </a:endParaRPr>
          </a:p>
        </p:txBody>
      </p:sp>
    </p:spTree>
    <p:extLst>
      <p:ext uri="{BB962C8B-B14F-4D97-AF65-F5344CB8AC3E}">
        <p14:creationId xmlns:p14="http://schemas.microsoft.com/office/powerpoint/2010/main" val="304955042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pic>
        <p:nvPicPr>
          <p:cNvPr id="165" name="Google Shape;165;p22"/>
          <p:cNvPicPr preferRelativeResize="0"/>
          <p:nvPr/>
        </p:nvPicPr>
        <p:blipFill>
          <a:blip r:embed="rId3">
            <a:alphaModFix/>
          </a:blip>
          <a:stretch>
            <a:fillRect/>
          </a:stretch>
        </p:blipFill>
        <p:spPr>
          <a:xfrm>
            <a:off x="6334" y="6334"/>
            <a:ext cx="12179300" cy="6845300"/>
          </a:xfrm>
          <a:prstGeom prst="rect">
            <a:avLst/>
          </a:prstGeom>
          <a:noFill/>
          <a:ln>
            <a:noFill/>
          </a:ln>
        </p:spPr>
      </p:pic>
      <p:pic>
        <p:nvPicPr>
          <p:cNvPr id="166" name="Google Shape;166;p22"/>
          <p:cNvPicPr preferRelativeResize="0"/>
          <p:nvPr/>
        </p:nvPicPr>
        <p:blipFill>
          <a:blip r:embed="rId4">
            <a:alphaModFix/>
          </a:blip>
          <a:stretch>
            <a:fillRect/>
          </a:stretch>
        </p:blipFill>
        <p:spPr>
          <a:xfrm>
            <a:off x="6351" y="6334"/>
            <a:ext cx="12179300" cy="6845300"/>
          </a:xfrm>
          <a:prstGeom prst="rect">
            <a:avLst/>
          </a:prstGeom>
          <a:noFill/>
          <a:ln>
            <a:noFill/>
          </a:ln>
        </p:spPr>
      </p:pic>
      <p:pic>
        <p:nvPicPr>
          <p:cNvPr id="171" name="Google Shape;171;p22"/>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11" name="Google Shape;71;p15"/>
          <p:cNvSpPr txBox="1"/>
          <p:nvPr/>
        </p:nvSpPr>
        <p:spPr>
          <a:xfrm>
            <a:off x="284481" y="1607749"/>
            <a:ext cx="6492240" cy="3200836"/>
          </a:xfrm>
          <a:prstGeom prst="rect">
            <a:avLst/>
          </a:prstGeom>
          <a:noFill/>
          <a:ln>
            <a:noFill/>
          </a:ln>
        </p:spPr>
        <p:txBody>
          <a:bodyPr spcFirstLastPara="1" wrap="square" lIns="121900" tIns="121900" rIns="121900" bIns="121900" anchor="t" anchorCtr="0">
            <a:spAutoFit/>
          </a:bodyPr>
          <a:lstStyle/>
          <a:p>
            <a:pPr lvl="0"/>
            <a:r>
              <a:rPr lang="en-US" sz="4800" b="1" dirty="0">
                <a:solidFill>
                  <a:srgbClr val="666666"/>
                </a:solidFill>
                <a:latin typeface="Proxima Nova"/>
                <a:ea typeface="Proxima Nova"/>
                <a:cs typeface="Proxima Nova"/>
                <a:sym typeface="Proxima Nova"/>
              </a:rPr>
              <a:t>Unit - 3</a:t>
            </a:r>
            <a:endParaRPr lang="en-IN" sz="4800" b="1" dirty="0">
              <a:solidFill>
                <a:srgbClr val="666666"/>
              </a:solidFill>
              <a:latin typeface="Proxima Nova"/>
              <a:ea typeface="Proxima Nova"/>
              <a:cs typeface="Proxima Nova"/>
              <a:sym typeface="Proxima Nova"/>
            </a:endParaRPr>
          </a:p>
          <a:p>
            <a:r>
              <a:rPr lang="en-US" sz="4800" b="1" dirty="0">
                <a:solidFill>
                  <a:srgbClr val="666666"/>
                </a:solidFill>
                <a:latin typeface="Proxima Nova"/>
              </a:rPr>
              <a:t>Telecommunication System</a:t>
            </a:r>
          </a:p>
          <a:p>
            <a:r>
              <a:rPr lang="en-US" sz="4800" b="1" dirty="0">
                <a:solidFill>
                  <a:srgbClr val="666666"/>
                </a:solidFill>
                <a:latin typeface="Proxima Nova"/>
              </a:rPr>
              <a:t>(Part 2 – GPRS)</a:t>
            </a:r>
            <a:endParaRPr sz="4800" b="1" dirty="0">
              <a:solidFill>
                <a:srgbClr val="666666"/>
              </a:solidFill>
              <a:latin typeface="Proxima Nova"/>
            </a:endParaRPr>
          </a:p>
        </p:txBody>
      </p:sp>
      <p:sp>
        <p:nvSpPr>
          <p:cNvPr id="12" name="Google Shape;73;p15"/>
          <p:cNvSpPr txBox="1"/>
          <p:nvPr/>
        </p:nvSpPr>
        <p:spPr>
          <a:xfrm>
            <a:off x="445083" y="5671336"/>
            <a:ext cx="4483379" cy="902643"/>
          </a:xfrm>
          <a:prstGeom prst="rect">
            <a:avLst/>
          </a:prstGeom>
          <a:noFill/>
          <a:ln>
            <a:noFill/>
          </a:ln>
        </p:spPr>
        <p:txBody>
          <a:bodyPr spcFirstLastPara="1" wrap="square" lIns="121900" tIns="121900" rIns="121900" bIns="121900" anchor="t" anchorCtr="0">
            <a:spAutoFit/>
          </a:bodyPr>
          <a:lstStyle/>
          <a:p>
            <a:pPr lvl="0"/>
            <a:r>
              <a:rPr lang="en-US" sz="2133" dirty="0">
                <a:solidFill>
                  <a:schemeClr val="dk2"/>
                </a:solidFill>
                <a:latin typeface="Cambria" panose="02040503050406030204" pitchFamily="18" charset="0"/>
                <a:ea typeface="Cambria" panose="02040503050406030204" pitchFamily="18" charset="0"/>
              </a:rPr>
              <a:t>Prof. Chirag Bhalodia</a:t>
            </a:r>
          </a:p>
          <a:p>
            <a:pPr lvl="0"/>
            <a:r>
              <a:rPr lang="en-US" sz="2133" dirty="0">
                <a:solidFill>
                  <a:schemeClr val="dk2"/>
                </a:solidFill>
                <a:latin typeface="Cambria" panose="02040503050406030204" pitchFamily="18" charset="0"/>
                <a:ea typeface="Cambria" panose="02040503050406030204" pitchFamily="18" charset="0"/>
              </a:rPr>
              <a:t>Computer Engineering Department</a:t>
            </a:r>
            <a:endParaRPr sz="2133" dirty="0">
              <a:solidFill>
                <a:schemeClr val="dk2"/>
              </a:solidFill>
              <a:latin typeface="Cambria" panose="02040503050406030204" pitchFamily="18" charset="0"/>
              <a:ea typeface="Cambria" panose="02040503050406030204" pitchFamily="18" charset="0"/>
            </a:endParaRPr>
          </a:p>
        </p:txBody>
      </p:sp>
      <p:sp>
        <p:nvSpPr>
          <p:cNvPr id="13" name="Google Shape;71;p15"/>
          <p:cNvSpPr txBox="1"/>
          <p:nvPr/>
        </p:nvSpPr>
        <p:spPr>
          <a:xfrm>
            <a:off x="541911" y="966501"/>
            <a:ext cx="4655189" cy="615513"/>
          </a:xfrm>
          <a:prstGeom prst="rect">
            <a:avLst/>
          </a:prstGeom>
          <a:noFill/>
          <a:ln>
            <a:noFill/>
          </a:ln>
        </p:spPr>
        <p:txBody>
          <a:bodyPr spcFirstLastPara="1" wrap="square" lIns="121900" tIns="121900" rIns="121900" bIns="121900" anchor="t" anchorCtr="0">
            <a:spAutoFit/>
          </a:bodyPr>
          <a:lstStyle/>
          <a:p>
            <a:pPr lvl="0"/>
            <a:r>
              <a:rPr lang="en-IN" sz="2400" b="1" dirty="0">
                <a:solidFill>
                  <a:srgbClr val="666666"/>
                </a:solidFill>
                <a:latin typeface="Cambria" panose="02040503050406030204" pitchFamily="18" charset="0"/>
                <a:ea typeface="Cambria" panose="02040503050406030204" pitchFamily="18" charset="0"/>
              </a:rPr>
              <a:t>01CE0701</a:t>
            </a:r>
            <a:r>
              <a:rPr lang="en-IN" sz="2400" b="1" dirty="0">
                <a:solidFill>
                  <a:srgbClr val="666666"/>
                </a:solidFill>
                <a:latin typeface="Cambria" panose="02040503050406030204" pitchFamily="18" charset="0"/>
                <a:ea typeface="Cambria" panose="02040503050406030204" pitchFamily="18" charset="0"/>
                <a:cs typeface="Proxima Nova"/>
                <a:sym typeface="Proxima Nova"/>
              </a:rPr>
              <a:t> – Mobile Computing</a:t>
            </a:r>
          </a:p>
        </p:txBody>
      </p:sp>
    </p:spTree>
    <p:extLst>
      <p:ext uri="{BB962C8B-B14F-4D97-AF65-F5344CB8AC3E}">
        <p14:creationId xmlns:p14="http://schemas.microsoft.com/office/powerpoint/2010/main" val="133582080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pPr lvl="0"/>
            <a:r>
              <a:rPr lang="en-IN" sz="3067" b="1" dirty="0">
                <a:solidFill>
                  <a:srgbClr val="00A4B6"/>
                </a:solidFill>
                <a:latin typeface="Proxima Nova"/>
                <a:ea typeface="Proxima Nova"/>
                <a:cs typeface="Proxima Nova"/>
                <a:sym typeface="Proxima Nova"/>
              </a:rPr>
              <a:t>Outline</a:t>
            </a:r>
            <a:endParaRPr sz="3067" b="1" dirty="0">
              <a:solidFill>
                <a:srgbClr val="00A4B6"/>
              </a:solidFill>
              <a:latin typeface="Proxima Nova"/>
              <a:ea typeface="Proxima Nova"/>
              <a:cs typeface="Proxima Nova"/>
              <a:sym typeface="Proxima Nova"/>
            </a:endParaRPr>
          </a:p>
        </p:txBody>
      </p:sp>
      <p:sp>
        <p:nvSpPr>
          <p:cNvPr id="71" name="Google Shape;71;p15"/>
          <p:cNvSpPr txBox="1"/>
          <p:nvPr/>
        </p:nvSpPr>
        <p:spPr>
          <a:xfrm>
            <a:off x="246581" y="966501"/>
            <a:ext cx="11760000" cy="1990569"/>
          </a:xfrm>
          <a:prstGeom prst="rect">
            <a:avLst/>
          </a:prstGeom>
          <a:noFill/>
          <a:ln>
            <a:noFill/>
          </a:ln>
        </p:spPr>
        <p:txBody>
          <a:bodyPr spcFirstLastPara="1" wrap="square" lIns="121900" tIns="121900" rIns="121900" bIns="121900" anchor="t" anchorCtr="0">
            <a:spAutoFit/>
          </a:bodyPr>
          <a:lstStyle/>
          <a:p>
            <a:pPr marL="380990" lvl="2" indent="-380990">
              <a:buFont typeface="Wingdings" panose="05000000000000000000" pitchFamily="2" charset="2"/>
              <a:buChar char="q"/>
            </a:pPr>
            <a:r>
              <a:rPr lang="en-US" sz="2267" b="1" dirty="0">
                <a:latin typeface="Cambria" panose="02040503050406030204" pitchFamily="18" charset="0"/>
                <a:ea typeface="Cambria" panose="02040503050406030204" pitchFamily="18" charset="0"/>
              </a:rPr>
              <a:t>GPRS</a:t>
            </a:r>
            <a:endParaRPr lang="en-US" sz="2267" dirty="0">
              <a:latin typeface="Cambria" panose="02040503050406030204" pitchFamily="18" charset="0"/>
              <a:ea typeface="Cambria" panose="02040503050406030204" pitchFamily="18" charset="0"/>
            </a:endParaRPr>
          </a:p>
          <a:p>
            <a:pPr marL="538163" lvl="8" indent="-379413">
              <a:buFont typeface="Arial" panose="020B0604020202020204" pitchFamily="34" charset="0"/>
              <a:buChar char="•"/>
            </a:pPr>
            <a:r>
              <a:rPr lang="en-US" sz="2267" dirty="0">
                <a:latin typeface="Cambria" panose="02040503050406030204" pitchFamily="18" charset="0"/>
                <a:ea typeface="Cambria" panose="02040503050406030204" pitchFamily="18" charset="0"/>
              </a:rPr>
              <a:t>GPRS Architecture</a:t>
            </a:r>
          </a:p>
          <a:p>
            <a:pPr marL="538163" lvl="8" indent="-379413">
              <a:buFont typeface="Arial" panose="020B0604020202020204" pitchFamily="34" charset="0"/>
              <a:buChar char="•"/>
            </a:pPr>
            <a:r>
              <a:rPr lang="en-US" sz="2267" dirty="0">
                <a:latin typeface="Cambria" panose="02040503050406030204" pitchFamily="18" charset="0"/>
                <a:ea typeface="Cambria" panose="02040503050406030204" pitchFamily="18" charset="0"/>
              </a:rPr>
              <a:t>Data services</a:t>
            </a:r>
          </a:p>
          <a:p>
            <a:pPr marL="538163" lvl="8" indent="-379413">
              <a:buFont typeface="Arial" panose="020B0604020202020204" pitchFamily="34" charset="0"/>
              <a:buChar char="•"/>
            </a:pPr>
            <a:r>
              <a:rPr lang="en-US" sz="2267" dirty="0">
                <a:latin typeface="Cambria" panose="02040503050406030204" pitchFamily="18" charset="0"/>
                <a:ea typeface="Cambria" panose="02040503050406030204" pitchFamily="18" charset="0"/>
              </a:rPr>
              <a:t>Applications</a:t>
            </a:r>
          </a:p>
          <a:p>
            <a:pPr marL="538163" lvl="8" indent="-379413">
              <a:buFont typeface="Arial" panose="020B0604020202020204" pitchFamily="34" charset="0"/>
              <a:buChar char="•"/>
            </a:pPr>
            <a:r>
              <a:rPr lang="en-US" sz="2267" dirty="0">
                <a:latin typeface="Cambria" panose="02040503050406030204" pitchFamily="18" charset="0"/>
                <a:ea typeface="Cambria" panose="02040503050406030204" pitchFamily="18" charset="0"/>
              </a:rPr>
              <a:t>Billing and </a:t>
            </a:r>
            <a:r>
              <a:rPr lang="en-IN" sz="2267">
                <a:latin typeface="Cambria" panose="02040503050406030204" pitchFamily="18" charset="0"/>
                <a:ea typeface="Cambria" panose="02040503050406030204" pitchFamily="18" charset="0"/>
              </a:rPr>
              <a:t>charging</a:t>
            </a:r>
            <a:endParaRPr lang="en-IN" sz="2267"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355411784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r>
              <a:rPr lang="en-US" sz="3067" dirty="0">
                <a:solidFill>
                  <a:srgbClr val="00A4B6"/>
                </a:solidFill>
                <a:latin typeface="Cambria" panose="02040503050406030204" pitchFamily="18" charset="0"/>
                <a:ea typeface="Cambria" panose="02040503050406030204" pitchFamily="18" charset="0"/>
                <a:cs typeface="Proxima Nova"/>
                <a:sym typeface="Proxima Nova"/>
              </a:rPr>
              <a:t>General Packet Radio Service - GPRS</a:t>
            </a:r>
          </a:p>
        </p:txBody>
      </p:sp>
      <p:sp>
        <p:nvSpPr>
          <p:cNvPr id="4" name="Content Placeholder 2">
            <a:extLst>
              <a:ext uri="{FF2B5EF4-FFF2-40B4-BE49-F238E27FC236}">
                <a16:creationId xmlns:a16="http://schemas.microsoft.com/office/drawing/2014/main" id="{F228427C-8D3E-57A1-4237-1B74AF4B7E74}"/>
              </a:ext>
            </a:extLst>
          </p:cNvPr>
          <p:cNvSpPr txBox="1">
            <a:spLocks/>
          </p:cNvSpPr>
          <p:nvPr/>
        </p:nvSpPr>
        <p:spPr>
          <a:xfrm>
            <a:off x="180215" y="1073903"/>
            <a:ext cx="7055683" cy="5204978"/>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rgbClr val="5430AA"/>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5430AA"/>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5430AA"/>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5430AA"/>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5430AA"/>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r>
              <a:rPr kumimoji="0" lang="en-US" sz="23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GPRS </a:t>
            </a:r>
            <a:r>
              <a:rPr kumimoji="0" lang="en-US" sz="2300" b="0" i="0" u="none" strike="noStrike" kern="1200" cap="none" spc="0" normalizeH="0" baseline="0" noProof="0" dirty="0">
                <a:ln>
                  <a:noFill/>
                </a:ln>
                <a:effectLst/>
                <a:uLnTx/>
                <a:uFillTx/>
                <a:latin typeface="Cambria" panose="02040503050406030204" pitchFamily="18" charset="0"/>
                <a:ea typeface="Cambria" panose="02040503050406030204" pitchFamily="18" charset="0"/>
              </a:rPr>
              <a:t>stands for General Packet Radio Service</a:t>
            </a:r>
          </a:p>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r>
              <a:rPr kumimoji="0" lang="en-US" sz="23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GPRS</a:t>
            </a:r>
            <a:r>
              <a:rPr kumimoji="0" lang="en-US" sz="23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defined as an </a:t>
            </a:r>
            <a:r>
              <a:rPr kumimoji="0" lang="en-US" sz="23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efficient transport high-speed data </a:t>
            </a:r>
            <a:r>
              <a:rPr kumimoji="0" lang="en-US" sz="23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over the current </a:t>
            </a:r>
            <a:r>
              <a:rPr kumimoji="0" lang="en-US" sz="23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GSM </a:t>
            </a:r>
            <a:r>
              <a:rPr kumimoji="0" lang="en-US" sz="23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and </a:t>
            </a:r>
            <a:r>
              <a:rPr kumimoji="0" lang="en-US" sz="23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TDMA-based</a:t>
            </a:r>
            <a:r>
              <a:rPr kumimoji="0" lang="en-US" sz="23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wireless network infrastructures.</a:t>
            </a:r>
          </a:p>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r>
              <a:rPr kumimoji="0" lang="en-IN" sz="23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GPRS was built up by </a:t>
            </a:r>
            <a:r>
              <a:rPr kumimoji="0" lang="en-IN" sz="23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European Telecommunications Standards Institute (ETSI).</a:t>
            </a:r>
            <a:endParaRPr kumimoji="0" lang="en-US" sz="23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endParaRPr>
          </a:p>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r>
              <a:rPr kumimoji="0" lang="en-IN" sz="23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GPRS is also known as a </a:t>
            </a:r>
            <a:r>
              <a:rPr kumimoji="0" lang="en-IN" sz="23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third-generation</a:t>
            </a:r>
            <a:r>
              <a:rPr kumimoji="0" lang="en-IN" sz="23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step toward </a:t>
            </a:r>
            <a:r>
              <a:rPr kumimoji="0" lang="en-IN" sz="23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internet access</a:t>
            </a:r>
            <a:r>
              <a:rPr kumimoji="0" lang="en-IN" sz="23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a:t>
            </a:r>
            <a:endParaRPr kumimoji="0" lang="en-US" sz="23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endParaRPr>
          </a:p>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r>
              <a:rPr kumimoji="0" lang="en-IN" sz="23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It is basically a </a:t>
            </a:r>
            <a:r>
              <a:rPr kumimoji="0" lang="en-IN" sz="23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packet-oriented</a:t>
            </a:r>
            <a:r>
              <a:rPr kumimoji="0" lang="en-IN" sz="23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mobile data standard on the </a:t>
            </a:r>
            <a:r>
              <a:rPr kumimoji="0" lang="en-IN" sz="23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2G and 3G cellular </a:t>
            </a:r>
            <a:r>
              <a:rPr kumimoji="0" lang="en-IN" sz="23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communication.</a:t>
            </a:r>
          </a:p>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r>
              <a:rPr kumimoji="0" lang="en-US" sz="23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Used for </a:t>
            </a:r>
            <a:r>
              <a:rPr kumimoji="0" lang="en-US" sz="2300" b="0" i="0" u="none" strike="noStrike" kern="1200" cap="none" spc="0" normalizeH="0" baseline="0" noProof="0" dirty="0">
                <a:ln>
                  <a:noFill/>
                </a:ln>
                <a:solidFill>
                  <a:srgbClr val="673BBA"/>
                </a:solidFill>
                <a:effectLst/>
                <a:uLnTx/>
                <a:uFillTx/>
                <a:latin typeface="Cambria" panose="02040503050406030204" pitchFamily="18" charset="0"/>
                <a:ea typeface="Cambria" panose="02040503050406030204" pitchFamily="18" charset="0"/>
              </a:rPr>
              <a:t>mobile internet</a:t>
            </a:r>
            <a:r>
              <a:rPr kumimoji="0" lang="en-US" sz="23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a:t>
            </a:r>
            <a:r>
              <a:rPr kumimoji="0" lang="en-US" sz="2300" b="0" i="0" u="none" strike="noStrike" kern="1200" cap="none" spc="0" normalizeH="0" baseline="0" noProof="0" dirty="0">
                <a:ln>
                  <a:noFill/>
                </a:ln>
                <a:solidFill>
                  <a:srgbClr val="673BBA"/>
                </a:solidFill>
                <a:effectLst/>
                <a:uLnTx/>
                <a:uFillTx/>
                <a:latin typeface="Cambria" panose="02040503050406030204" pitchFamily="18" charset="0"/>
                <a:ea typeface="Cambria" panose="02040503050406030204" pitchFamily="18" charset="0"/>
              </a:rPr>
              <a:t>MMS</a:t>
            </a:r>
            <a:r>
              <a:rPr kumimoji="0" lang="en-US" sz="23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and other data </a:t>
            </a:r>
            <a:r>
              <a:rPr kumimoji="0" lang="en-US" sz="2300" b="0" i="0" u="none" strike="noStrike" kern="1200" cap="none" spc="0" normalizeH="0" baseline="0" noProof="0" dirty="0">
                <a:ln>
                  <a:noFill/>
                </a:ln>
                <a:solidFill>
                  <a:srgbClr val="673BBA"/>
                </a:solidFill>
                <a:effectLst/>
                <a:uLnTx/>
                <a:uFillTx/>
                <a:latin typeface="Cambria" panose="02040503050406030204" pitchFamily="18" charset="0"/>
                <a:ea typeface="Cambria" panose="02040503050406030204" pitchFamily="18" charset="0"/>
              </a:rPr>
              <a:t>communications</a:t>
            </a:r>
            <a:r>
              <a:rPr kumimoji="0" lang="en-US" sz="23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a:t>
            </a:r>
          </a:p>
        </p:txBody>
      </p:sp>
      <p:pic>
        <p:nvPicPr>
          <p:cNvPr id="5" name="Picture 2" descr="GPRS – Z-Security">
            <a:extLst>
              <a:ext uri="{FF2B5EF4-FFF2-40B4-BE49-F238E27FC236}">
                <a16:creationId xmlns:a16="http://schemas.microsoft.com/office/drawing/2014/main" id="{9656A1B9-6AFC-3E77-7474-84266C0787A2}"/>
              </a:ext>
            </a:extLst>
          </p:cNvPr>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7403414" y="1037171"/>
            <a:ext cx="4777271" cy="47026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987324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r>
              <a:rPr lang="en-US" sz="3067" dirty="0">
                <a:solidFill>
                  <a:srgbClr val="00A4B6"/>
                </a:solidFill>
                <a:latin typeface="Cambria" panose="02040503050406030204" pitchFamily="18" charset="0"/>
                <a:ea typeface="Cambria" panose="02040503050406030204" pitchFamily="18" charset="0"/>
                <a:cs typeface="Proxima Nova"/>
                <a:sym typeface="Proxima Nova"/>
              </a:rPr>
              <a:t>General Packet Radio Service - GPRS</a:t>
            </a:r>
          </a:p>
        </p:txBody>
      </p:sp>
      <p:sp>
        <p:nvSpPr>
          <p:cNvPr id="5" name="Content Placeholder 2">
            <a:extLst>
              <a:ext uri="{FF2B5EF4-FFF2-40B4-BE49-F238E27FC236}">
                <a16:creationId xmlns:a16="http://schemas.microsoft.com/office/drawing/2014/main" id="{36B548D4-A8F6-5F59-F451-631B882A2AE9}"/>
              </a:ext>
            </a:extLst>
          </p:cNvPr>
          <p:cNvSpPr txBox="1">
            <a:spLocks/>
          </p:cNvSpPr>
          <p:nvPr/>
        </p:nvSpPr>
        <p:spPr>
          <a:xfrm>
            <a:off x="131181" y="966271"/>
            <a:ext cx="6622546" cy="2762449"/>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rgbClr val="5430AA"/>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5430AA"/>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5430AA"/>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5430AA"/>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5430AA"/>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r>
              <a:rPr kumimoji="0" lang="en-US" altLang="en-US" sz="24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Value added service </a:t>
            </a:r>
            <a:r>
              <a:rPr kumimoji="0" lang="en-US" altLang="en-US"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to </a:t>
            </a:r>
            <a:r>
              <a:rPr kumimoji="0" lang="en-US" altLang="en-US" sz="24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2G</a:t>
            </a:r>
            <a:r>
              <a:rPr kumimoji="0" lang="en-US" altLang="en-US"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to connect users to </a:t>
            </a:r>
            <a:r>
              <a:rPr kumimoji="0" lang="en-US" altLang="en-US" sz="24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IP (Internet Protocol)</a:t>
            </a:r>
            <a:r>
              <a:rPr kumimoji="0" lang="en-US" altLang="en-US"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-based </a:t>
            </a:r>
            <a:r>
              <a:rPr kumimoji="0" lang="en-US" altLang="en-US" sz="24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data networks.</a:t>
            </a:r>
          </a:p>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r>
              <a:rPr kumimoji="0" lang="en-US"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GPRS offers for data speeds of </a:t>
            </a:r>
            <a:r>
              <a:rPr kumimoji="0" lang="en-US" sz="24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14.4 Kbps to 171.2 Kbps</a:t>
            </a:r>
            <a:r>
              <a:rPr kumimoji="0" lang="en-US"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which allow for Internet access. </a:t>
            </a:r>
          </a:p>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r>
              <a:rPr kumimoji="0" lang="en-US"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For example,</a:t>
            </a:r>
            <a:r>
              <a:rPr kumimoji="0" lang="en-US" sz="24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 e-mail </a:t>
            </a:r>
            <a:r>
              <a:rPr kumimoji="0" lang="en-US"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and </a:t>
            </a:r>
            <a:r>
              <a:rPr kumimoji="0" lang="en-US" sz="24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web browsing</a:t>
            </a:r>
          </a:p>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r>
              <a:rPr kumimoji="0" lang="en-US"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It is not the replacement of </a:t>
            </a:r>
            <a:r>
              <a:rPr kumimoji="0" lang="en-US" sz="2400" b="0" i="0" u="none" strike="noStrike" kern="1200" cap="none" spc="0" normalizeH="0" baseline="0" noProof="0" dirty="0">
                <a:ln>
                  <a:noFill/>
                </a:ln>
                <a:solidFill>
                  <a:srgbClr val="673BBA"/>
                </a:solidFill>
                <a:effectLst/>
                <a:uLnTx/>
                <a:uFillTx/>
                <a:latin typeface="Cambria" panose="02040503050406030204" pitchFamily="18" charset="0"/>
                <a:ea typeface="Cambria" panose="02040503050406030204" pitchFamily="18" charset="0"/>
              </a:rPr>
              <a:t>GSM</a:t>
            </a:r>
            <a:r>
              <a:rPr kumimoji="0" lang="en-US"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but an </a:t>
            </a:r>
            <a:r>
              <a:rPr kumimoji="0" lang="en-US" sz="2400" b="0" i="0" u="none" strike="noStrike" kern="1200" cap="none" spc="0" normalizeH="0" baseline="0" noProof="0" dirty="0">
                <a:ln>
                  <a:noFill/>
                </a:ln>
                <a:solidFill>
                  <a:srgbClr val="673BBA"/>
                </a:solidFill>
                <a:effectLst/>
                <a:uLnTx/>
                <a:uFillTx/>
                <a:latin typeface="Cambria" panose="02040503050406030204" pitchFamily="18" charset="0"/>
                <a:ea typeface="Cambria" panose="02040503050406030204" pitchFamily="18" charset="0"/>
              </a:rPr>
              <a:t>extension</a:t>
            </a:r>
            <a:r>
              <a:rPr kumimoji="0" lang="en-US"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of it.</a:t>
            </a:r>
          </a:p>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endParaRPr kumimoji="0" lang="en-IN" sz="2400" b="0" i="0" u="none" strike="noStrike" kern="1200" cap="none" spc="0" normalizeH="0" baseline="0" noProof="0" dirty="0">
              <a:ln>
                <a:noFill/>
              </a:ln>
              <a:solidFill>
                <a:srgbClr val="212121"/>
              </a:solidFill>
              <a:effectLst/>
              <a:uLnTx/>
              <a:uFillTx/>
              <a:latin typeface="Roboto Condensed"/>
              <a:ea typeface="+mn-ea"/>
              <a:cs typeface="+mn-cs"/>
            </a:endParaRPr>
          </a:p>
        </p:txBody>
      </p:sp>
      <p:pic>
        <p:nvPicPr>
          <p:cNvPr id="6" name="Picture 2" descr="Whether you are tracking a vehicle your valuable assets or ...">
            <a:extLst>
              <a:ext uri="{FF2B5EF4-FFF2-40B4-BE49-F238E27FC236}">
                <a16:creationId xmlns:a16="http://schemas.microsoft.com/office/drawing/2014/main" id="{5070A722-060C-206A-A708-75224786A117}"/>
              </a:ext>
            </a:extLst>
          </p:cNvPr>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6883523" y="1117601"/>
            <a:ext cx="5027616" cy="39765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67344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pPr lvl="0"/>
            <a:r>
              <a:rPr lang="en-US" sz="3067" dirty="0">
                <a:solidFill>
                  <a:srgbClr val="00A4B6"/>
                </a:solidFill>
                <a:latin typeface="Cambria" panose="02040503050406030204" pitchFamily="18" charset="0"/>
                <a:ea typeface="Cambria" panose="02040503050406030204" pitchFamily="18" charset="0"/>
                <a:cs typeface="Proxima Nova"/>
                <a:sym typeface="Proxima Nova"/>
              </a:rPr>
              <a:t>Characteristics of GSM</a:t>
            </a:r>
            <a:endParaRPr sz="3067" dirty="0">
              <a:solidFill>
                <a:srgbClr val="00A4B6"/>
              </a:solidFill>
              <a:latin typeface="Cambria" panose="02040503050406030204" pitchFamily="18" charset="0"/>
              <a:ea typeface="Cambria" panose="02040503050406030204" pitchFamily="18" charset="0"/>
              <a:cs typeface="Proxima Nova"/>
              <a:sym typeface="Proxima Nova"/>
            </a:endParaRPr>
          </a:p>
        </p:txBody>
      </p:sp>
      <p:sp>
        <p:nvSpPr>
          <p:cNvPr id="11" name="Content Placeholder 2">
            <a:extLst>
              <a:ext uri="{FF2B5EF4-FFF2-40B4-BE49-F238E27FC236}">
                <a16:creationId xmlns:a16="http://schemas.microsoft.com/office/drawing/2014/main" id="{142FC3F1-7451-74BF-70A4-6C1650B43351}"/>
              </a:ext>
            </a:extLst>
          </p:cNvPr>
          <p:cNvSpPr txBox="1">
            <a:spLocks/>
          </p:cNvSpPr>
          <p:nvPr/>
        </p:nvSpPr>
        <p:spPr>
          <a:xfrm>
            <a:off x="131180" y="966271"/>
            <a:ext cx="11929641" cy="4022290"/>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rgbClr val="5430AA"/>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5430AA"/>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5430AA"/>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5430AA"/>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5430AA"/>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defRPr/>
            </a:pPr>
            <a:r>
              <a:rPr lang="en-US" dirty="0">
                <a:solidFill>
                  <a:srgbClr val="212121"/>
                </a:solidFill>
                <a:latin typeface="Cambria" panose="02040503050406030204" pitchFamily="18" charset="0"/>
                <a:ea typeface="Cambria" panose="02040503050406030204" pitchFamily="18" charset="0"/>
              </a:rPr>
              <a:t>Fully digital system</a:t>
            </a:r>
          </a:p>
          <a:p>
            <a:pPr lvl="0">
              <a:defRPr/>
            </a:pPr>
            <a:r>
              <a:rPr lang="en-US" dirty="0">
                <a:solidFill>
                  <a:srgbClr val="212121"/>
                </a:solidFill>
                <a:latin typeface="Cambria" panose="02040503050406030204" pitchFamily="18" charset="0"/>
                <a:ea typeface="Cambria" panose="02040503050406030204" pitchFamily="18" charset="0"/>
              </a:rPr>
              <a:t>Security against fraud Enhance Privacy </a:t>
            </a:r>
          </a:p>
          <a:p>
            <a:pPr lvl="0">
              <a:defRPr/>
            </a:pPr>
            <a:r>
              <a:rPr kumimoji="0" lang="en-IN"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International roaming</a:t>
            </a:r>
          </a:p>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r>
              <a:rPr kumimoji="0" lang="en-IN"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Compatibility with Integrated Services Digital Network (ISDN) and other telephone company services</a:t>
            </a:r>
          </a:p>
          <a:p>
            <a:pPr lvl="0">
              <a:defRPr/>
            </a:pPr>
            <a:r>
              <a:rPr lang="en-US" dirty="0">
                <a:solidFill>
                  <a:srgbClr val="212121"/>
                </a:solidFill>
                <a:latin typeface="Cambria" panose="02040503050406030204" pitchFamily="18" charset="0"/>
                <a:ea typeface="Cambria" panose="02040503050406030204" pitchFamily="18" charset="0"/>
              </a:rPr>
              <a:t>Support for new services. </a:t>
            </a:r>
          </a:p>
          <a:p>
            <a:pPr lvl="0">
              <a:defRPr/>
            </a:pPr>
            <a:r>
              <a:rPr lang="en-US" dirty="0">
                <a:solidFill>
                  <a:srgbClr val="212121"/>
                </a:solidFill>
                <a:latin typeface="Cambria" panose="02040503050406030204" pitchFamily="18" charset="0"/>
                <a:ea typeface="Cambria" panose="02040503050406030204" pitchFamily="18" charset="0"/>
              </a:rPr>
              <a:t>Support of Short Message Service (SMS)</a:t>
            </a:r>
          </a:p>
          <a:p>
            <a:pPr lvl="0">
              <a:defRPr/>
            </a:pPr>
            <a:r>
              <a:rPr lang="en-US" dirty="0">
                <a:solidFill>
                  <a:srgbClr val="212121"/>
                </a:solidFill>
                <a:latin typeface="Cambria" panose="02040503050406030204" pitchFamily="18" charset="0"/>
                <a:ea typeface="Cambria" panose="02040503050406030204" pitchFamily="18" charset="0"/>
              </a:rPr>
              <a:t>Good subjective voice quality.</a:t>
            </a:r>
            <a:endParaRPr kumimoji="0" lang="en-IN"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endParaRPr>
          </a:p>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endParaRPr kumimoji="0" lang="en-IN" sz="2400" b="0" i="0" u="none" strike="noStrike" kern="1200" cap="none" spc="0" normalizeH="0" baseline="0" noProof="0" dirty="0">
              <a:ln>
                <a:noFill/>
              </a:ln>
              <a:solidFill>
                <a:srgbClr val="212121"/>
              </a:solidFill>
              <a:effectLst/>
              <a:uLnTx/>
              <a:uFillTx/>
              <a:latin typeface="Roboto Condensed"/>
              <a:ea typeface="+mn-ea"/>
              <a:cs typeface="+mn-cs"/>
            </a:endParaRPr>
          </a:p>
        </p:txBody>
      </p:sp>
    </p:spTree>
    <p:extLst>
      <p:ext uri="{BB962C8B-B14F-4D97-AF65-F5344CB8AC3E}">
        <p14:creationId xmlns:p14="http://schemas.microsoft.com/office/powerpoint/2010/main" val="88073080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r>
              <a:rPr lang="en-US" sz="3067" dirty="0">
                <a:solidFill>
                  <a:srgbClr val="00A4B6"/>
                </a:solidFill>
                <a:latin typeface="Cambria" panose="02040503050406030204" pitchFamily="18" charset="0"/>
                <a:ea typeface="Cambria" panose="02040503050406030204" pitchFamily="18" charset="0"/>
                <a:cs typeface="Proxima Nova"/>
                <a:sym typeface="Proxima Nova"/>
              </a:rPr>
              <a:t>GPRS Key Features</a:t>
            </a:r>
          </a:p>
        </p:txBody>
      </p:sp>
      <p:sp>
        <p:nvSpPr>
          <p:cNvPr id="3" name="Content Placeholder 2">
            <a:extLst>
              <a:ext uri="{FF2B5EF4-FFF2-40B4-BE49-F238E27FC236}">
                <a16:creationId xmlns:a16="http://schemas.microsoft.com/office/drawing/2014/main" id="{92B07581-4867-32BD-3658-5290B615E1D9}"/>
              </a:ext>
            </a:extLst>
          </p:cNvPr>
          <p:cNvSpPr txBox="1">
            <a:spLocks/>
          </p:cNvSpPr>
          <p:nvPr/>
        </p:nvSpPr>
        <p:spPr>
          <a:xfrm>
            <a:off x="131180" y="1037171"/>
            <a:ext cx="11929641" cy="2894749"/>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rgbClr val="5430AA"/>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5430AA"/>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5430AA"/>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5430AA"/>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5430AA"/>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None/>
              <a:tabLst/>
              <a:defRPr/>
            </a:pPr>
            <a:r>
              <a:rPr kumimoji="0" lang="en-US" sz="2400" b="1"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There are 3  key features as follows:</a:t>
            </a:r>
            <a:endParaRPr kumimoji="0" lang="en-IN" sz="2400" b="1"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endParaRPr>
          </a:p>
          <a:p>
            <a:pPr marL="457200" marR="0" lvl="0" indent="-457200" algn="just" defTabSz="914400" rtl="0" eaLnBrk="1" fontAlgn="auto" latinLnBrk="0" hangingPunct="1">
              <a:lnSpc>
                <a:spcPct val="90000"/>
              </a:lnSpc>
              <a:spcBef>
                <a:spcPts val="1000"/>
              </a:spcBef>
              <a:spcAft>
                <a:spcPts val="0"/>
              </a:spcAft>
              <a:buClr>
                <a:srgbClr val="5430AA"/>
              </a:buClr>
              <a:buSzTx/>
              <a:buFont typeface="+mj-lt"/>
              <a:buAutoNum type="arabicPeriod"/>
              <a:tabLst/>
              <a:defRPr/>
            </a:pPr>
            <a:r>
              <a:rPr kumimoji="0" lang="en-IN" sz="2400" b="1"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The always online feature </a:t>
            </a:r>
            <a:r>
              <a:rPr kumimoji="0" lang="en-IN" sz="2400" b="1"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a:t>
            </a:r>
            <a:r>
              <a:rPr kumimoji="0" lang="en-IN"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a:t>
            </a:r>
            <a:r>
              <a:rPr kumimoji="0" lang="en-IN" sz="24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Removes</a:t>
            </a:r>
            <a:r>
              <a:rPr kumimoji="0" lang="en-IN"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the </a:t>
            </a:r>
            <a:r>
              <a:rPr kumimoji="0" lang="en-IN" sz="24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dial-up process</a:t>
            </a:r>
            <a:r>
              <a:rPr kumimoji="0" lang="en-IN"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making applications only one click away.</a:t>
            </a:r>
          </a:p>
          <a:p>
            <a:pPr marL="457200" marR="0" lvl="0" indent="-457200" algn="just" defTabSz="914400" rtl="0" eaLnBrk="1" fontAlgn="auto" latinLnBrk="0" hangingPunct="1">
              <a:lnSpc>
                <a:spcPct val="90000"/>
              </a:lnSpc>
              <a:spcBef>
                <a:spcPts val="1000"/>
              </a:spcBef>
              <a:spcAft>
                <a:spcPts val="0"/>
              </a:spcAft>
              <a:buClr>
                <a:srgbClr val="5430AA"/>
              </a:buClr>
              <a:buSzTx/>
              <a:buFont typeface="+mj-lt"/>
              <a:buAutoNum type="arabicPeriod"/>
              <a:tabLst/>
              <a:defRPr/>
            </a:pPr>
            <a:r>
              <a:rPr kumimoji="0" lang="en-IN" sz="2400" b="1"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An upgrade to existing systems </a:t>
            </a:r>
            <a:r>
              <a:rPr kumimoji="0" lang="en-IN" sz="2400" b="1"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a:t>
            </a:r>
            <a:r>
              <a:rPr kumimoji="0" lang="en-IN"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Operators do not have to </a:t>
            </a:r>
            <a:r>
              <a:rPr kumimoji="0" lang="en-IN" sz="24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replace</a:t>
            </a:r>
            <a:r>
              <a:rPr kumimoji="0" lang="en-IN"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their equipment; rather, GPRS is added on top of the existing infrastructure.</a:t>
            </a:r>
          </a:p>
          <a:p>
            <a:pPr marL="457200" marR="0" lvl="0" indent="-457200" algn="just" defTabSz="914400" rtl="0" eaLnBrk="1" fontAlgn="auto" latinLnBrk="0" hangingPunct="1">
              <a:lnSpc>
                <a:spcPct val="90000"/>
              </a:lnSpc>
              <a:spcBef>
                <a:spcPts val="1000"/>
              </a:spcBef>
              <a:spcAft>
                <a:spcPts val="0"/>
              </a:spcAft>
              <a:buClr>
                <a:srgbClr val="5430AA"/>
              </a:buClr>
              <a:buSzTx/>
              <a:buFont typeface="+mj-lt"/>
              <a:buAutoNum type="arabicPeriod"/>
              <a:tabLst/>
              <a:defRPr/>
            </a:pPr>
            <a:r>
              <a:rPr kumimoji="0" lang="en-IN" sz="2400" b="1"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An integral part of future 3G systems </a:t>
            </a:r>
            <a:r>
              <a:rPr kumimoji="0" lang="en-IN" sz="2400" b="1"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a:t>
            </a:r>
            <a:r>
              <a:rPr kumimoji="0" lang="en-IN"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GPRS is the </a:t>
            </a:r>
            <a:r>
              <a:rPr kumimoji="0" lang="en-IN" sz="24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packet data core network </a:t>
            </a:r>
            <a:r>
              <a:rPr kumimoji="0" lang="en-IN"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for 3G systems </a:t>
            </a:r>
            <a:r>
              <a:rPr kumimoji="0" lang="en-IN" sz="24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EDGE</a:t>
            </a:r>
            <a:r>
              <a:rPr kumimoji="0" lang="en-IN"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and </a:t>
            </a:r>
            <a:r>
              <a:rPr kumimoji="0" lang="en-IN" sz="24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WCDMA</a:t>
            </a:r>
            <a:r>
              <a:rPr kumimoji="0" lang="en-IN"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a:t>
            </a:r>
          </a:p>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endParaRPr kumimoji="0" lang="en-IN" sz="2400" b="0" i="0" u="none" strike="noStrike" kern="1200" cap="none" spc="0" normalizeH="0" baseline="0" noProof="0" dirty="0">
              <a:ln>
                <a:noFill/>
              </a:ln>
              <a:solidFill>
                <a:srgbClr val="212121"/>
              </a:solidFill>
              <a:effectLst/>
              <a:uLnTx/>
              <a:uFillTx/>
              <a:latin typeface="Roboto Condensed"/>
              <a:ea typeface="+mn-ea"/>
              <a:cs typeface="+mn-cs"/>
            </a:endParaRPr>
          </a:p>
        </p:txBody>
      </p:sp>
    </p:spTree>
    <p:extLst>
      <p:ext uri="{BB962C8B-B14F-4D97-AF65-F5344CB8AC3E}">
        <p14:creationId xmlns:p14="http://schemas.microsoft.com/office/powerpoint/2010/main" val="11292098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pic>
        <p:nvPicPr>
          <p:cNvPr id="219" name="Google Shape;219;p26"/>
          <p:cNvPicPr preferRelativeResize="0"/>
          <p:nvPr/>
        </p:nvPicPr>
        <p:blipFill>
          <a:blip r:embed="rId3">
            <a:alphaModFix/>
          </a:blip>
          <a:stretch>
            <a:fillRect/>
          </a:stretch>
        </p:blipFill>
        <p:spPr>
          <a:xfrm>
            <a:off x="0" y="1"/>
            <a:ext cx="12192000" cy="6852444"/>
          </a:xfrm>
          <a:prstGeom prst="rect">
            <a:avLst/>
          </a:prstGeom>
          <a:noFill/>
          <a:ln>
            <a:noFill/>
          </a:ln>
        </p:spPr>
      </p:pic>
      <p:pic>
        <p:nvPicPr>
          <p:cNvPr id="220" name="Google Shape;220;p26"/>
          <p:cNvPicPr preferRelativeResize="0"/>
          <p:nvPr/>
        </p:nvPicPr>
        <p:blipFill>
          <a:blip r:embed="rId4">
            <a:alphaModFix/>
          </a:blip>
          <a:stretch>
            <a:fillRect/>
          </a:stretch>
        </p:blipFill>
        <p:spPr>
          <a:xfrm>
            <a:off x="6351" y="6334"/>
            <a:ext cx="12179300" cy="6845300"/>
          </a:xfrm>
          <a:prstGeom prst="rect">
            <a:avLst/>
          </a:prstGeom>
          <a:noFill/>
          <a:ln>
            <a:noFill/>
          </a:ln>
        </p:spPr>
      </p:pic>
      <p:sp>
        <p:nvSpPr>
          <p:cNvPr id="221" name="Google Shape;221;p26"/>
          <p:cNvSpPr txBox="1"/>
          <p:nvPr/>
        </p:nvSpPr>
        <p:spPr>
          <a:xfrm>
            <a:off x="416102" y="1173670"/>
            <a:ext cx="8158937" cy="1231066"/>
          </a:xfrm>
          <a:prstGeom prst="rect">
            <a:avLst/>
          </a:prstGeom>
          <a:noFill/>
          <a:ln>
            <a:noFill/>
          </a:ln>
        </p:spPr>
        <p:txBody>
          <a:bodyPr spcFirstLastPara="1" wrap="square" lIns="121900" tIns="121900" rIns="121900" bIns="121900" anchor="t" anchorCtr="0">
            <a:spAutoFit/>
          </a:bodyPr>
          <a:lstStyle/>
          <a:p>
            <a:pPr lvl="0"/>
            <a:r>
              <a:rPr lang="en-IN" sz="6400" b="1" dirty="0">
                <a:solidFill>
                  <a:schemeClr val="dk2"/>
                </a:solidFill>
                <a:latin typeface="Proxima Nova"/>
                <a:ea typeface="Proxima Nova"/>
                <a:cs typeface="Proxima Nova"/>
                <a:sym typeface="Proxima Nova"/>
              </a:rPr>
              <a:t>GPRS Characteristics</a:t>
            </a:r>
          </a:p>
        </p:txBody>
      </p:sp>
      <p:pic>
        <p:nvPicPr>
          <p:cNvPr id="225" name="Google Shape;225;p26"/>
          <p:cNvPicPr preferRelativeResize="0"/>
          <p:nvPr/>
        </p:nvPicPr>
        <p:blipFill>
          <a:blip r:embed="rId5">
            <a:alphaModFix/>
          </a:blip>
          <a:stretch>
            <a:fillRect/>
          </a:stretch>
        </p:blipFill>
        <p:spPr>
          <a:xfrm>
            <a:off x="9817918" y="198118"/>
            <a:ext cx="1993900" cy="495300"/>
          </a:xfrm>
          <a:prstGeom prst="rect">
            <a:avLst/>
          </a:prstGeom>
          <a:noFill/>
          <a:ln>
            <a:noFill/>
          </a:ln>
        </p:spPr>
      </p:pic>
    </p:spTree>
    <p:extLst>
      <p:ext uri="{BB962C8B-B14F-4D97-AF65-F5344CB8AC3E}">
        <p14:creationId xmlns:p14="http://schemas.microsoft.com/office/powerpoint/2010/main" val="153686279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r>
              <a:rPr lang="en-US" sz="3067" dirty="0">
                <a:solidFill>
                  <a:srgbClr val="00A4B6"/>
                </a:solidFill>
                <a:latin typeface="Cambria" panose="02040503050406030204" pitchFamily="18" charset="0"/>
                <a:ea typeface="Cambria" panose="02040503050406030204" pitchFamily="18" charset="0"/>
                <a:cs typeface="Proxima Nova"/>
                <a:sym typeface="Proxima Nova"/>
              </a:rPr>
              <a:t>GPRS Characteristics</a:t>
            </a:r>
          </a:p>
        </p:txBody>
      </p:sp>
      <p:sp>
        <p:nvSpPr>
          <p:cNvPr id="4" name="Content Placeholder 2">
            <a:extLst>
              <a:ext uri="{FF2B5EF4-FFF2-40B4-BE49-F238E27FC236}">
                <a16:creationId xmlns:a16="http://schemas.microsoft.com/office/drawing/2014/main" id="{55603ACE-681F-A85F-8195-1EA8FBC058BF}"/>
              </a:ext>
            </a:extLst>
          </p:cNvPr>
          <p:cNvSpPr txBox="1">
            <a:spLocks/>
          </p:cNvSpPr>
          <p:nvPr/>
        </p:nvSpPr>
        <p:spPr>
          <a:xfrm>
            <a:off x="246581" y="966271"/>
            <a:ext cx="11732059" cy="4154370"/>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rgbClr val="5430AA"/>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5430AA"/>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5430AA"/>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5430AA"/>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5430AA"/>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r>
              <a:rPr kumimoji="0" lang="en-IN" sz="24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Resource allocation</a:t>
            </a:r>
          </a:p>
          <a:p>
            <a:pPr marL="809625" marR="0" lvl="1" indent="-352425" algn="just" defTabSz="914400" rtl="0" eaLnBrk="1" fontAlgn="auto" latinLnBrk="0" hangingPunct="1">
              <a:lnSpc>
                <a:spcPct val="90000"/>
              </a:lnSpc>
              <a:spcBef>
                <a:spcPts val="500"/>
              </a:spcBef>
              <a:spcAft>
                <a:spcPts val="0"/>
              </a:spcAft>
              <a:buClr>
                <a:srgbClr val="5430AA"/>
              </a:buClr>
              <a:buSzTx/>
              <a:buFont typeface="Wingdings 3" panose="05040102010807070707" pitchFamily="18" charset="2"/>
              <a:buChar char=""/>
              <a:tabLst/>
              <a:defRPr/>
            </a:pPr>
            <a:r>
              <a:rPr kumimoji="0" lang="en-IN" sz="20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resources allocated </a:t>
            </a:r>
            <a:r>
              <a:rPr kumimoji="0" lang="en-IN" sz="20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only when data is to be sent/received</a:t>
            </a:r>
          </a:p>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r>
              <a:rPr kumimoji="0" lang="en-IN" sz="24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Flexible</a:t>
            </a:r>
            <a:r>
              <a:rPr kumimoji="0" lang="en-IN"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channel allocation</a:t>
            </a:r>
          </a:p>
          <a:p>
            <a:pPr marL="809625" marR="0" lvl="1" indent="-352425" algn="just" defTabSz="914400" rtl="0" eaLnBrk="1" fontAlgn="auto" latinLnBrk="0" hangingPunct="1">
              <a:lnSpc>
                <a:spcPct val="90000"/>
              </a:lnSpc>
              <a:spcBef>
                <a:spcPts val="500"/>
              </a:spcBef>
              <a:spcAft>
                <a:spcPts val="0"/>
              </a:spcAft>
              <a:buClr>
                <a:srgbClr val="5430AA"/>
              </a:buClr>
              <a:buSzTx/>
              <a:buFont typeface="Wingdings 3" panose="05040102010807070707" pitchFamily="18" charset="2"/>
              <a:buChar char=""/>
              <a:tabLst/>
              <a:defRPr/>
            </a:pPr>
            <a:r>
              <a:rPr kumimoji="0" lang="en-IN" sz="20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one to eight time slots</a:t>
            </a:r>
          </a:p>
          <a:p>
            <a:pPr marL="809625" marR="0" lvl="1" indent="-352425" algn="just" defTabSz="914400" rtl="0" eaLnBrk="1" fontAlgn="auto" latinLnBrk="0" hangingPunct="1">
              <a:lnSpc>
                <a:spcPct val="90000"/>
              </a:lnSpc>
              <a:spcBef>
                <a:spcPts val="500"/>
              </a:spcBef>
              <a:spcAft>
                <a:spcPts val="0"/>
              </a:spcAft>
              <a:buClr>
                <a:srgbClr val="5430AA"/>
              </a:buClr>
              <a:buSzTx/>
              <a:buFont typeface="Wingdings 3" panose="05040102010807070707" pitchFamily="18" charset="2"/>
              <a:buChar char=""/>
              <a:tabLst/>
              <a:defRPr/>
            </a:pPr>
            <a:r>
              <a:rPr kumimoji="0" lang="en-IN" sz="20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available resources </a:t>
            </a:r>
            <a:r>
              <a:rPr kumimoji="0" lang="en-IN" sz="20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shared</a:t>
            </a:r>
            <a:r>
              <a:rPr kumimoji="0" lang="en-IN" sz="20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by active users</a:t>
            </a:r>
          </a:p>
          <a:p>
            <a:pPr marL="809625" marR="0" lvl="1" indent="-352425" algn="just" defTabSz="914400" rtl="0" eaLnBrk="1" fontAlgn="auto" latinLnBrk="0" hangingPunct="1">
              <a:lnSpc>
                <a:spcPct val="90000"/>
              </a:lnSpc>
              <a:spcBef>
                <a:spcPts val="500"/>
              </a:spcBef>
              <a:spcAft>
                <a:spcPts val="0"/>
              </a:spcAft>
              <a:buClr>
                <a:srgbClr val="5430AA"/>
              </a:buClr>
              <a:buSzTx/>
              <a:buFont typeface="Wingdings 3" panose="05040102010807070707" pitchFamily="18" charset="2"/>
              <a:buChar char=""/>
              <a:tabLst/>
              <a:defRPr/>
            </a:pPr>
            <a:r>
              <a:rPr kumimoji="0" lang="en-IN" sz="20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up and down link channels </a:t>
            </a:r>
            <a:r>
              <a:rPr kumimoji="0" lang="en-IN" sz="20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reserved</a:t>
            </a:r>
            <a:r>
              <a:rPr kumimoji="0" lang="en-IN" sz="20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separately</a:t>
            </a:r>
          </a:p>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r>
              <a:rPr kumimoji="0" lang="en-IN" sz="24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Traffic</a:t>
            </a:r>
            <a:r>
              <a:rPr kumimoji="0" lang="en-IN"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 characteristics suitable for GPRS</a:t>
            </a:r>
          </a:p>
          <a:p>
            <a:pPr marL="809625" marR="0" lvl="1" indent="-352425" algn="just" defTabSz="914400" rtl="0" eaLnBrk="1" fontAlgn="auto" latinLnBrk="0" hangingPunct="1">
              <a:lnSpc>
                <a:spcPct val="90000"/>
              </a:lnSpc>
              <a:spcBef>
                <a:spcPts val="500"/>
              </a:spcBef>
              <a:spcAft>
                <a:spcPts val="0"/>
              </a:spcAft>
              <a:buClr>
                <a:srgbClr val="5430AA"/>
              </a:buClr>
              <a:buSzTx/>
              <a:buFont typeface="Wingdings 3" panose="05040102010807070707" pitchFamily="18" charset="2"/>
              <a:buChar char=""/>
              <a:tabLst/>
              <a:defRPr/>
            </a:pPr>
            <a:r>
              <a:rPr kumimoji="0" lang="en-IN" sz="20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Intermittent, burst data transmissions</a:t>
            </a:r>
          </a:p>
          <a:p>
            <a:pPr marL="809625" marR="0" lvl="1" indent="-352425" algn="just" defTabSz="914400" rtl="0" eaLnBrk="1" fontAlgn="auto" latinLnBrk="0" hangingPunct="1">
              <a:lnSpc>
                <a:spcPct val="90000"/>
              </a:lnSpc>
              <a:spcBef>
                <a:spcPts val="500"/>
              </a:spcBef>
              <a:spcAft>
                <a:spcPts val="0"/>
              </a:spcAft>
              <a:buClr>
                <a:srgbClr val="5430AA"/>
              </a:buClr>
              <a:buSzTx/>
              <a:buFont typeface="Wingdings 3" panose="05040102010807070707" pitchFamily="18" charset="2"/>
              <a:buChar char=""/>
              <a:tabLst/>
              <a:defRPr/>
            </a:pPr>
            <a:r>
              <a:rPr kumimoji="0" lang="en-IN" sz="20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Frequent transmissions of small volumes of data</a:t>
            </a:r>
          </a:p>
          <a:p>
            <a:pPr marL="809625" marR="0" lvl="1" indent="-352425" algn="just" defTabSz="914400" rtl="0" eaLnBrk="1" fontAlgn="auto" latinLnBrk="0" hangingPunct="1">
              <a:lnSpc>
                <a:spcPct val="90000"/>
              </a:lnSpc>
              <a:spcBef>
                <a:spcPts val="500"/>
              </a:spcBef>
              <a:spcAft>
                <a:spcPts val="0"/>
              </a:spcAft>
              <a:buClr>
                <a:srgbClr val="5430AA"/>
              </a:buClr>
              <a:buSzTx/>
              <a:buFont typeface="Wingdings 3" panose="05040102010807070707" pitchFamily="18" charset="2"/>
              <a:buChar char=""/>
              <a:tabLst/>
              <a:defRPr/>
            </a:pPr>
            <a:r>
              <a:rPr kumimoji="0" lang="en-IN" sz="20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Infrequent transmission of larger volumes of data</a:t>
            </a:r>
          </a:p>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endParaRPr kumimoji="0" lang="en-IN" sz="2400" b="0" i="0" u="none" strike="noStrike" kern="1200" cap="none" spc="0" normalizeH="0" baseline="0" noProof="0" dirty="0">
              <a:ln>
                <a:noFill/>
              </a:ln>
              <a:solidFill>
                <a:srgbClr val="212121"/>
              </a:solidFill>
              <a:effectLst/>
              <a:uLnTx/>
              <a:uFillTx/>
              <a:latin typeface="Roboto Condensed"/>
              <a:ea typeface="+mn-ea"/>
              <a:cs typeface="+mn-cs"/>
            </a:endParaRPr>
          </a:p>
        </p:txBody>
      </p:sp>
    </p:spTree>
    <p:extLst>
      <p:ext uri="{BB962C8B-B14F-4D97-AF65-F5344CB8AC3E}">
        <p14:creationId xmlns:p14="http://schemas.microsoft.com/office/powerpoint/2010/main" val="236416462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pic>
        <p:nvPicPr>
          <p:cNvPr id="219" name="Google Shape;219;p26"/>
          <p:cNvPicPr preferRelativeResize="0"/>
          <p:nvPr/>
        </p:nvPicPr>
        <p:blipFill>
          <a:blip r:embed="rId3">
            <a:alphaModFix/>
          </a:blip>
          <a:stretch>
            <a:fillRect/>
          </a:stretch>
        </p:blipFill>
        <p:spPr>
          <a:xfrm>
            <a:off x="0" y="1"/>
            <a:ext cx="12192000" cy="6852444"/>
          </a:xfrm>
          <a:prstGeom prst="rect">
            <a:avLst/>
          </a:prstGeom>
          <a:noFill/>
          <a:ln>
            <a:noFill/>
          </a:ln>
        </p:spPr>
      </p:pic>
      <p:pic>
        <p:nvPicPr>
          <p:cNvPr id="220" name="Google Shape;220;p26"/>
          <p:cNvPicPr preferRelativeResize="0"/>
          <p:nvPr/>
        </p:nvPicPr>
        <p:blipFill>
          <a:blip r:embed="rId4">
            <a:alphaModFix/>
          </a:blip>
          <a:stretch>
            <a:fillRect/>
          </a:stretch>
        </p:blipFill>
        <p:spPr>
          <a:xfrm>
            <a:off x="6351" y="6334"/>
            <a:ext cx="12179300" cy="6845300"/>
          </a:xfrm>
          <a:prstGeom prst="rect">
            <a:avLst/>
          </a:prstGeom>
          <a:noFill/>
          <a:ln>
            <a:noFill/>
          </a:ln>
        </p:spPr>
      </p:pic>
      <p:sp>
        <p:nvSpPr>
          <p:cNvPr id="221" name="Google Shape;221;p26"/>
          <p:cNvSpPr txBox="1"/>
          <p:nvPr/>
        </p:nvSpPr>
        <p:spPr>
          <a:xfrm>
            <a:off x="416103" y="1173670"/>
            <a:ext cx="7112458" cy="1231066"/>
          </a:xfrm>
          <a:prstGeom prst="rect">
            <a:avLst/>
          </a:prstGeom>
          <a:noFill/>
          <a:ln>
            <a:noFill/>
          </a:ln>
        </p:spPr>
        <p:txBody>
          <a:bodyPr spcFirstLastPara="1" wrap="square" lIns="121900" tIns="121900" rIns="121900" bIns="121900" anchor="t" anchorCtr="0">
            <a:spAutoFit/>
          </a:bodyPr>
          <a:lstStyle/>
          <a:p>
            <a:pPr lvl="0"/>
            <a:r>
              <a:rPr lang="en-IN" sz="6400" b="1" dirty="0">
                <a:solidFill>
                  <a:schemeClr val="dk2"/>
                </a:solidFill>
                <a:latin typeface="Proxima Nova"/>
                <a:ea typeface="Proxima Nova"/>
                <a:cs typeface="Proxima Nova"/>
                <a:sym typeface="Proxima Nova"/>
              </a:rPr>
              <a:t>GPRS Architecture</a:t>
            </a:r>
          </a:p>
        </p:txBody>
      </p:sp>
      <p:pic>
        <p:nvPicPr>
          <p:cNvPr id="225" name="Google Shape;225;p26"/>
          <p:cNvPicPr preferRelativeResize="0"/>
          <p:nvPr/>
        </p:nvPicPr>
        <p:blipFill>
          <a:blip r:embed="rId5">
            <a:alphaModFix/>
          </a:blip>
          <a:stretch>
            <a:fillRect/>
          </a:stretch>
        </p:blipFill>
        <p:spPr>
          <a:xfrm>
            <a:off x="9817918" y="198118"/>
            <a:ext cx="1993900" cy="495300"/>
          </a:xfrm>
          <a:prstGeom prst="rect">
            <a:avLst/>
          </a:prstGeom>
          <a:noFill/>
          <a:ln>
            <a:noFill/>
          </a:ln>
        </p:spPr>
      </p:pic>
    </p:spTree>
    <p:extLst>
      <p:ext uri="{BB962C8B-B14F-4D97-AF65-F5344CB8AC3E}">
        <p14:creationId xmlns:p14="http://schemas.microsoft.com/office/powerpoint/2010/main" val="380553446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7" name="Google Shape;67;p15"/>
          <p:cNvPicPr preferRelativeResize="0"/>
          <p:nvPr/>
        </p:nvPicPr>
        <p:blipFill>
          <a:blip r:embed="rId4">
            <a:alphaModFix/>
          </a:blip>
          <a:stretch>
            <a:fillRect/>
          </a:stretch>
        </p:blipFill>
        <p:spPr>
          <a:xfrm>
            <a:off x="-9891" y="0"/>
            <a:ext cx="12201891" cy="6858000"/>
          </a:xfrm>
          <a:prstGeom prst="rect">
            <a:avLst/>
          </a:prstGeom>
          <a:noFill/>
          <a:ln>
            <a:noFill/>
          </a:ln>
        </p:spPr>
      </p:pic>
      <p:pic>
        <p:nvPicPr>
          <p:cNvPr id="68" name="Google Shape;68;p15"/>
          <p:cNvPicPr preferRelativeResize="0"/>
          <p:nvPr/>
        </p:nvPicPr>
        <p:blipFill>
          <a:blip r:embed="rId5">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r>
              <a:rPr lang="en-US" sz="3067" dirty="0">
                <a:solidFill>
                  <a:srgbClr val="00A4B6"/>
                </a:solidFill>
                <a:latin typeface="Cambria" panose="02040503050406030204" pitchFamily="18" charset="0"/>
                <a:ea typeface="Cambria" panose="02040503050406030204" pitchFamily="18" charset="0"/>
                <a:cs typeface="Proxima Nova"/>
                <a:sym typeface="Proxima Nova"/>
              </a:rPr>
              <a:t>GPRS Network Architecture</a:t>
            </a:r>
          </a:p>
        </p:txBody>
      </p:sp>
      <p:sp>
        <p:nvSpPr>
          <p:cNvPr id="9" name="Content Placeholder 2">
            <a:extLst>
              <a:ext uri="{FF2B5EF4-FFF2-40B4-BE49-F238E27FC236}">
                <a16:creationId xmlns:a16="http://schemas.microsoft.com/office/drawing/2014/main" id="{69D61954-40C7-6CB6-E94F-C7EC0E84D763}"/>
              </a:ext>
            </a:extLst>
          </p:cNvPr>
          <p:cNvSpPr txBox="1">
            <a:spLocks/>
          </p:cNvSpPr>
          <p:nvPr/>
        </p:nvSpPr>
        <p:spPr>
          <a:xfrm>
            <a:off x="131180" y="995524"/>
            <a:ext cx="11929641" cy="5590565"/>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rgbClr val="5430AA"/>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5430AA"/>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5430AA"/>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5430AA"/>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5430AA"/>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r>
              <a:rPr kumimoji="0" lang="en-US" altLang="en-US"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GPRS uses the GSM architecture for </a:t>
            </a:r>
            <a:r>
              <a:rPr kumimoji="0" lang="en-US" altLang="en-US" sz="24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voice.</a:t>
            </a:r>
          </a:p>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r>
              <a:rPr kumimoji="0" lang="en-US" altLang="en-US"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To offer packet data services through GPRS, a new class of network nodes called </a:t>
            </a:r>
            <a:r>
              <a:rPr kumimoji="0" lang="en-US" altLang="en-US" sz="24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GPRS support nodes (GSN). </a:t>
            </a:r>
          </a:p>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r>
              <a:rPr kumimoji="0" lang="en-US" altLang="en-US"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GSNs are responsible for the </a:t>
            </a:r>
            <a:r>
              <a:rPr kumimoji="0" lang="en-US" altLang="en-US" sz="24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delivery and routing of data packets </a:t>
            </a:r>
            <a:r>
              <a:rPr kumimoji="0" lang="en-US" altLang="en-US"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between the mobile stations and the external packet data networks (</a:t>
            </a:r>
            <a:r>
              <a:rPr kumimoji="0" lang="en-US" altLang="en-US" sz="2400" b="0" i="0" u="none" strike="noStrike" kern="1200" cap="none" spc="0" normalizeH="0" baseline="0" noProof="0" dirty="0">
                <a:ln>
                  <a:noFill/>
                </a:ln>
                <a:solidFill>
                  <a:srgbClr val="5430AA"/>
                </a:solidFill>
                <a:effectLst/>
                <a:uLnTx/>
                <a:uFillTx/>
                <a:latin typeface="Cambria" panose="02040503050406030204" pitchFamily="18" charset="0"/>
                <a:ea typeface="Cambria" panose="02040503050406030204" pitchFamily="18" charset="0"/>
              </a:rPr>
              <a:t>PDN</a:t>
            </a:r>
            <a:r>
              <a:rPr kumimoji="0" lang="en-US" altLang="en-US" sz="2400" b="0" i="0" u="none" strike="noStrike" kern="1200" cap="none" spc="0" normalizeH="0" baseline="0" noProof="0" dirty="0">
                <a:ln>
                  <a:noFill/>
                </a:ln>
                <a:solidFill>
                  <a:srgbClr val="212121"/>
                </a:solidFill>
                <a:effectLst/>
                <a:uLnTx/>
                <a:uFillTx/>
                <a:latin typeface="Cambria" panose="02040503050406030204" pitchFamily="18" charset="0"/>
                <a:ea typeface="Cambria" panose="02040503050406030204" pitchFamily="18" charset="0"/>
              </a:rPr>
              <a:t>).</a:t>
            </a:r>
          </a:p>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endParaRPr kumimoji="0" lang="en-IN" sz="2400" b="0" i="0" u="none" strike="noStrike" kern="1200" cap="none" spc="0" normalizeH="0" baseline="0" noProof="0" dirty="0">
              <a:ln>
                <a:noFill/>
              </a:ln>
              <a:solidFill>
                <a:srgbClr val="212121"/>
              </a:solidFill>
              <a:effectLst/>
              <a:uLnTx/>
              <a:uFillTx/>
              <a:latin typeface="Roboto Condensed"/>
              <a:ea typeface="+mn-ea"/>
              <a:cs typeface="+mn-cs"/>
            </a:endParaRPr>
          </a:p>
        </p:txBody>
      </p:sp>
      <p:sp>
        <p:nvSpPr>
          <p:cNvPr id="10" name="Freeform 3">
            <a:extLst>
              <a:ext uri="{FF2B5EF4-FFF2-40B4-BE49-F238E27FC236}">
                <a16:creationId xmlns:a16="http://schemas.microsoft.com/office/drawing/2014/main" id="{570AB22C-4E3C-509C-52C1-60ADA36053FF}"/>
              </a:ext>
            </a:extLst>
          </p:cNvPr>
          <p:cNvSpPr/>
          <p:nvPr/>
        </p:nvSpPr>
        <p:spPr>
          <a:xfrm>
            <a:off x="5743074" y="4592368"/>
            <a:ext cx="1091972" cy="379031"/>
          </a:xfrm>
          <a:custGeom>
            <a:avLst/>
            <a:gdLst/>
            <a:ahLst/>
            <a:cxnLst/>
            <a:rect l="0" t="0" r="0" b="0"/>
            <a:pathLst>
              <a:path>
                <a:moveTo>
                  <a:pt x="0" y="0"/>
                </a:moveTo>
                <a:lnTo>
                  <a:pt x="0" y="189515"/>
                </a:lnTo>
                <a:lnTo>
                  <a:pt x="1091972" y="189515"/>
                </a:lnTo>
                <a:lnTo>
                  <a:pt x="1091972" y="379031"/>
                </a:lnTo>
              </a:path>
            </a:pathLst>
          </a:custGeom>
          <a:noFill/>
          <a:ln w="12700" cap="flat" cmpd="sng" algn="ctr">
            <a:solidFill>
              <a:srgbClr val="909090">
                <a:shade val="60000"/>
                <a:hueOff val="0"/>
                <a:satOff val="0"/>
                <a:lumOff val="0"/>
                <a:alphaOff val="0"/>
              </a:srgbClr>
            </a:solidFill>
            <a:prstDash val="solid"/>
            <a:miter lim="800000"/>
          </a:ln>
          <a:effectLst/>
        </p:spPr>
        <p:txBody>
          <a:bodyPr/>
          <a:lstStyle/>
          <a:p>
            <a:endParaRPr lang="en-IN"/>
          </a:p>
        </p:txBody>
      </p:sp>
      <p:sp>
        <p:nvSpPr>
          <p:cNvPr id="11" name="Freeform 4">
            <a:extLst>
              <a:ext uri="{FF2B5EF4-FFF2-40B4-BE49-F238E27FC236}">
                <a16:creationId xmlns:a16="http://schemas.microsoft.com/office/drawing/2014/main" id="{96C9DB7C-17CF-410E-11BC-E49A8CD1A4A4}"/>
              </a:ext>
            </a:extLst>
          </p:cNvPr>
          <p:cNvSpPr/>
          <p:nvPr/>
        </p:nvSpPr>
        <p:spPr>
          <a:xfrm>
            <a:off x="4651101" y="4592368"/>
            <a:ext cx="1091972" cy="379031"/>
          </a:xfrm>
          <a:custGeom>
            <a:avLst/>
            <a:gdLst/>
            <a:ahLst/>
            <a:cxnLst/>
            <a:rect l="0" t="0" r="0" b="0"/>
            <a:pathLst>
              <a:path>
                <a:moveTo>
                  <a:pt x="1091972" y="0"/>
                </a:moveTo>
                <a:lnTo>
                  <a:pt x="1091972" y="189515"/>
                </a:lnTo>
                <a:lnTo>
                  <a:pt x="0" y="189515"/>
                </a:lnTo>
                <a:lnTo>
                  <a:pt x="0" y="379031"/>
                </a:lnTo>
              </a:path>
            </a:pathLst>
          </a:custGeom>
          <a:noFill/>
          <a:ln w="12700" cap="flat" cmpd="sng" algn="ctr">
            <a:solidFill>
              <a:srgbClr val="909090">
                <a:shade val="60000"/>
                <a:hueOff val="0"/>
                <a:satOff val="0"/>
                <a:lumOff val="0"/>
                <a:alphaOff val="0"/>
              </a:srgbClr>
            </a:solidFill>
            <a:prstDash val="solid"/>
            <a:miter lim="800000"/>
          </a:ln>
          <a:effectLst/>
        </p:spPr>
        <p:txBody>
          <a:bodyPr/>
          <a:lstStyle/>
          <a:p>
            <a:endParaRPr lang="en-IN"/>
          </a:p>
        </p:txBody>
      </p:sp>
      <p:sp>
        <p:nvSpPr>
          <p:cNvPr id="12" name="Freeform 5">
            <a:extLst>
              <a:ext uri="{FF2B5EF4-FFF2-40B4-BE49-F238E27FC236}">
                <a16:creationId xmlns:a16="http://schemas.microsoft.com/office/drawing/2014/main" id="{8F6A118E-067F-F78C-5F5B-0B6F87BC76D6}"/>
              </a:ext>
            </a:extLst>
          </p:cNvPr>
          <p:cNvSpPr/>
          <p:nvPr/>
        </p:nvSpPr>
        <p:spPr>
          <a:xfrm>
            <a:off x="4840617" y="3689911"/>
            <a:ext cx="1804913" cy="902456"/>
          </a:xfrm>
          <a:custGeom>
            <a:avLst/>
            <a:gdLst>
              <a:gd name="connsiteX0" fmla="*/ 0 w 1804913"/>
              <a:gd name="connsiteY0" fmla="*/ 0 h 902456"/>
              <a:gd name="connsiteX1" fmla="*/ 1804913 w 1804913"/>
              <a:gd name="connsiteY1" fmla="*/ 0 h 902456"/>
              <a:gd name="connsiteX2" fmla="*/ 1804913 w 1804913"/>
              <a:gd name="connsiteY2" fmla="*/ 902456 h 902456"/>
              <a:gd name="connsiteX3" fmla="*/ 0 w 1804913"/>
              <a:gd name="connsiteY3" fmla="*/ 902456 h 902456"/>
              <a:gd name="connsiteX4" fmla="*/ 0 w 1804913"/>
              <a:gd name="connsiteY4" fmla="*/ 0 h 9024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4913" h="902456">
                <a:moveTo>
                  <a:pt x="0" y="0"/>
                </a:moveTo>
                <a:lnTo>
                  <a:pt x="1804913" y="0"/>
                </a:lnTo>
                <a:lnTo>
                  <a:pt x="1804913" y="902456"/>
                </a:lnTo>
                <a:lnTo>
                  <a:pt x="0" y="902456"/>
                </a:lnTo>
                <a:lnTo>
                  <a:pt x="0" y="0"/>
                </a:lnTo>
                <a:close/>
              </a:path>
            </a:pathLst>
          </a:custGeom>
          <a:solidFill>
            <a:sysClr val="window" lastClr="FFFFFF">
              <a:hueOff val="0"/>
              <a:satOff val="0"/>
              <a:lumOff val="0"/>
              <a:alphaOff val="0"/>
            </a:sysClr>
          </a:solidFill>
          <a:ln w="12700" cap="flat" cmpd="sng" algn="ctr">
            <a:solidFill>
              <a:srgbClr val="909090">
                <a:shade val="80000"/>
                <a:hueOff val="0"/>
                <a:satOff val="0"/>
                <a:lumOff val="0"/>
                <a:alphaOff val="0"/>
              </a:srgbClr>
            </a:solidFill>
            <a:prstDash val="solid"/>
            <a:miter lim="800000"/>
          </a:ln>
          <a:effectLst/>
        </p:spPr>
        <p:txBody>
          <a:bodyPr spcFirstLastPara="0" vert="horz" wrap="square" lIns="12700" tIns="12700" rIns="12700" bIns="12700" numCol="1" spcCol="1270" anchor="ctr" anchorCtr="0">
            <a:noAutofit/>
          </a:bodyPr>
          <a:lstStyle/>
          <a:p>
            <a:pPr marL="0" marR="0" lvl="0" indent="0" algn="ctr" defTabSz="889000" eaLnBrk="1" fontAlgn="auto" latinLnBrk="0" hangingPunct="1">
              <a:lnSpc>
                <a:spcPct val="90000"/>
              </a:lnSpc>
              <a:spcBef>
                <a:spcPct val="0"/>
              </a:spcBef>
              <a:spcAft>
                <a:spcPct val="35000"/>
              </a:spcAft>
              <a:buClrTx/>
              <a:buSzTx/>
              <a:buFontTx/>
              <a:buNone/>
              <a:tabLst/>
              <a:defRPr/>
            </a:pPr>
            <a:r>
              <a:rPr kumimoji="0" lang="en-US" sz="2000" b="1" i="0" u="none" strike="noStrike" kern="1200" cap="none" spc="0" normalizeH="0" baseline="0" noProof="0" dirty="0">
                <a:ln>
                  <a:noFill/>
                </a:ln>
                <a:solidFill>
                  <a:srgbClr val="212121">
                    <a:hueOff val="0"/>
                    <a:satOff val="0"/>
                    <a:lumOff val="0"/>
                    <a:alphaOff val="0"/>
                  </a:srgbClr>
                </a:solidFill>
                <a:effectLst/>
                <a:uLnTx/>
                <a:uFillTx/>
                <a:latin typeface="Roboto Condensed"/>
                <a:ea typeface="+mn-ea"/>
                <a:cs typeface="+mn-cs"/>
              </a:rPr>
              <a:t>GPRS Support Node </a:t>
            </a:r>
          </a:p>
        </p:txBody>
      </p:sp>
      <p:sp>
        <p:nvSpPr>
          <p:cNvPr id="13" name="Freeform 6">
            <a:extLst>
              <a:ext uri="{FF2B5EF4-FFF2-40B4-BE49-F238E27FC236}">
                <a16:creationId xmlns:a16="http://schemas.microsoft.com/office/drawing/2014/main" id="{31C353A7-F2A6-038B-3455-EFE7D363C6E2}"/>
              </a:ext>
            </a:extLst>
          </p:cNvPr>
          <p:cNvSpPr/>
          <p:nvPr/>
        </p:nvSpPr>
        <p:spPr>
          <a:xfrm>
            <a:off x="3748645" y="4971399"/>
            <a:ext cx="1804913" cy="902456"/>
          </a:xfrm>
          <a:custGeom>
            <a:avLst/>
            <a:gdLst>
              <a:gd name="connsiteX0" fmla="*/ 0 w 1804913"/>
              <a:gd name="connsiteY0" fmla="*/ 0 h 902456"/>
              <a:gd name="connsiteX1" fmla="*/ 1804913 w 1804913"/>
              <a:gd name="connsiteY1" fmla="*/ 0 h 902456"/>
              <a:gd name="connsiteX2" fmla="*/ 1804913 w 1804913"/>
              <a:gd name="connsiteY2" fmla="*/ 902456 h 902456"/>
              <a:gd name="connsiteX3" fmla="*/ 0 w 1804913"/>
              <a:gd name="connsiteY3" fmla="*/ 902456 h 902456"/>
              <a:gd name="connsiteX4" fmla="*/ 0 w 1804913"/>
              <a:gd name="connsiteY4" fmla="*/ 0 h 9024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4913" h="902456">
                <a:moveTo>
                  <a:pt x="0" y="0"/>
                </a:moveTo>
                <a:lnTo>
                  <a:pt x="1804913" y="0"/>
                </a:lnTo>
                <a:lnTo>
                  <a:pt x="1804913" y="902456"/>
                </a:lnTo>
                <a:lnTo>
                  <a:pt x="0" y="902456"/>
                </a:lnTo>
                <a:lnTo>
                  <a:pt x="0" y="0"/>
                </a:lnTo>
                <a:close/>
              </a:path>
            </a:pathLst>
          </a:custGeom>
          <a:solidFill>
            <a:sysClr val="window" lastClr="FFFFFF">
              <a:hueOff val="0"/>
              <a:satOff val="0"/>
              <a:lumOff val="0"/>
              <a:alphaOff val="0"/>
            </a:sysClr>
          </a:solidFill>
          <a:ln w="12700" cap="flat" cmpd="sng" algn="ctr">
            <a:solidFill>
              <a:srgbClr val="909090">
                <a:shade val="80000"/>
                <a:hueOff val="0"/>
                <a:satOff val="0"/>
                <a:lumOff val="0"/>
                <a:alphaOff val="0"/>
              </a:srgbClr>
            </a:solidFill>
            <a:prstDash val="solid"/>
            <a:miter lim="800000"/>
          </a:ln>
          <a:effectLst/>
        </p:spPr>
        <p:txBody>
          <a:bodyPr spcFirstLastPara="0" vert="horz" wrap="square" lIns="12700" tIns="12700" rIns="12700" bIns="12700" numCol="1" spcCol="1270" anchor="ctr" anchorCtr="0">
            <a:noAutofit/>
          </a:bodyPr>
          <a:lstStyle/>
          <a:p>
            <a:pPr marL="0" marR="0" lvl="0" indent="0" algn="ctr" defTabSz="889000" eaLnBrk="1" fontAlgn="auto" latinLnBrk="0" hangingPunct="1">
              <a:lnSpc>
                <a:spcPct val="90000"/>
              </a:lnSpc>
              <a:spcBef>
                <a:spcPct val="0"/>
              </a:spcBef>
              <a:spcAft>
                <a:spcPct val="35000"/>
              </a:spcAft>
              <a:buClrTx/>
              <a:buSzTx/>
              <a:buFont typeface="+mj-lt"/>
              <a:buNone/>
              <a:tabLst/>
              <a:defRPr/>
            </a:pPr>
            <a:r>
              <a:rPr kumimoji="0" lang="en-US" altLang="en-US" sz="2000" b="1" i="0" u="none" strike="noStrike" kern="1200" cap="none" spc="0" normalizeH="0" baseline="0" noProof="0" dirty="0">
                <a:ln>
                  <a:noFill/>
                </a:ln>
                <a:solidFill>
                  <a:srgbClr val="212121">
                    <a:hueOff val="0"/>
                    <a:satOff val="0"/>
                    <a:lumOff val="0"/>
                    <a:alphaOff val="0"/>
                  </a:srgbClr>
                </a:solidFill>
                <a:effectLst/>
                <a:uLnTx/>
                <a:uFillTx/>
                <a:latin typeface="Roboto Condensed"/>
                <a:ea typeface="+mn-ea"/>
                <a:cs typeface="+mn-cs"/>
              </a:rPr>
              <a:t>Serving GSN  SGSN</a:t>
            </a:r>
            <a:endParaRPr kumimoji="0" lang="en-US" sz="2000" b="1" i="0" u="none" strike="noStrike" kern="1200" cap="none" spc="0" normalizeH="0" baseline="0" noProof="0" dirty="0">
              <a:ln>
                <a:noFill/>
              </a:ln>
              <a:solidFill>
                <a:srgbClr val="212121">
                  <a:hueOff val="0"/>
                  <a:satOff val="0"/>
                  <a:lumOff val="0"/>
                  <a:alphaOff val="0"/>
                </a:srgbClr>
              </a:solidFill>
              <a:effectLst/>
              <a:uLnTx/>
              <a:uFillTx/>
              <a:latin typeface="Roboto Condensed"/>
              <a:ea typeface="+mn-ea"/>
              <a:cs typeface="+mn-cs"/>
            </a:endParaRPr>
          </a:p>
        </p:txBody>
      </p:sp>
      <p:sp>
        <p:nvSpPr>
          <p:cNvPr id="14" name="Freeform 7">
            <a:extLst>
              <a:ext uri="{FF2B5EF4-FFF2-40B4-BE49-F238E27FC236}">
                <a16:creationId xmlns:a16="http://schemas.microsoft.com/office/drawing/2014/main" id="{C2EE91C4-B3F3-1317-ADE8-322AC853DFE3}"/>
              </a:ext>
            </a:extLst>
          </p:cNvPr>
          <p:cNvSpPr/>
          <p:nvPr/>
        </p:nvSpPr>
        <p:spPr>
          <a:xfrm>
            <a:off x="5932589" y="4971399"/>
            <a:ext cx="1804913" cy="902456"/>
          </a:xfrm>
          <a:custGeom>
            <a:avLst/>
            <a:gdLst>
              <a:gd name="connsiteX0" fmla="*/ 0 w 1804913"/>
              <a:gd name="connsiteY0" fmla="*/ 0 h 902456"/>
              <a:gd name="connsiteX1" fmla="*/ 1804913 w 1804913"/>
              <a:gd name="connsiteY1" fmla="*/ 0 h 902456"/>
              <a:gd name="connsiteX2" fmla="*/ 1804913 w 1804913"/>
              <a:gd name="connsiteY2" fmla="*/ 902456 h 902456"/>
              <a:gd name="connsiteX3" fmla="*/ 0 w 1804913"/>
              <a:gd name="connsiteY3" fmla="*/ 902456 h 902456"/>
              <a:gd name="connsiteX4" fmla="*/ 0 w 1804913"/>
              <a:gd name="connsiteY4" fmla="*/ 0 h 9024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4913" h="902456">
                <a:moveTo>
                  <a:pt x="0" y="0"/>
                </a:moveTo>
                <a:lnTo>
                  <a:pt x="1804913" y="0"/>
                </a:lnTo>
                <a:lnTo>
                  <a:pt x="1804913" y="902456"/>
                </a:lnTo>
                <a:lnTo>
                  <a:pt x="0" y="902456"/>
                </a:lnTo>
                <a:lnTo>
                  <a:pt x="0" y="0"/>
                </a:lnTo>
                <a:close/>
              </a:path>
            </a:pathLst>
          </a:custGeom>
          <a:solidFill>
            <a:sysClr val="window" lastClr="FFFFFF">
              <a:hueOff val="0"/>
              <a:satOff val="0"/>
              <a:lumOff val="0"/>
              <a:alphaOff val="0"/>
            </a:sysClr>
          </a:solidFill>
          <a:ln w="12700" cap="flat" cmpd="sng" algn="ctr">
            <a:solidFill>
              <a:srgbClr val="909090">
                <a:shade val="80000"/>
                <a:hueOff val="0"/>
                <a:satOff val="0"/>
                <a:lumOff val="0"/>
                <a:alphaOff val="0"/>
              </a:srgbClr>
            </a:solidFill>
            <a:prstDash val="solid"/>
            <a:miter lim="800000"/>
          </a:ln>
          <a:effectLst/>
        </p:spPr>
        <p:txBody>
          <a:bodyPr spcFirstLastPara="0" vert="horz" wrap="square" lIns="12700" tIns="12700" rIns="12700" bIns="12700" numCol="1" spcCol="1270" anchor="ctr" anchorCtr="0">
            <a:noAutofit/>
          </a:bodyPr>
          <a:lstStyle/>
          <a:p>
            <a:pPr marL="0" marR="0" lvl="0" indent="0" algn="ctr" defTabSz="889000" eaLnBrk="1" fontAlgn="auto" latinLnBrk="0" hangingPunct="1">
              <a:lnSpc>
                <a:spcPct val="90000"/>
              </a:lnSpc>
              <a:spcBef>
                <a:spcPct val="0"/>
              </a:spcBef>
              <a:spcAft>
                <a:spcPct val="35000"/>
              </a:spcAft>
              <a:buClrTx/>
              <a:buSzTx/>
              <a:buFont typeface="+mj-lt"/>
              <a:buNone/>
              <a:tabLst/>
              <a:defRPr/>
            </a:pPr>
            <a:r>
              <a:rPr kumimoji="0" lang="en-US" altLang="en-US" sz="2000" b="1" i="0" u="none" strike="noStrike" kern="1200" cap="none" spc="0" normalizeH="0" baseline="0" noProof="0" dirty="0">
                <a:ln>
                  <a:noFill/>
                </a:ln>
                <a:solidFill>
                  <a:srgbClr val="212121">
                    <a:hueOff val="0"/>
                    <a:satOff val="0"/>
                    <a:lumOff val="0"/>
                    <a:alphaOff val="0"/>
                  </a:srgbClr>
                </a:solidFill>
                <a:effectLst/>
                <a:uLnTx/>
                <a:uFillTx/>
                <a:latin typeface="Roboto Condensed"/>
                <a:ea typeface="+mn-ea"/>
                <a:cs typeface="+mn-cs"/>
              </a:rPr>
              <a:t>Gateway GSN  GGSN</a:t>
            </a:r>
            <a:endParaRPr kumimoji="0" lang="en-US" sz="2000" b="1" i="0" u="none" strike="noStrike" kern="1200" cap="none" spc="0" normalizeH="0" baseline="0" noProof="0" dirty="0">
              <a:ln>
                <a:noFill/>
              </a:ln>
              <a:solidFill>
                <a:srgbClr val="212121">
                  <a:hueOff val="0"/>
                  <a:satOff val="0"/>
                  <a:lumOff val="0"/>
                  <a:alphaOff val="0"/>
                </a:srgbClr>
              </a:solidFill>
              <a:effectLst/>
              <a:uLnTx/>
              <a:uFillTx/>
              <a:latin typeface="Roboto Condensed"/>
              <a:ea typeface="+mn-ea"/>
              <a:cs typeface="+mn-cs"/>
            </a:endParaRPr>
          </a:p>
        </p:txBody>
      </p:sp>
    </p:spTree>
    <p:extLst>
      <p:ext uri="{BB962C8B-B14F-4D97-AF65-F5344CB8AC3E}">
        <p14:creationId xmlns:p14="http://schemas.microsoft.com/office/powerpoint/2010/main" val="74152463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394466"/>
          </a:xfrm>
          <a:prstGeom prst="rect">
            <a:avLst/>
          </a:prstGeom>
          <a:noFill/>
          <a:ln>
            <a:noFill/>
          </a:ln>
        </p:spPr>
      </p:pic>
      <p:pic>
        <p:nvPicPr>
          <p:cNvPr id="68" name="Google Shape;68;p15"/>
          <p:cNvPicPr preferRelativeResize="0"/>
          <p:nvPr/>
        </p:nvPicPr>
        <p:blipFill>
          <a:blip r:embed="rId4">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r>
              <a:rPr lang="en-US" sz="3067" dirty="0">
                <a:solidFill>
                  <a:srgbClr val="00A4B6"/>
                </a:solidFill>
                <a:latin typeface="Cambria" panose="02040503050406030204" pitchFamily="18" charset="0"/>
                <a:ea typeface="Cambria" panose="02040503050406030204" pitchFamily="18" charset="0"/>
                <a:cs typeface="Proxima Nova"/>
                <a:sym typeface="Proxima Nova"/>
              </a:rPr>
              <a:t>GPRS Network Architecture</a:t>
            </a:r>
          </a:p>
        </p:txBody>
      </p:sp>
      <p:sp>
        <p:nvSpPr>
          <p:cNvPr id="9" name="Content Placeholder 2">
            <a:extLst>
              <a:ext uri="{FF2B5EF4-FFF2-40B4-BE49-F238E27FC236}">
                <a16:creationId xmlns:a16="http://schemas.microsoft.com/office/drawing/2014/main" id="{69D61954-40C7-6CB6-E94F-C7EC0E84D763}"/>
              </a:ext>
            </a:extLst>
          </p:cNvPr>
          <p:cNvSpPr txBox="1">
            <a:spLocks/>
          </p:cNvSpPr>
          <p:nvPr/>
        </p:nvSpPr>
        <p:spPr>
          <a:xfrm>
            <a:off x="131180" y="995524"/>
            <a:ext cx="11929641" cy="5590565"/>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rgbClr val="5430AA"/>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5430AA"/>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5430AA"/>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5430AA"/>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5430AA"/>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endParaRPr kumimoji="0" lang="en-IN" sz="2400" b="0" i="0" u="none" strike="noStrike" kern="1200" cap="none" spc="0" normalizeH="0" baseline="0" noProof="0" dirty="0">
              <a:ln>
                <a:noFill/>
              </a:ln>
              <a:solidFill>
                <a:srgbClr val="212121"/>
              </a:solidFill>
              <a:effectLst/>
              <a:uLnTx/>
              <a:uFillTx/>
              <a:latin typeface="Roboto Condensed"/>
              <a:ea typeface="+mn-ea"/>
              <a:cs typeface="+mn-cs"/>
            </a:endParaRPr>
          </a:p>
        </p:txBody>
      </p:sp>
      <p:sp>
        <p:nvSpPr>
          <p:cNvPr id="15" name="Rectangle 14"/>
          <p:cNvSpPr/>
          <p:nvPr/>
        </p:nvSpPr>
        <p:spPr>
          <a:xfrm>
            <a:off x="497541" y="1358152"/>
            <a:ext cx="10515600" cy="2246769"/>
          </a:xfrm>
          <a:prstGeom prst="rect">
            <a:avLst/>
          </a:prstGeom>
        </p:spPr>
        <p:txBody>
          <a:bodyPr wrap="square">
            <a:spAutoFit/>
          </a:bodyPr>
          <a:lstStyle/>
          <a:p>
            <a:pPr algn="just"/>
            <a:r>
              <a:rPr lang="en-US" sz="2000" dirty="0">
                <a:latin typeface="+mn-lt"/>
              </a:rPr>
              <a:t>GPRS architecture works on the same procedure like GSM network, but, has additional entities that allow packet data transmission. </a:t>
            </a:r>
          </a:p>
          <a:p>
            <a:pPr algn="just"/>
            <a:endParaRPr lang="en-US" sz="2000" dirty="0">
              <a:latin typeface="+mn-lt"/>
            </a:endParaRPr>
          </a:p>
          <a:p>
            <a:pPr algn="just"/>
            <a:r>
              <a:rPr lang="en-US" sz="2000" dirty="0">
                <a:latin typeface="+mn-lt"/>
              </a:rPr>
              <a:t>This data network overlaps a second-generation GSM network providing packet data transport at the rates from 9.6 to 171 kbps. Along with the packet data transport the GSM network accommodates multiple users to share the same air interface resources concurrently</a:t>
            </a:r>
            <a:r>
              <a:rPr lang="en-US" dirty="0"/>
              <a:t>.</a:t>
            </a:r>
          </a:p>
        </p:txBody>
      </p:sp>
      <p:pic>
        <p:nvPicPr>
          <p:cNvPr id="2050" name="Picture 2" descr="GPRS Architecture"/>
          <p:cNvPicPr>
            <a:picLocks noChangeAspect="1" noChangeArrowheads="1"/>
          </p:cNvPicPr>
          <p:nvPr/>
        </p:nvPicPr>
        <p:blipFill>
          <a:blip r:embed="rId5"/>
          <a:srcRect/>
          <a:stretch>
            <a:fillRect/>
          </a:stretch>
        </p:blipFill>
        <p:spPr bwMode="auto">
          <a:xfrm>
            <a:off x="3194610" y="3362036"/>
            <a:ext cx="5441389" cy="3495963"/>
          </a:xfrm>
          <a:prstGeom prst="rect">
            <a:avLst/>
          </a:prstGeom>
          <a:noFill/>
        </p:spPr>
      </p:pic>
    </p:spTree>
    <p:extLst>
      <p:ext uri="{BB962C8B-B14F-4D97-AF65-F5344CB8AC3E}">
        <p14:creationId xmlns:p14="http://schemas.microsoft.com/office/powerpoint/2010/main" val="74152463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8" name="Google Shape;68;p15"/>
          <p:cNvPicPr preferRelativeResize="0"/>
          <p:nvPr/>
        </p:nvPicPr>
        <p:blipFill>
          <a:blip r:embed="rId4">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r>
              <a:rPr lang="en-US" sz="3067" dirty="0">
                <a:solidFill>
                  <a:srgbClr val="00A4B6"/>
                </a:solidFill>
                <a:latin typeface="Cambria" panose="02040503050406030204" pitchFamily="18" charset="0"/>
                <a:ea typeface="Cambria" panose="02040503050406030204" pitchFamily="18" charset="0"/>
                <a:cs typeface="Proxima Nova"/>
                <a:sym typeface="Proxima Nova"/>
              </a:rPr>
              <a:t>GPRS Network Architecture</a:t>
            </a:r>
          </a:p>
        </p:txBody>
      </p:sp>
      <p:sp>
        <p:nvSpPr>
          <p:cNvPr id="9" name="Content Placeholder 2">
            <a:extLst>
              <a:ext uri="{FF2B5EF4-FFF2-40B4-BE49-F238E27FC236}">
                <a16:creationId xmlns:a16="http://schemas.microsoft.com/office/drawing/2014/main" id="{69D61954-40C7-6CB6-E94F-C7EC0E84D763}"/>
              </a:ext>
            </a:extLst>
          </p:cNvPr>
          <p:cNvSpPr txBox="1">
            <a:spLocks/>
          </p:cNvSpPr>
          <p:nvPr/>
        </p:nvSpPr>
        <p:spPr>
          <a:xfrm>
            <a:off x="131180" y="995524"/>
            <a:ext cx="11929641" cy="5590565"/>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rgbClr val="5430AA"/>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5430AA"/>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5430AA"/>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5430AA"/>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5430AA"/>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endParaRPr kumimoji="0" lang="en-IN" sz="2400" b="0" i="0" u="none" strike="noStrike" kern="1200" cap="none" spc="0" normalizeH="0" baseline="0" noProof="0" dirty="0">
              <a:ln>
                <a:noFill/>
              </a:ln>
              <a:solidFill>
                <a:srgbClr val="212121"/>
              </a:solidFill>
              <a:effectLst/>
              <a:uLnTx/>
              <a:uFillTx/>
              <a:latin typeface="Roboto Condensed"/>
              <a:ea typeface="+mn-ea"/>
              <a:cs typeface="+mn-cs"/>
            </a:endParaRPr>
          </a:p>
        </p:txBody>
      </p:sp>
      <p:sp>
        <p:nvSpPr>
          <p:cNvPr id="15" name="Rectangle 14"/>
          <p:cNvSpPr/>
          <p:nvPr/>
        </p:nvSpPr>
        <p:spPr>
          <a:xfrm>
            <a:off x="497541" y="1358152"/>
            <a:ext cx="10515600" cy="2390911"/>
          </a:xfrm>
          <a:prstGeom prst="rect">
            <a:avLst/>
          </a:prstGeom>
        </p:spPr>
        <p:txBody>
          <a:bodyPr wrap="square">
            <a:spAutoFit/>
          </a:bodyPr>
          <a:lstStyle/>
          <a:p>
            <a:r>
              <a:rPr lang="en-US" dirty="0"/>
              <a:t>GPRS attempts to reuse the existing GSM network elements as much as possible, but to effectively build a packet-based mobile cellular network, some new network elements, interfaces, and protocols for handling packet traffic are required.</a:t>
            </a:r>
          </a:p>
          <a:p>
            <a:endParaRPr lang="en-US" dirty="0"/>
          </a:p>
          <a:p>
            <a:endParaRPr lang="en-US" dirty="0"/>
          </a:p>
          <a:p>
            <a:r>
              <a:rPr lang="en-US" dirty="0"/>
              <a:t>Therefore, GPRS requires modifications to numerous GSM network elements as summarized below:</a:t>
            </a:r>
          </a:p>
          <a:p>
            <a:pPr algn="just"/>
            <a:endParaRPr lang="en-US" dirty="0"/>
          </a:p>
        </p:txBody>
      </p:sp>
    </p:spTree>
    <p:extLst>
      <p:ext uri="{BB962C8B-B14F-4D97-AF65-F5344CB8AC3E}">
        <p14:creationId xmlns:p14="http://schemas.microsoft.com/office/powerpoint/2010/main" val="74152463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8" name="Google Shape;68;p15"/>
          <p:cNvPicPr preferRelativeResize="0"/>
          <p:nvPr/>
        </p:nvPicPr>
        <p:blipFill>
          <a:blip r:embed="rId4">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r>
              <a:rPr lang="en-US" sz="3067" dirty="0">
                <a:solidFill>
                  <a:srgbClr val="00A4B6"/>
                </a:solidFill>
                <a:latin typeface="Cambria" panose="02040503050406030204" pitchFamily="18" charset="0"/>
                <a:ea typeface="Cambria" panose="02040503050406030204" pitchFamily="18" charset="0"/>
                <a:cs typeface="Proxima Nova"/>
                <a:sym typeface="Proxima Nova"/>
              </a:rPr>
              <a:t>GPRS Network Architecture</a:t>
            </a:r>
          </a:p>
        </p:txBody>
      </p:sp>
      <p:sp>
        <p:nvSpPr>
          <p:cNvPr id="9" name="Content Placeholder 2">
            <a:extLst>
              <a:ext uri="{FF2B5EF4-FFF2-40B4-BE49-F238E27FC236}">
                <a16:creationId xmlns:a16="http://schemas.microsoft.com/office/drawing/2014/main" id="{69D61954-40C7-6CB6-E94F-C7EC0E84D763}"/>
              </a:ext>
            </a:extLst>
          </p:cNvPr>
          <p:cNvSpPr txBox="1">
            <a:spLocks/>
          </p:cNvSpPr>
          <p:nvPr/>
        </p:nvSpPr>
        <p:spPr>
          <a:xfrm>
            <a:off x="131180" y="995524"/>
            <a:ext cx="11929641" cy="5590565"/>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rgbClr val="5430AA"/>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5430AA"/>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5430AA"/>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5430AA"/>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5430AA"/>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endParaRPr kumimoji="0" lang="en-IN" sz="2400" b="0" i="0" u="none" strike="noStrike" kern="1200" cap="none" spc="0" normalizeH="0" baseline="0" noProof="0" dirty="0">
              <a:ln>
                <a:noFill/>
              </a:ln>
              <a:solidFill>
                <a:srgbClr val="212121"/>
              </a:solidFill>
              <a:effectLst/>
              <a:uLnTx/>
              <a:uFillTx/>
              <a:latin typeface="Roboto Condensed"/>
              <a:ea typeface="+mn-ea"/>
              <a:cs typeface="+mn-cs"/>
            </a:endParaRPr>
          </a:p>
        </p:txBody>
      </p:sp>
      <p:sp>
        <p:nvSpPr>
          <p:cNvPr id="15" name="Rectangle 14"/>
          <p:cNvSpPr/>
          <p:nvPr/>
        </p:nvSpPr>
        <p:spPr>
          <a:xfrm>
            <a:off x="497541" y="1358152"/>
            <a:ext cx="10515600" cy="2390911"/>
          </a:xfrm>
          <a:prstGeom prst="rect">
            <a:avLst/>
          </a:prstGeom>
        </p:spPr>
        <p:txBody>
          <a:bodyPr wrap="square">
            <a:spAutoFit/>
          </a:bodyPr>
          <a:lstStyle/>
          <a:p>
            <a:r>
              <a:rPr lang="en-US" dirty="0"/>
              <a:t>GPRS attempts to reuse the existing GSM network elements as much as possible, but to effectively build a packet-based mobile cellular network, some new network elements, interfaces, and protocols for handling packet traffic are required.</a:t>
            </a:r>
          </a:p>
          <a:p>
            <a:endParaRPr lang="en-US" dirty="0"/>
          </a:p>
          <a:p>
            <a:endParaRPr lang="en-US" dirty="0"/>
          </a:p>
          <a:p>
            <a:r>
              <a:rPr lang="en-US" dirty="0"/>
              <a:t>Therefore, GPRS requires modifications to numerous GSM network elements as summarized below:</a:t>
            </a:r>
          </a:p>
          <a:p>
            <a:pPr algn="just"/>
            <a:endParaRPr lang="en-US" dirty="0"/>
          </a:p>
        </p:txBody>
      </p:sp>
    </p:spTree>
    <p:extLst>
      <p:ext uri="{BB962C8B-B14F-4D97-AF65-F5344CB8AC3E}">
        <p14:creationId xmlns:p14="http://schemas.microsoft.com/office/powerpoint/2010/main" val="74152463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385" y="6334"/>
            <a:ext cx="12179300" cy="6845300"/>
          </a:xfrm>
          <a:prstGeom prst="rect">
            <a:avLst/>
          </a:prstGeom>
          <a:noFill/>
          <a:ln>
            <a:noFill/>
          </a:ln>
        </p:spPr>
      </p:pic>
      <p:pic>
        <p:nvPicPr>
          <p:cNvPr id="68" name="Google Shape;68;p15"/>
          <p:cNvPicPr preferRelativeResize="0"/>
          <p:nvPr/>
        </p:nvPicPr>
        <p:blipFill>
          <a:blip r:embed="rId4">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r>
              <a:rPr lang="en-US" sz="3067" dirty="0">
                <a:solidFill>
                  <a:srgbClr val="00A4B6"/>
                </a:solidFill>
                <a:latin typeface="Cambria" panose="02040503050406030204" pitchFamily="18" charset="0"/>
                <a:ea typeface="Cambria" panose="02040503050406030204" pitchFamily="18" charset="0"/>
                <a:cs typeface="Proxima Nova"/>
                <a:sym typeface="Proxima Nova"/>
              </a:rPr>
              <a:t>GPRS Network Architecture</a:t>
            </a:r>
          </a:p>
        </p:txBody>
      </p:sp>
      <p:sp>
        <p:nvSpPr>
          <p:cNvPr id="9" name="Content Placeholder 2">
            <a:extLst>
              <a:ext uri="{FF2B5EF4-FFF2-40B4-BE49-F238E27FC236}">
                <a16:creationId xmlns:a16="http://schemas.microsoft.com/office/drawing/2014/main" id="{69D61954-40C7-6CB6-E94F-C7EC0E84D763}"/>
              </a:ext>
            </a:extLst>
          </p:cNvPr>
          <p:cNvSpPr txBox="1">
            <a:spLocks/>
          </p:cNvSpPr>
          <p:nvPr/>
        </p:nvSpPr>
        <p:spPr>
          <a:xfrm>
            <a:off x="131180" y="995524"/>
            <a:ext cx="11929641" cy="5590565"/>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rgbClr val="5430AA"/>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5430AA"/>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5430AA"/>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5430AA"/>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5430AA"/>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endParaRPr kumimoji="0" lang="en-IN" sz="2400" b="0" i="0" u="none" strike="noStrike" kern="1200" cap="none" spc="0" normalizeH="0" baseline="0" noProof="0" dirty="0">
              <a:ln>
                <a:noFill/>
              </a:ln>
              <a:solidFill>
                <a:srgbClr val="212121"/>
              </a:solidFill>
              <a:effectLst/>
              <a:uLnTx/>
              <a:uFillTx/>
              <a:latin typeface="Roboto Condensed"/>
              <a:ea typeface="+mn-ea"/>
              <a:cs typeface="+mn-cs"/>
            </a:endParaRPr>
          </a:p>
        </p:txBody>
      </p:sp>
      <p:graphicFrame>
        <p:nvGraphicFramePr>
          <p:cNvPr id="12" name="Table 11"/>
          <p:cNvGraphicFramePr>
            <a:graphicFrameLocks noGrp="1"/>
          </p:cNvGraphicFramePr>
          <p:nvPr/>
        </p:nvGraphicFramePr>
        <p:xfrm>
          <a:off x="1708727" y="1173018"/>
          <a:ext cx="8709891" cy="4991146"/>
        </p:xfrm>
        <a:graphic>
          <a:graphicData uri="http://schemas.openxmlformats.org/drawingml/2006/table">
            <a:tbl>
              <a:tblPr/>
              <a:tblGrid>
                <a:gridCol w="3045033">
                  <a:extLst>
                    <a:ext uri="{9D8B030D-6E8A-4147-A177-3AD203B41FA5}">
                      <a16:colId xmlns:a16="http://schemas.microsoft.com/office/drawing/2014/main" val="20000"/>
                    </a:ext>
                  </a:extLst>
                </a:gridCol>
                <a:gridCol w="5664858">
                  <a:extLst>
                    <a:ext uri="{9D8B030D-6E8A-4147-A177-3AD203B41FA5}">
                      <a16:colId xmlns:a16="http://schemas.microsoft.com/office/drawing/2014/main" val="20001"/>
                    </a:ext>
                  </a:extLst>
                </a:gridCol>
              </a:tblGrid>
              <a:tr h="346241">
                <a:tc>
                  <a:txBody>
                    <a:bodyPr/>
                    <a:lstStyle/>
                    <a:p>
                      <a:pPr algn="l" fontAlgn="t"/>
                      <a:r>
                        <a:rPr lang="en-US" sz="1600" dirty="0"/>
                        <a:t>GSM Network Element</a:t>
                      </a:r>
                    </a:p>
                  </a:txBody>
                  <a:tcPr marL="20095" marR="20095" marT="20095" marB="20095">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EEEEEE"/>
                    </a:solidFill>
                  </a:tcPr>
                </a:tc>
                <a:tc>
                  <a:txBody>
                    <a:bodyPr/>
                    <a:lstStyle/>
                    <a:p>
                      <a:pPr algn="l" fontAlgn="t"/>
                      <a:r>
                        <a:rPr lang="en-US" sz="1600"/>
                        <a:t>Modification or Upgrade Required for GPRS.</a:t>
                      </a:r>
                    </a:p>
                  </a:txBody>
                  <a:tcPr marL="20095" marR="20095" marT="20095" marB="20095">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EEEEEE"/>
                    </a:solidFill>
                  </a:tcPr>
                </a:tc>
                <a:extLst>
                  <a:ext uri="{0D108BD9-81ED-4DB2-BD59-A6C34878D82A}">
                    <a16:rowId xmlns:a16="http://schemas.microsoft.com/office/drawing/2014/main" val="10000"/>
                  </a:ext>
                </a:extLst>
              </a:tr>
              <a:tr h="758794">
                <a:tc>
                  <a:txBody>
                    <a:bodyPr/>
                    <a:lstStyle/>
                    <a:p>
                      <a:pPr fontAlgn="t"/>
                      <a:r>
                        <a:rPr lang="en-US" sz="1600"/>
                        <a:t>Mobile Station (MS)</a:t>
                      </a:r>
                    </a:p>
                  </a:txBody>
                  <a:tcPr marL="20095" marR="20095" marT="20095" marB="20095">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tcPr>
                </a:tc>
                <a:tc>
                  <a:txBody>
                    <a:bodyPr/>
                    <a:lstStyle/>
                    <a:p>
                      <a:pPr fontAlgn="t"/>
                      <a:r>
                        <a:rPr lang="en-US" sz="1600" dirty="0"/>
                        <a:t>New Mobile Station is required to access GPRS services. These new terminals will be backward compatible with GSM for voice calls.</a:t>
                      </a:r>
                    </a:p>
                  </a:txBody>
                  <a:tcPr marL="20095" marR="20095" marT="20095" marB="20095">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1"/>
                  </a:ext>
                </a:extLst>
              </a:tr>
              <a:tr h="552517">
                <a:tc>
                  <a:txBody>
                    <a:bodyPr/>
                    <a:lstStyle/>
                    <a:p>
                      <a:pPr fontAlgn="t"/>
                      <a:r>
                        <a:rPr lang="en-US" sz="1600"/>
                        <a:t>BTS</a:t>
                      </a:r>
                    </a:p>
                  </a:txBody>
                  <a:tcPr marL="20095" marR="20095" marT="20095" marB="20095">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tcPr>
                </a:tc>
                <a:tc>
                  <a:txBody>
                    <a:bodyPr/>
                    <a:lstStyle/>
                    <a:p>
                      <a:pPr fontAlgn="t"/>
                      <a:r>
                        <a:rPr lang="en-US" sz="1600" dirty="0"/>
                        <a:t>A software upgrade is required in the existing Base Transceiver Station(BTS).</a:t>
                      </a:r>
                    </a:p>
                  </a:txBody>
                  <a:tcPr marL="20095" marR="20095" marT="20095" marB="20095">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2"/>
                  </a:ext>
                </a:extLst>
              </a:tr>
              <a:tr h="1480760">
                <a:tc>
                  <a:txBody>
                    <a:bodyPr/>
                    <a:lstStyle/>
                    <a:p>
                      <a:pPr fontAlgn="t"/>
                      <a:r>
                        <a:rPr lang="en-US" sz="1600"/>
                        <a:t>BSC</a:t>
                      </a:r>
                    </a:p>
                  </a:txBody>
                  <a:tcPr marL="20095" marR="20095" marT="20095" marB="20095">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tcPr>
                </a:tc>
                <a:tc>
                  <a:txBody>
                    <a:bodyPr/>
                    <a:lstStyle/>
                    <a:p>
                      <a:pPr fontAlgn="t"/>
                      <a:r>
                        <a:rPr lang="en-US" sz="1600" dirty="0"/>
                        <a:t>The Base Station Controller (BSC) requires a software upgrade and the installation of new hardware called the packet control unit (PCU). The PCU directs the data traffic to the GPRS network and can be a separate hardware element associated with the BSC.</a:t>
                      </a:r>
                    </a:p>
                  </a:txBody>
                  <a:tcPr marL="20095" marR="20095" marT="20095" marB="20095">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3"/>
                  </a:ext>
                </a:extLst>
              </a:tr>
              <a:tr h="1068208">
                <a:tc>
                  <a:txBody>
                    <a:bodyPr/>
                    <a:lstStyle/>
                    <a:p>
                      <a:pPr fontAlgn="t"/>
                      <a:r>
                        <a:rPr lang="en-US" sz="1600"/>
                        <a:t>GPRS Support Nodes (GSNs)</a:t>
                      </a:r>
                    </a:p>
                  </a:txBody>
                  <a:tcPr marL="20095" marR="20095" marT="20095" marB="20095">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tcPr>
                </a:tc>
                <a:tc>
                  <a:txBody>
                    <a:bodyPr/>
                    <a:lstStyle/>
                    <a:p>
                      <a:pPr fontAlgn="t"/>
                      <a:r>
                        <a:rPr lang="en-US" sz="1600" dirty="0"/>
                        <a:t>The deployment of GPRS requires the installation of new core network elements called the serving GPRS support node (SGSN) and gateway GPRS support node (GGSN).</a:t>
                      </a:r>
                    </a:p>
                  </a:txBody>
                  <a:tcPr marL="20095" marR="20095" marT="20095" marB="20095">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4"/>
                  </a:ext>
                </a:extLst>
              </a:tr>
              <a:tr h="758794">
                <a:tc>
                  <a:txBody>
                    <a:bodyPr/>
                    <a:lstStyle/>
                    <a:p>
                      <a:pPr fontAlgn="t"/>
                      <a:r>
                        <a:rPr lang="en-US" sz="1600"/>
                        <a:t>Databases (HLR, VLR, etc.)</a:t>
                      </a:r>
                    </a:p>
                  </a:txBody>
                  <a:tcPr marL="20095" marR="20095" marT="20095" marB="20095">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tcPr>
                </a:tc>
                <a:tc>
                  <a:txBody>
                    <a:bodyPr/>
                    <a:lstStyle/>
                    <a:p>
                      <a:pPr fontAlgn="t"/>
                      <a:r>
                        <a:rPr lang="en-US" sz="1600" dirty="0"/>
                        <a:t>All the databases involved in the network will require software upgrades to handle the new call models and functions introduced by GPRS.</a:t>
                      </a:r>
                    </a:p>
                  </a:txBody>
                  <a:tcPr marL="20095" marR="20095" marT="20095" marB="20095">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74152463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0" y="0"/>
            <a:ext cx="12179300" cy="6845300"/>
          </a:xfrm>
          <a:prstGeom prst="rect">
            <a:avLst/>
          </a:prstGeom>
          <a:noFill/>
          <a:ln>
            <a:noFill/>
          </a:ln>
        </p:spPr>
      </p:pic>
      <p:pic>
        <p:nvPicPr>
          <p:cNvPr id="68" name="Google Shape;68;p15"/>
          <p:cNvPicPr preferRelativeResize="0"/>
          <p:nvPr/>
        </p:nvPicPr>
        <p:blipFill>
          <a:blip r:embed="rId4">
            <a:alphaModFix/>
          </a:blip>
          <a:stretch>
            <a:fillRect/>
          </a:stretch>
        </p:blipFill>
        <p:spPr>
          <a:xfrm>
            <a:off x="9817918" y="198118"/>
            <a:ext cx="1993900" cy="495300"/>
          </a:xfrm>
          <a:prstGeom prst="rect">
            <a:avLst/>
          </a:prstGeom>
          <a:noFill/>
          <a:ln>
            <a:noFill/>
          </a:ln>
        </p:spPr>
      </p:pic>
      <p:sp>
        <p:nvSpPr>
          <p:cNvPr id="69" name="Google Shape;69;p15"/>
          <p:cNvSpPr txBox="1"/>
          <p:nvPr/>
        </p:nvSpPr>
        <p:spPr>
          <a:xfrm>
            <a:off x="246581" y="127217"/>
            <a:ext cx="9600000" cy="718170"/>
          </a:xfrm>
          <a:prstGeom prst="rect">
            <a:avLst/>
          </a:prstGeom>
          <a:noFill/>
          <a:ln>
            <a:noFill/>
          </a:ln>
        </p:spPr>
        <p:txBody>
          <a:bodyPr spcFirstLastPara="1" wrap="square" lIns="121900" tIns="121900" rIns="121900" bIns="121900" anchor="t" anchorCtr="0">
            <a:spAutoFit/>
          </a:bodyPr>
          <a:lstStyle/>
          <a:p>
            <a:r>
              <a:rPr lang="en-US" sz="3067" dirty="0">
                <a:solidFill>
                  <a:srgbClr val="00A4B6"/>
                </a:solidFill>
                <a:latin typeface="Cambria" panose="02040503050406030204" pitchFamily="18" charset="0"/>
                <a:ea typeface="Cambria" panose="02040503050406030204" pitchFamily="18" charset="0"/>
                <a:cs typeface="Proxima Nova"/>
                <a:sym typeface="Proxima Nova"/>
              </a:rPr>
              <a:t>GPRS Network Architecture</a:t>
            </a:r>
          </a:p>
        </p:txBody>
      </p:sp>
      <p:sp>
        <p:nvSpPr>
          <p:cNvPr id="9" name="Content Placeholder 2">
            <a:extLst>
              <a:ext uri="{FF2B5EF4-FFF2-40B4-BE49-F238E27FC236}">
                <a16:creationId xmlns:a16="http://schemas.microsoft.com/office/drawing/2014/main" id="{69D61954-40C7-6CB6-E94F-C7EC0E84D763}"/>
              </a:ext>
            </a:extLst>
          </p:cNvPr>
          <p:cNvSpPr txBox="1">
            <a:spLocks/>
          </p:cNvSpPr>
          <p:nvPr/>
        </p:nvSpPr>
        <p:spPr>
          <a:xfrm>
            <a:off x="131180" y="995524"/>
            <a:ext cx="11929641" cy="5590565"/>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rgbClr val="5430AA"/>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5430AA"/>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5430AA"/>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5430AA"/>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5430AA"/>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65113" marR="0" lvl="0" indent="-265113" algn="just" defTabSz="914400" rtl="0" eaLnBrk="1" fontAlgn="auto" latinLnBrk="0" hangingPunct="1">
              <a:lnSpc>
                <a:spcPct val="90000"/>
              </a:lnSpc>
              <a:spcBef>
                <a:spcPts val="1000"/>
              </a:spcBef>
              <a:spcAft>
                <a:spcPts val="0"/>
              </a:spcAft>
              <a:buClr>
                <a:srgbClr val="5430AA"/>
              </a:buClr>
              <a:buSzTx/>
              <a:buFont typeface="Wingdings 3" panose="05040102010807070707" pitchFamily="18" charset="2"/>
              <a:buChar char=""/>
              <a:tabLst/>
              <a:defRPr/>
            </a:pPr>
            <a:endParaRPr kumimoji="0" lang="en-IN" sz="2400" b="0" i="0" u="none" strike="noStrike" kern="1200" cap="none" spc="0" normalizeH="0" baseline="0" noProof="0" dirty="0">
              <a:ln>
                <a:noFill/>
              </a:ln>
              <a:solidFill>
                <a:srgbClr val="212121"/>
              </a:solidFill>
              <a:effectLst/>
              <a:uLnTx/>
              <a:uFillTx/>
              <a:latin typeface="Roboto Condensed"/>
              <a:ea typeface="+mn-ea"/>
              <a:cs typeface="+mn-cs"/>
            </a:endParaRPr>
          </a:p>
        </p:txBody>
      </p:sp>
      <p:sp>
        <p:nvSpPr>
          <p:cNvPr id="7" name="Rectangle 6"/>
          <p:cNvSpPr/>
          <p:nvPr/>
        </p:nvSpPr>
        <p:spPr>
          <a:xfrm>
            <a:off x="674255" y="1219201"/>
            <a:ext cx="10160000" cy="3540200"/>
          </a:xfrm>
          <a:prstGeom prst="rect">
            <a:avLst/>
          </a:prstGeom>
        </p:spPr>
        <p:txBody>
          <a:bodyPr wrap="square">
            <a:spAutoFit/>
          </a:bodyPr>
          <a:lstStyle/>
          <a:p>
            <a:r>
              <a:rPr lang="en-US" b="1" dirty="0"/>
              <a:t>GPRS Mobile Stations</a:t>
            </a:r>
          </a:p>
          <a:p>
            <a:endParaRPr lang="en-US" dirty="0"/>
          </a:p>
          <a:p>
            <a:endParaRPr lang="en-US" dirty="0"/>
          </a:p>
          <a:p>
            <a:r>
              <a:rPr lang="en-US" dirty="0"/>
              <a:t>New Mobile Stations (MS) are required to use GPRS services because existing GSM phones do not handle the enhanced air interface or packet data.</a:t>
            </a:r>
          </a:p>
          <a:p>
            <a:endParaRPr lang="en-US" dirty="0"/>
          </a:p>
          <a:p>
            <a:r>
              <a:rPr lang="en-US" dirty="0"/>
              <a:t> A variety of MS can exist, including a high-speed version of current phones to support high-speed data access, a new PDA device with an embedded GSM phone, and PC cards for laptop computers. </a:t>
            </a:r>
          </a:p>
          <a:p>
            <a:endParaRPr lang="en-US" dirty="0"/>
          </a:p>
          <a:p>
            <a:endParaRPr lang="en-US" dirty="0"/>
          </a:p>
          <a:p>
            <a:r>
              <a:rPr lang="en-US" dirty="0"/>
              <a:t>These mobile stations are backward compatible for making voice calls using GSM.</a:t>
            </a:r>
          </a:p>
        </p:txBody>
      </p:sp>
    </p:spTree>
    <p:extLst>
      <p:ext uri="{BB962C8B-B14F-4D97-AF65-F5344CB8AC3E}">
        <p14:creationId xmlns:p14="http://schemas.microsoft.com/office/powerpoint/2010/main" val="741524631"/>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5698</TotalTime>
  <Words>9233</Words>
  <Application>Microsoft Office PowerPoint</Application>
  <PresentationFormat>Widescreen</PresentationFormat>
  <Paragraphs>1385</Paragraphs>
  <Slides>139</Slides>
  <Notes>131</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139</vt:i4>
      </vt:variant>
    </vt:vector>
  </HeadingPairs>
  <TitlesOfParts>
    <vt:vector size="150" baseType="lpstr">
      <vt:lpstr>Wingdings</vt:lpstr>
      <vt:lpstr>Comic Sans MS</vt:lpstr>
      <vt:lpstr>Proxima Nova</vt:lpstr>
      <vt:lpstr>Wingdings 3</vt:lpstr>
      <vt:lpstr>Cambria</vt:lpstr>
      <vt:lpstr>Arial</vt:lpstr>
      <vt:lpstr>Roboto Condensed</vt:lpstr>
      <vt:lpstr>Calibri</vt:lpstr>
      <vt:lpstr>Times</vt:lpstr>
      <vt:lpstr>Source Sans Pro</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Om Pitroda</cp:lastModifiedBy>
  <cp:revision>917</cp:revision>
  <dcterms:modified xsi:type="dcterms:W3CDTF">2023-09-19T19:08:00Z</dcterms:modified>
</cp:coreProperties>
</file>